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818"/>
    <a:srgbClr val="565656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200" d="100"/>
          <a:sy n="200" d="100"/>
        </p:scale>
        <p:origin x="498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764D3-7584-47B9-9A5A-BF6256A82925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6F782-16A6-4765-8E03-71FA21BDCC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6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707654"/>
            <a:ext cx="8640960" cy="13681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pic>
        <p:nvPicPr>
          <p:cNvPr id="1027" name="Picture 3" descr="Erstes Foto: ein Chemiker im Labor, der eine Schutzbrille trägt und ein Reagenzglas in der Hand hält. Zweites Foto: Mathetower, auf dem sich das grüne TU-Logo dreht. Drittes Foto: zwei Studentinnen und ein Student, die gemeinsam in ein Buch schauen.Viertes Foto: Hängebahn." title="Vier Bilder vom Campus der TU Dortm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2755"/>
            <a:ext cx="9073008" cy="15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1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9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50825" y="1491630"/>
            <a:ext cx="8642350" cy="3240087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1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2"/>
          </p:nvPr>
        </p:nvSpPr>
        <p:spPr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52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251522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8024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93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251520" y="1491631"/>
            <a:ext cx="4104456" cy="3232454"/>
          </a:xfrm>
          <a:prstGeom prst="rect">
            <a:avLst/>
          </a:prstGeom>
        </p:spPr>
        <p:txBody>
          <a:bodyPr/>
          <a:lstStyle>
            <a:lvl1pPr>
              <a:buClr>
                <a:srgbClr val="84B818"/>
              </a:buClr>
              <a:defRPr sz="240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kkurat" panose="02000503040000020004" pitchFamily="2" charset="0"/>
              </a:defRPr>
            </a:lvl2pPr>
            <a:lvl3pPr>
              <a:defRPr sz="2000">
                <a:latin typeface="Akkurat" panose="02000503040000020004" pitchFamily="2" charset="0"/>
              </a:defRPr>
            </a:lvl3pPr>
            <a:lvl4pPr>
              <a:defRPr sz="1800">
                <a:latin typeface="Akkurat" panose="02000503040000020004" pitchFamily="2" charset="0"/>
              </a:defRPr>
            </a:lvl4pPr>
            <a:lvl5pPr>
              <a:defRPr sz="1800">
                <a:latin typeface="Akkurat" panose="02000503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z="2400" dirty="0" smtClean="0"/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24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>
          <a:xfrm>
            <a:off x="251520" y="1491630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4788027" y="1493476"/>
            <a:ext cx="4104453" cy="3225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98352" y="4894008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18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8640960" cy="50405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1491630"/>
            <a:ext cx="8640960" cy="324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4876006"/>
            <a:ext cx="550360" cy="20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4B8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ECEBB-547B-4598-95D8-3FB4D608B5D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3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ßenbereich der Mensa, im Hintergrund der Mathe-Tower, auf dem sich das grüne TU-Logo dreht." title="Campus der TU Dortm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0" b="7297"/>
          <a:stretch/>
        </p:blipFill>
        <p:spPr bwMode="auto">
          <a:xfrm>
            <a:off x="972344" y="951655"/>
            <a:ext cx="7199312" cy="33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>
            <a:off x="1423511" y="4272166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0"/>
          <a:stretch/>
        </p:blipFill>
        <p:spPr bwMode="auto">
          <a:xfrm rot="10800000">
            <a:off x="7143817" y="4316877"/>
            <a:ext cx="591654" cy="41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0" y="42999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www.tu-dortmund.de </a:t>
            </a:r>
            <a:endParaRPr lang="de-DE" dirty="0">
              <a:solidFill>
                <a:srgbClr val="5656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2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" y="17826"/>
            <a:ext cx="2850802" cy="784016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-2390" y="810102"/>
            <a:ext cx="919468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37567" y="4764596"/>
            <a:ext cx="3056704" cy="2554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800" kern="1200">
                <a:solidFill>
                  <a:srgbClr val="56565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Jens Weingarten | Programmierkurs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de-DE" alt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4923279" y="415243"/>
            <a:ext cx="39608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nl-NL" altLang="de-DE" sz="1500" dirty="0" smtClean="0">
                <a:solidFill>
                  <a:srgbClr val="56565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Fakultät Physik</a:t>
            </a:r>
          </a:p>
        </p:txBody>
      </p:sp>
    </p:spTree>
    <p:extLst>
      <p:ext uri="{BB962C8B-B14F-4D97-AF65-F5344CB8AC3E}">
        <p14:creationId xmlns:p14="http://schemas.microsoft.com/office/powerpoint/2010/main" val="249934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0" r:id="rId2"/>
    <p:sldLayoutId id="2147483742" r:id="rId3"/>
    <p:sldLayoutId id="2147483722" r:id="rId4"/>
    <p:sldLayoutId id="2147483738" r:id="rId5"/>
    <p:sldLayoutId id="2147483723" r:id="rId6"/>
    <p:sldLayoutId id="2147483737" r:id="rId7"/>
    <p:sldLayoutId id="2147483725" r:id="rId8"/>
    <p:sldLayoutId id="214748374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sz="quarter" idx="4294967295"/>
          </p:nvPr>
        </p:nvSpPr>
        <p:spPr>
          <a:xfrm>
            <a:off x="251520" y="1275606"/>
            <a:ext cx="8651304" cy="17281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DE" sz="2800" b="1" u="sng" kern="0" dirty="0">
                <a:latin typeface="Calibri" pitchFamily="34" charset="0"/>
              </a:rPr>
              <a:t>Bachelor/Master bei AG </a:t>
            </a:r>
            <a:r>
              <a:rPr lang="de-DE" sz="2800" b="1" u="sng" kern="0" dirty="0" err="1">
                <a:latin typeface="Calibri" pitchFamily="34" charset="0"/>
              </a:rPr>
              <a:t>Kröninger</a:t>
            </a:r>
            <a:endParaRPr lang="de-DE" sz="2800" b="1" u="sng" kern="0" dirty="0">
              <a:latin typeface="Calibri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endParaRPr lang="de-DE" sz="2800" b="1" u="sng" kern="0" dirty="0">
              <a:latin typeface="Calibri" pitchFamily="34" charset="0"/>
            </a:endParaRPr>
          </a:p>
          <a:p>
            <a:pPr marL="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de-DE" sz="2800" b="1" u="sng" kern="0" dirty="0">
                <a:latin typeface="Calibri" pitchFamily="34" charset="0"/>
              </a:rPr>
              <a:t>Und jetzt?</a:t>
            </a:r>
          </a:p>
        </p:txBody>
      </p:sp>
    </p:spTree>
    <p:extLst>
      <p:ext uri="{BB962C8B-B14F-4D97-AF65-F5344CB8AC3E}">
        <p14:creationId xmlns:p14="http://schemas.microsoft.com/office/powerpoint/2010/main" val="35061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Bachelorarbeiten sind </a:t>
            </a:r>
            <a:r>
              <a:rPr lang="de-DE" dirty="0" smtClean="0"/>
              <a:t>Abschlussarbeiten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 smtClean="0">
                <a:sym typeface="Wingdings" panose="05000000000000000000" pitchFamily="2" charset="2"/>
              </a:rPr>
              <a:t>Dienen der </a:t>
            </a:r>
            <a:r>
              <a:rPr lang="de-DE" sz="1400" dirty="0" smtClean="0"/>
              <a:t>Erlangung </a:t>
            </a:r>
            <a:r>
              <a:rPr lang="de-DE" sz="1400" dirty="0"/>
              <a:t>eines berufsqualifizierenden </a:t>
            </a:r>
            <a:r>
              <a:rPr lang="de-DE" sz="1400" dirty="0" smtClean="0"/>
              <a:t>Abschlusses!</a:t>
            </a:r>
            <a:endParaRPr lang="de-DE" sz="1400" dirty="0"/>
          </a:p>
          <a:p>
            <a:endParaRPr lang="de-DE" sz="7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200" dirty="0">
                <a:solidFill>
                  <a:srgbClr val="800000"/>
                </a:solidFill>
                <a:sym typeface="Wingdings" panose="05000000000000000000" pitchFamily="2" charset="2"/>
              </a:rPr>
              <a:t>Bitte nicht als etwas erweiterten Praktikumsversuch mit einem etwas längeren Protokoll ansehen!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Aktuelle wissenschaftliche Problemstellung </a:t>
            </a:r>
            <a:b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Man kann nicht alles nachlesen, Einarbeitung und Literaturrecherche sind nötig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Nicht alle Arbeitsschritte sind von vornherein klar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Kontinuierliche Diskussion und Planung zusammen mit dem/der </a:t>
            </a:r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Betreuer*In</a:t>
            </a:r>
            <a:endParaRPr lang="de-DE" sz="11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 10 CP und 300h im Modulhandbuch geführt </a:t>
            </a:r>
            <a:b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Kann man nicht einfach nebenbei erledigen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sz="1200" dirty="0">
                <a:solidFill>
                  <a:srgbClr val="800000"/>
                </a:solidFill>
                <a:sym typeface="Wingdings" panose="05000000000000000000" pitchFamily="2" charset="2"/>
              </a:rPr>
              <a:t>Die Arbeit findet in der Arbeitsgruppe statt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besuchen die regelmäßigen Meetings</a:t>
            </a:r>
            <a:b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Sie berichten und diskutieren mit einer größeren Gruppe als „nur“ dem/der jeweiligen </a:t>
            </a:r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Betreuer*In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Sie kriegen auch einen Überblick, was sonst noch so bei uns passiert und können viel lernen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 gibt Experten für so gut wie alle technischen und organisatorischen Fragen</a:t>
            </a:r>
            <a:br>
              <a:rPr 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Ihre </a:t>
            </a:r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Betreuer*In 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kann und muss nicht alles wissen, sondern leitet auch Fragen an die Experten weiter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1737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Erwartungen an Sie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/>
            <a:r>
              <a:rPr lang="de-DE" sz="1200" dirty="0">
                <a:solidFill>
                  <a:srgbClr val="002060"/>
                </a:solidFill>
              </a:rPr>
              <a:t>Beschäftigung mit dem Thema</a:t>
            </a:r>
          </a:p>
          <a:p>
            <a:pPr marL="457200" lvl="1" indent="0">
              <a:buNone/>
            </a:pPr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Wieso 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ist meine eine sinnvolle Arbeit? Welches Problem motiviert die Arbeit und wie kann ich es lösen?</a:t>
            </a:r>
          </a:p>
          <a:p>
            <a:pPr marL="457200" lvl="1" indent="0">
              <a:buNone/>
            </a:pP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Nicht nur das tun, was der/die </a:t>
            </a:r>
            <a:r>
              <a:rPr lang="de-DE" sz="11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Betreuer*In </a:t>
            </a: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sagt! Selber nachdenken und hinterfragen!</a:t>
            </a:r>
            <a:endParaRPr lang="de-DE" sz="11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sz="200" dirty="0">
              <a:solidFill>
                <a:srgbClr val="002060"/>
              </a:solidFill>
            </a:endParaRPr>
          </a:p>
          <a:p>
            <a:pPr marL="285750" indent="-285750"/>
            <a:r>
              <a:rPr lang="de-DE" sz="1200" dirty="0">
                <a:solidFill>
                  <a:srgbClr val="002060"/>
                </a:solidFill>
              </a:rPr>
              <a:t>Eigeninitiative</a:t>
            </a:r>
            <a:endParaRPr lang="de-DE" sz="11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nur tun, was die Betreuer sagen, sondern auch eigenständig über nächste Schritte nachdenken.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Zumindest versuchen, Probleme selbst zu lösen. Google, </a:t>
            </a:r>
            <a:r>
              <a:rPr lang="de-DE" sz="11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StackExchange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Confluence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helfen oft</a:t>
            </a:r>
          </a:p>
          <a:p>
            <a:pPr marL="285750" indent="-285750"/>
            <a:endParaRPr lang="de-DE" sz="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/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Interesse für das jeweilige Gebiet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Schalten Sie in den Meetings bitte nicht ab, so bald es nicht mehr um Ihr Thema geht. Es gibt viel zu lernen!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Lernen durch Diffusion</a:t>
            </a:r>
          </a:p>
          <a:p>
            <a:pPr lvl="1"/>
            <a:endParaRPr lang="de-DE" sz="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/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Kommunikation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Physik wird nicht alleine im stillen Kämmerlein gemacht. Diskussion hilft Ihnen, das Thema und die wissenschaftliche Arbeitsweise besser zu verstehen</a:t>
            </a:r>
          </a:p>
          <a:p>
            <a:pPr marL="285750" indent="-285750"/>
            <a:endParaRPr lang="de-DE" sz="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/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Bewusstsein für den Aufwand, den eine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BSc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oder </a:t>
            </a:r>
            <a:r>
              <a:rPr lang="de-DE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MSc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 Arbeit für die </a:t>
            </a:r>
            <a:r>
              <a:rPr lang="de-DE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Betreuer*Innen </a:t>
            </a:r>
            <a:r>
              <a:rPr lang="de-DE" sz="1200" dirty="0">
                <a:solidFill>
                  <a:srgbClr val="002060"/>
                </a:solidFill>
                <a:sym typeface="Wingdings" panose="05000000000000000000" pitchFamily="2" charset="2"/>
              </a:rPr>
              <a:t>darstellt</a:t>
            </a:r>
          </a:p>
          <a:p>
            <a:pPr marL="457200" lvl="1" indent="0">
              <a:buNone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Rücksicht auf Arbeitslast und -zeiten: Terminabsprachen einhalten, nicht zu kurzfristig Arbeit erwarten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Tipps zur Bewertung (JW)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68288" indent="-268288">
              <a:buFont typeface="+mj-lt"/>
              <a:buAutoNum type="arabicPeriod"/>
            </a:pPr>
            <a:r>
              <a:rPr lang="de-DE" sz="1400" u="sng" dirty="0" smtClean="0">
                <a:solidFill>
                  <a:srgbClr val="84B818"/>
                </a:solidFill>
              </a:rPr>
              <a:t>Schriftform</a:t>
            </a:r>
            <a:r>
              <a:rPr lang="de-DE" sz="1400" dirty="0" smtClean="0">
                <a:solidFill>
                  <a:srgbClr val="84B818"/>
                </a:solidFill>
              </a:rPr>
              <a:t> </a:t>
            </a:r>
            <a:r>
              <a:rPr lang="de-DE" sz="1400" dirty="0">
                <a:solidFill>
                  <a:srgbClr val="84B818"/>
                </a:solidFill>
              </a:rPr>
              <a:t>(8 CP)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Umfang der Arbeit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 kompliziert war die Aufgabe? Wie gründlich wurde sie bearbeitet? </a:t>
            </a:r>
          </a:p>
          <a:p>
            <a:pPr marL="893763" lvl="2" indent="-268288"/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 das ursprüngliche Ziel erreicht? </a:t>
            </a:r>
            <a:r>
              <a:rPr lang="de-DE" sz="11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Antwort kann Nein sein, wenn es eine wissenschaftliche Begründung gibt.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Physikalisches Verständnis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Hintergrundwissen vorhanden/erkennbar? Wurde das benötigte Wissen erarbeitet?</a:t>
            </a:r>
            <a:b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Auch für den Vortrag wichtig!</a:t>
            </a:r>
            <a:endParaRPr lang="de-DE" sz="11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gründlich und fleißig wurde gearbeitet? Sind die Messaufbauten verstanden und kritisch hinterfragt? Wurde auftauchenden Fragen nachgegangen?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 und Diskussion der Ergebnisse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04875" lvl="3" indent="-279400" defTabSz="714375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Ergebnisse vollständig und sinnvoll präsentiert? (Standardabweichung </a:t>
            </a:r>
            <a:r>
              <a:rPr lang="de-DE" sz="11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Fehler des Mittelwertes, etc.)</a:t>
            </a:r>
          </a:p>
          <a:p>
            <a:pPr marL="904875" lvl="3" indent="-279400" defTabSz="714375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Unsicherheiten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betrachtet? Nur Statistik oder auch weitere Quellen?</a:t>
            </a:r>
          </a:p>
          <a:p>
            <a:pPr marL="904875" lvl="3" indent="-279400" defTabSz="714375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Ergebnisse kritisch reflektiert? (Plausibilitätsprüfung)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Rechtschreibung und Ausdruck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Ermessensspielraum, aber zu viele Rechtschreibfehler geben Abzug (Rechtschreibprüfung!). Ausdruck kann so unklar sein, dass Sätze faktisch falsch werden. </a:t>
            </a:r>
            <a:b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Hierunter fällt auch, ob Plots vollständig und lesbar sind.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richtig? So weit wie möglich Primärquellen zitieren. Nicht zu viel „private </a:t>
            </a:r>
            <a:r>
              <a:rPr lang="de-DE" sz="11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1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„Wow-Faktor“</a:t>
            </a:r>
          </a:p>
          <a:p>
            <a:pPr marL="0" indent="0">
              <a:buNone/>
            </a:pP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2334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Tipps zur Bewertung (JW)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68288" indent="-268288">
              <a:buFont typeface="+mj-lt"/>
              <a:buAutoNum type="arabicPeriod" startAt="2"/>
            </a:pPr>
            <a:r>
              <a:rPr lang="de-DE" sz="1400" u="sng" dirty="0" smtClean="0">
                <a:solidFill>
                  <a:srgbClr val="84B818"/>
                </a:solidFill>
              </a:rPr>
              <a:t>Vortrag</a:t>
            </a:r>
            <a:r>
              <a:rPr lang="de-DE" sz="1400" dirty="0" smtClean="0">
                <a:solidFill>
                  <a:srgbClr val="84B818"/>
                </a:solidFill>
              </a:rPr>
              <a:t> (2 CP)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die Folien ordentlich? Sind die Aufgabe und die Ergebnisse verständlich und richtig präsentiert?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Vortrag soll 30 Minuten dauern </a:t>
            </a:r>
            <a:r>
              <a:rPr lang="de-DE" sz="1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Extremes Überziehen gibt Abzug!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</a:p>
          <a:p>
            <a:pPr marL="893763" lvl="2" indent="-268288"/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Hintergrundwissen vorhanden und erkennbar?</a:t>
            </a:r>
          </a:p>
          <a:p>
            <a:pPr marL="893763" lvl="2" indent="-268288"/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Einordnung der Arbeit: Motivation, Stand der Wissenschaft, Bedeutung der Ergebnisse bzgl. Fragestellung</a:t>
            </a:r>
            <a:endParaRPr lang="de-DE" sz="11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93763" lvl="2" indent="-268288"/>
            <a:r>
              <a:rPr lang="de-DE" sz="11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der Arbeit, aber auch darüber hinaus</a:t>
            </a:r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r>
              <a:rPr lang="de-DE" sz="1400" u="sng" dirty="0"/>
              <a:t>Nicht Teil der Bewertung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Kontaktieren Sie die Gutachter von sich aus, um einen Vortragstermin zu machen. Warten Sie nicht auf uns!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Kümmern Sie sich selbst um einen Probevortrag mit der Arbeitsgruppe.</a:t>
            </a:r>
          </a:p>
          <a:p>
            <a:pPr marL="447675" lvl="1" indent="-179388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kriegen einen Prüfungsbogen zur Bewertung des Vortrags vom Dekanat. Bitte mitbringen oder vorher (!) an die Gutachter schicken.</a:t>
            </a:r>
          </a:p>
          <a:p>
            <a:pPr marL="0" indent="0">
              <a:buNone/>
            </a:pP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470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Angebot an Sie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/>
            <a:r>
              <a:rPr lang="de-DE" sz="1200" dirty="0">
                <a:solidFill>
                  <a:srgbClr val="002060"/>
                </a:solidFill>
              </a:rPr>
              <a:t>Zugang zu aktuellen Forschungsgebieten und realen Anwendungsproblemen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Jenseits der Lehrbücher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Schmutzige Details, die man im Studium nicht lernt</a:t>
            </a:r>
          </a:p>
          <a:p>
            <a:pPr marL="285750" indent="-285750"/>
            <a:endParaRPr lang="de-DE" sz="800" dirty="0">
              <a:solidFill>
                <a:srgbClr val="002060"/>
              </a:solidFill>
            </a:endParaRPr>
          </a:p>
          <a:p>
            <a:pPr marL="285750" indent="-285750"/>
            <a:r>
              <a:rPr lang="de-DE" sz="1200" dirty="0">
                <a:solidFill>
                  <a:srgbClr val="002060"/>
                </a:solidFill>
              </a:rPr>
              <a:t>Die Möglichkeit, Fragen zu stellen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Paper lesen will gelernt sein: Diskutieren Sie.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Hintergrundwissen kann nur teilweise vorhanden sein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Neue Techniken, komplexe/komplizierte Mess-/Rechen-/Denkaufgaben</a:t>
            </a:r>
          </a:p>
          <a:p>
            <a:pPr marL="457200" lvl="1" indent="0">
              <a:buNone/>
            </a:pPr>
            <a:r>
              <a:rPr lang="de-DE" sz="11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Physik verstehen geht am besten in der Diskussion mit anderen. Diese bieten wir an!</a:t>
            </a:r>
            <a:endParaRPr lang="de-DE" sz="11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sz="800" dirty="0">
              <a:solidFill>
                <a:srgbClr val="002060"/>
              </a:solidFill>
            </a:endParaRPr>
          </a:p>
          <a:p>
            <a:pPr marL="285750" indent="-285750"/>
            <a:r>
              <a:rPr lang="de-DE" sz="1200" dirty="0">
                <a:solidFill>
                  <a:srgbClr val="002060"/>
                </a:solidFill>
              </a:rPr>
              <a:t>Unterstützung bei der ersten wissenschaftlichen Dokumentation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Probevorträge vor Meetings oder dem Abschlussvortrag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Probelesen der Arbeit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Erfahrung!</a:t>
            </a:r>
          </a:p>
          <a:p>
            <a:pPr marL="285750" indent="-285750"/>
            <a:endParaRPr lang="de-DE" sz="800" dirty="0"/>
          </a:p>
          <a:p>
            <a:pPr marL="285750" indent="-285750"/>
            <a:r>
              <a:rPr lang="de-DE" sz="1200" dirty="0">
                <a:solidFill>
                  <a:srgbClr val="002060"/>
                </a:solidFill>
              </a:rPr>
              <a:t>Sommerschulen, internationale Austausche</a:t>
            </a:r>
          </a:p>
        </p:txBody>
      </p:sp>
    </p:spTree>
    <p:extLst>
      <p:ext uri="{BB962C8B-B14F-4D97-AF65-F5344CB8AC3E}">
        <p14:creationId xmlns:p14="http://schemas.microsoft.com/office/powerpoint/2010/main" val="39794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Angebot an Sie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059582"/>
            <a:ext cx="2388309" cy="13434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291830"/>
            <a:ext cx="2714911" cy="14918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571750"/>
            <a:ext cx="1304012" cy="2318243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3131840" y="3867894"/>
            <a:ext cx="3853478" cy="516534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rgbClr val="800000"/>
                </a:solidFill>
              </a:rPr>
              <a:t>Aktives Sozialleben in der Gruppe</a:t>
            </a:r>
          </a:p>
          <a:p>
            <a:r>
              <a:rPr lang="de-DE" sz="1400" dirty="0">
                <a:solidFill>
                  <a:srgbClr val="800000"/>
                </a:solidFill>
                <a:sym typeface="Wingdings" panose="05000000000000000000" pitchFamily="2" charset="2"/>
              </a:rPr>
              <a:t> Freitag </a:t>
            </a:r>
            <a:r>
              <a:rPr lang="de-DE" sz="1400" dirty="0" smtClean="0">
                <a:solidFill>
                  <a:srgbClr val="800000"/>
                </a:solidFill>
                <a:sym typeface="Wingdings" panose="05000000000000000000" pitchFamily="2" charset="2"/>
              </a:rPr>
              <a:t>16:16, Bergfest, Promotionsfeiern</a:t>
            </a:r>
            <a:r>
              <a:rPr lang="de-DE" sz="1400" dirty="0">
                <a:solidFill>
                  <a:srgbClr val="800000"/>
                </a:solidFill>
                <a:sym typeface="Wingdings" panose="05000000000000000000" pitchFamily="2" charset="2"/>
              </a:rPr>
              <a:t>,</a:t>
            </a:r>
            <a:r>
              <a:rPr lang="de-DE" sz="1400" dirty="0" smtClean="0">
                <a:solidFill>
                  <a:srgbClr val="800000"/>
                </a:solidFill>
                <a:sym typeface="Wingdings" panose="05000000000000000000" pitchFamily="2" charset="2"/>
              </a:rPr>
              <a:t> …</a:t>
            </a:r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491630"/>
            <a:ext cx="2633670" cy="17228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91630"/>
            <a:ext cx="2894075" cy="16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99592" y="199568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Willkommen bei der AG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Kröninger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 Spaß und Erfolg bei der Bachelor- oder Masterarbeit!</a:t>
            </a:r>
          </a:p>
        </p:txBody>
      </p:sp>
    </p:spTree>
    <p:extLst>
      <p:ext uri="{BB962C8B-B14F-4D97-AF65-F5344CB8AC3E}">
        <p14:creationId xmlns:p14="http://schemas.microsoft.com/office/powerpoint/2010/main" val="69130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6761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</Words>
  <Application>Microsoft Office PowerPoint</Application>
  <PresentationFormat>Bildschirmpräsentation (16:9)</PresentationFormat>
  <Paragraphs>80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Akkurat</vt:lpstr>
      <vt:lpstr>Arial</vt:lpstr>
      <vt:lpstr>Arial Unicode MS</vt:lpstr>
      <vt:lpstr>Calibri</vt:lpstr>
      <vt:lpstr>Wingdings</vt:lpstr>
      <vt:lpstr>Masterfolie</vt:lpstr>
      <vt:lpstr>PowerPoint-Präsentation</vt:lpstr>
      <vt:lpstr>Bachelorarbeiten sind Abschlussarbeiten</vt:lpstr>
      <vt:lpstr>Unsere Erwartungen an Sie</vt:lpstr>
      <vt:lpstr>Tipps zur Bewertung (JW)</vt:lpstr>
      <vt:lpstr>Tipps zur Bewertung (JW)</vt:lpstr>
      <vt:lpstr>Unser Angebot an Sie</vt:lpstr>
      <vt:lpstr>Unser Angebot an Sie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Jens Weingarten</dc:creator>
  <cp:lastModifiedBy>Jens Weingarten</cp:lastModifiedBy>
  <cp:revision>107</cp:revision>
  <dcterms:created xsi:type="dcterms:W3CDTF">2017-06-13T08:51:48Z</dcterms:created>
  <dcterms:modified xsi:type="dcterms:W3CDTF">2024-04-08T06:49:37Z</dcterms:modified>
</cp:coreProperties>
</file>