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59" r:id="rId5"/>
    <p:sldId id="266" r:id="rId6"/>
    <p:sldId id="267" r:id="rId7"/>
    <p:sldId id="268" r:id="rId8"/>
    <p:sldId id="269" r:id="rId9"/>
    <p:sldId id="270" r:id="rId10"/>
    <p:sldId id="271" r:id="rId11"/>
    <p:sldId id="273" r:id="rId12"/>
    <p:sldId id="275" r:id="rId13"/>
    <p:sldId id="276" r:id="rId14"/>
    <p:sldId id="277" r:id="rId15"/>
    <p:sldId id="278" r:id="rId16"/>
    <p:sldId id="279" r:id="rId17"/>
    <p:sldId id="280" r:id="rId18"/>
    <p:sldId id="25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C690AF2-DB2E-492D-AF55-0621235A0276}">
          <p14:sldIdLst>
            <p14:sldId id="256"/>
            <p14:sldId id="258"/>
            <p14:sldId id="260"/>
            <p14:sldId id="259"/>
            <p14:sldId id="266"/>
            <p14:sldId id="267"/>
            <p14:sldId id="268"/>
            <p14:sldId id="269"/>
            <p14:sldId id="270"/>
            <p14:sldId id="271"/>
            <p14:sldId id="273"/>
            <p14:sldId id="275"/>
            <p14:sldId id="276"/>
            <p14:sldId id="277"/>
            <p14:sldId id="278"/>
            <p14:sldId id="279"/>
            <p14:sldId id="280"/>
            <p14:sldId id="25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1224" y="2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5AB4D-2350-5093-DC47-936C5BAC98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B1E12D-F453-E0EA-C2C4-0054C5229F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F2FDA7-D610-60C1-F537-09BE28A0636C}"/>
              </a:ext>
            </a:extLst>
          </p:cNvPr>
          <p:cNvSpPr>
            <a:spLocks noGrp="1"/>
          </p:cNvSpPr>
          <p:nvPr>
            <p:ph type="dt" sz="half" idx="10"/>
          </p:nvPr>
        </p:nvSpPr>
        <p:spPr/>
        <p:txBody>
          <a:bodyPr/>
          <a:lstStyle/>
          <a:p>
            <a:fld id="{A6BDE3C4-D327-4E6E-BE04-8DE1A76FA2FD}" type="datetimeFigureOut">
              <a:rPr lang="en-US" smtClean="0"/>
              <a:t>11/23/2023</a:t>
            </a:fld>
            <a:endParaRPr lang="en-US"/>
          </a:p>
        </p:txBody>
      </p:sp>
      <p:sp>
        <p:nvSpPr>
          <p:cNvPr id="5" name="Footer Placeholder 4">
            <a:extLst>
              <a:ext uri="{FF2B5EF4-FFF2-40B4-BE49-F238E27FC236}">
                <a16:creationId xmlns:a16="http://schemas.microsoft.com/office/drawing/2014/main" id="{8BC67575-31DB-AA29-FB93-69E47E3C59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5AAB2D-7BBD-4939-0FD5-8404E312EF18}"/>
              </a:ext>
            </a:extLst>
          </p:cNvPr>
          <p:cNvSpPr>
            <a:spLocks noGrp="1"/>
          </p:cNvSpPr>
          <p:nvPr>
            <p:ph type="sldNum" sz="quarter" idx="12"/>
          </p:nvPr>
        </p:nvSpPr>
        <p:spPr/>
        <p:txBody>
          <a:bodyPr/>
          <a:lstStyle/>
          <a:p>
            <a:fld id="{03B50EA7-552F-491D-9ACA-D14E951B3F24}" type="slidenum">
              <a:rPr lang="en-US" smtClean="0"/>
              <a:t>‹#›</a:t>
            </a:fld>
            <a:endParaRPr lang="en-US"/>
          </a:p>
        </p:txBody>
      </p:sp>
    </p:spTree>
    <p:extLst>
      <p:ext uri="{BB962C8B-B14F-4D97-AF65-F5344CB8AC3E}">
        <p14:creationId xmlns:p14="http://schemas.microsoft.com/office/powerpoint/2010/main" val="3854909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85C2C-4781-A841-0E1D-84808D1196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0B4587-9390-F07A-CA02-0A985B38B4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E8CE4E-EA79-1A3E-2933-37B7071D1580}"/>
              </a:ext>
            </a:extLst>
          </p:cNvPr>
          <p:cNvSpPr>
            <a:spLocks noGrp="1"/>
          </p:cNvSpPr>
          <p:nvPr>
            <p:ph type="dt" sz="half" idx="10"/>
          </p:nvPr>
        </p:nvSpPr>
        <p:spPr/>
        <p:txBody>
          <a:bodyPr/>
          <a:lstStyle/>
          <a:p>
            <a:fld id="{A6BDE3C4-D327-4E6E-BE04-8DE1A76FA2FD}" type="datetimeFigureOut">
              <a:rPr lang="en-US" smtClean="0"/>
              <a:t>11/23/2023</a:t>
            </a:fld>
            <a:endParaRPr lang="en-US"/>
          </a:p>
        </p:txBody>
      </p:sp>
      <p:sp>
        <p:nvSpPr>
          <p:cNvPr id="5" name="Footer Placeholder 4">
            <a:extLst>
              <a:ext uri="{FF2B5EF4-FFF2-40B4-BE49-F238E27FC236}">
                <a16:creationId xmlns:a16="http://schemas.microsoft.com/office/drawing/2014/main" id="{0CC947E6-B5C2-7E54-4B90-73952201EE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CFB19A-0425-D50B-50B9-2A1B471CEF22}"/>
              </a:ext>
            </a:extLst>
          </p:cNvPr>
          <p:cNvSpPr>
            <a:spLocks noGrp="1"/>
          </p:cNvSpPr>
          <p:nvPr>
            <p:ph type="sldNum" sz="quarter" idx="12"/>
          </p:nvPr>
        </p:nvSpPr>
        <p:spPr/>
        <p:txBody>
          <a:bodyPr/>
          <a:lstStyle/>
          <a:p>
            <a:fld id="{03B50EA7-552F-491D-9ACA-D14E951B3F24}" type="slidenum">
              <a:rPr lang="en-US" smtClean="0"/>
              <a:t>‹#›</a:t>
            </a:fld>
            <a:endParaRPr lang="en-US"/>
          </a:p>
        </p:txBody>
      </p:sp>
    </p:spTree>
    <p:extLst>
      <p:ext uri="{BB962C8B-B14F-4D97-AF65-F5344CB8AC3E}">
        <p14:creationId xmlns:p14="http://schemas.microsoft.com/office/powerpoint/2010/main" val="4196230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1D7C71-4DC4-3CC4-4D23-28B8FF7607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BCF424-8FF5-BC18-3BD8-3D00B46D8C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27042F-F801-82BB-F782-E47E408175E4}"/>
              </a:ext>
            </a:extLst>
          </p:cNvPr>
          <p:cNvSpPr>
            <a:spLocks noGrp="1"/>
          </p:cNvSpPr>
          <p:nvPr>
            <p:ph type="dt" sz="half" idx="10"/>
          </p:nvPr>
        </p:nvSpPr>
        <p:spPr/>
        <p:txBody>
          <a:bodyPr/>
          <a:lstStyle/>
          <a:p>
            <a:fld id="{A6BDE3C4-D327-4E6E-BE04-8DE1A76FA2FD}" type="datetimeFigureOut">
              <a:rPr lang="en-US" smtClean="0"/>
              <a:t>11/23/2023</a:t>
            </a:fld>
            <a:endParaRPr lang="en-US"/>
          </a:p>
        </p:txBody>
      </p:sp>
      <p:sp>
        <p:nvSpPr>
          <p:cNvPr id="5" name="Footer Placeholder 4">
            <a:extLst>
              <a:ext uri="{FF2B5EF4-FFF2-40B4-BE49-F238E27FC236}">
                <a16:creationId xmlns:a16="http://schemas.microsoft.com/office/drawing/2014/main" id="{D46FCB87-0FF9-99B6-196A-44B9E864A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618E3D-20F7-8768-C3EB-A661C648D36A}"/>
              </a:ext>
            </a:extLst>
          </p:cNvPr>
          <p:cNvSpPr>
            <a:spLocks noGrp="1"/>
          </p:cNvSpPr>
          <p:nvPr>
            <p:ph type="sldNum" sz="quarter" idx="12"/>
          </p:nvPr>
        </p:nvSpPr>
        <p:spPr/>
        <p:txBody>
          <a:bodyPr/>
          <a:lstStyle/>
          <a:p>
            <a:fld id="{03B50EA7-552F-491D-9ACA-D14E951B3F24}" type="slidenum">
              <a:rPr lang="en-US" smtClean="0"/>
              <a:t>‹#›</a:t>
            </a:fld>
            <a:endParaRPr lang="en-US"/>
          </a:p>
        </p:txBody>
      </p:sp>
    </p:spTree>
    <p:extLst>
      <p:ext uri="{BB962C8B-B14F-4D97-AF65-F5344CB8AC3E}">
        <p14:creationId xmlns:p14="http://schemas.microsoft.com/office/powerpoint/2010/main" val="2256992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F5EE9-8492-18EA-412B-AD5F5D2CF6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FAD50B-44D2-F0D8-BB2E-0A238C5EF2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02B5B1-76E0-5D9D-DE34-525357A52667}"/>
              </a:ext>
            </a:extLst>
          </p:cNvPr>
          <p:cNvSpPr>
            <a:spLocks noGrp="1"/>
          </p:cNvSpPr>
          <p:nvPr>
            <p:ph type="dt" sz="half" idx="10"/>
          </p:nvPr>
        </p:nvSpPr>
        <p:spPr/>
        <p:txBody>
          <a:bodyPr/>
          <a:lstStyle/>
          <a:p>
            <a:fld id="{A6BDE3C4-D327-4E6E-BE04-8DE1A76FA2FD}" type="datetimeFigureOut">
              <a:rPr lang="en-US" smtClean="0"/>
              <a:t>11/23/2023</a:t>
            </a:fld>
            <a:endParaRPr lang="en-US"/>
          </a:p>
        </p:txBody>
      </p:sp>
      <p:sp>
        <p:nvSpPr>
          <p:cNvPr id="5" name="Footer Placeholder 4">
            <a:extLst>
              <a:ext uri="{FF2B5EF4-FFF2-40B4-BE49-F238E27FC236}">
                <a16:creationId xmlns:a16="http://schemas.microsoft.com/office/drawing/2014/main" id="{09EC0CB9-9BBB-E909-8A20-F9ACF75C9D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765569-F05F-81D1-4F70-5ABB7F9A0927}"/>
              </a:ext>
            </a:extLst>
          </p:cNvPr>
          <p:cNvSpPr>
            <a:spLocks noGrp="1"/>
          </p:cNvSpPr>
          <p:nvPr>
            <p:ph type="sldNum" sz="quarter" idx="12"/>
          </p:nvPr>
        </p:nvSpPr>
        <p:spPr/>
        <p:txBody>
          <a:bodyPr/>
          <a:lstStyle/>
          <a:p>
            <a:fld id="{03B50EA7-552F-491D-9ACA-D14E951B3F24}" type="slidenum">
              <a:rPr lang="en-US" smtClean="0"/>
              <a:t>‹#›</a:t>
            </a:fld>
            <a:endParaRPr lang="en-US"/>
          </a:p>
        </p:txBody>
      </p:sp>
    </p:spTree>
    <p:extLst>
      <p:ext uri="{BB962C8B-B14F-4D97-AF65-F5344CB8AC3E}">
        <p14:creationId xmlns:p14="http://schemas.microsoft.com/office/powerpoint/2010/main" val="2280058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3F6C9-ACB1-BFC5-B15D-BE239C5A94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B68BF7-86FB-D3A6-8466-45038104DA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43270B-0F63-4587-A8D0-3C5F305EAE8F}"/>
              </a:ext>
            </a:extLst>
          </p:cNvPr>
          <p:cNvSpPr>
            <a:spLocks noGrp="1"/>
          </p:cNvSpPr>
          <p:nvPr>
            <p:ph type="dt" sz="half" idx="10"/>
          </p:nvPr>
        </p:nvSpPr>
        <p:spPr/>
        <p:txBody>
          <a:bodyPr/>
          <a:lstStyle/>
          <a:p>
            <a:fld id="{A6BDE3C4-D327-4E6E-BE04-8DE1A76FA2FD}" type="datetimeFigureOut">
              <a:rPr lang="en-US" smtClean="0"/>
              <a:t>11/23/2023</a:t>
            </a:fld>
            <a:endParaRPr lang="en-US"/>
          </a:p>
        </p:txBody>
      </p:sp>
      <p:sp>
        <p:nvSpPr>
          <p:cNvPr id="5" name="Footer Placeholder 4">
            <a:extLst>
              <a:ext uri="{FF2B5EF4-FFF2-40B4-BE49-F238E27FC236}">
                <a16:creationId xmlns:a16="http://schemas.microsoft.com/office/drawing/2014/main" id="{1572910C-5594-06FB-5C3B-3628D8A12C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FD837A-79B4-8475-16F5-7371A5157394}"/>
              </a:ext>
            </a:extLst>
          </p:cNvPr>
          <p:cNvSpPr>
            <a:spLocks noGrp="1"/>
          </p:cNvSpPr>
          <p:nvPr>
            <p:ph type="sldNum" sz="quarter" idx="12"/>
          </p:nvPr>
        </p:nvSpPr>
        <p:spPr/>
        <p:txBody>
          <a:bodyPr/>
          <a:lstStyle/>
          <a:p>
            <a:fld id="{03B50EA7-552F-491D-9ACA-D14E951B3F24}" type="slidenum">
              <a:rPr lang="en-US" smtClean="0"/>
              <a:t>‹#›</a:t>
            </a:fld>
            <a:endParaRPr lang="en-US"/>
          </a:p>
        </p:txBody>
      </p:sp>
    </p:spTree>
    <p:extLst>
      <p:ext uri="{BB962C8B-B14F-4D97-AF65-F5344CB8AC3E}">
        <p14:creationId xmlns:p14="http://schemas.microsoft.com/office/powerpoint/2010/main" val="3569098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154B2-C3FF-018E-5AD6-C461F37EED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9FA339-2D6F-3992-D4C4-CAC8F90ED2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9C3636-FDE5-88CA-6AE1-53F51A892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926AFC-2803-0300-74BE-BD171E29EA27}"/>
              </a:ext>
            </a:extLst>
          </p:cNvPr>
          <p:cNvSpPr>
            <a:spLocks noGrp="1"/>
          </p:cNvSpPr>
          <p:nvPr>
            <p:ph type="dt" sz="half" idx="10"/>
          </p:nvPr>
        </p:nvSpPr>
        <p:spPr/>
        <p:txBody>
          <a:bodyPr/>
          <a:lstStyle/>
          <a:p>
            <a:fld id="{A6BDE3C4-D327-4E6E-BE04-8DE1A76FA2FD}" type="datetimeFigureOut">
              <a:rPr lang="en-US" smtClean="0"/>
              <a:t>11/23/2023</a:t>
            </a:fld>
            <a:endParaRPr lang="en-US"/>
          </a:p>
        </p:txBody>
      </p:sp>
      <p:sp>
        <p:nvSpPr>
          <p:cNvPr id="6" name="Footer Placeholder 5">
            <a:extLst>
              <a:ext uri="{FF2B5EF4-FFF2-40B4-BE49-F238E27FC236}">
                <a16:creationId xmlns:a16="http://schemas.microsoft.com/office/drawing/2014/main" id="{6A1A0510-FF47-13F7-65A7-81411BB7D6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6543DF-0D02-4991-7632-250E13A7BEFB}"/>
              </a:ext>
            </a:extLst>
          </p:cNvPr>
          <p:cNvSpPr>
            <a:spLocks noGrp="1"/>
          </p:cNvSpPr>
          <p:nvPr>
            <p:ph type="sldNum" sz="quarter" idx="12"/>
          </p:nvPr>
        </p:nvSpPr>
        <p:spPr/>
        <p:txBody>
          <a:bodyPr/>
          <a:lstStyle/>
          <a:p>
            <a:fld id="{03B50EA7-552F-491D-9ACA-D14E951B3F24}" type="slidenum">
              <a:rPr lang="en-US" smtClean="0"/>
              <a:t>‹#›</a:t>
            </a:fld>
            <a:endParaRPr lang="en-US"/>
          </a:p>
        </p:txBody>
      </p:sp>
    </p:spTree>
    <p:extLst>
      <p:ext uri="{BB962C8B-B14F-4D97-AF65-F5344CB8AC3E}">
        <p14:creationId xmlns:p14="http://schemas.microsoft.com/office/powerpoint/2010/main" val="2368176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3C9BE-4443-2ACC-2D1A-AB3FD5C195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2C1FE4-0A7F-D7A0-A4D8-8B00F58122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7F91CD-0AED-38CB-F5FC-8D9FDB68EA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CA23CE-966D-C1F7-2288-DEA1323A91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BE4E94-A39E-6EFA-2DEE-D8E6449B3C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F6A814-A2B6-E2AB-DBF7-8848AC0739B7}"/>
              </a:ext>
            </a:extLst>
          </p:cNvPr>
          <p:cNvSpPr>
            <a:spLocks noGrp="1"/>
          </p:cNvSpPr>
          <p:nvPr>
            <p:ph type="dt" sz="half" idx="10"/>
          </p:nvPr>
        </p:nvSpPr>
        <p:spPr/>
        <p:txBody>
          <a:bodyPr/>
          <a:lstStyle/>
          <a:p>
            <a:fld id="{A6BDE3C4-D327-4E6E-BE04-8DE1A76FA2FD}" type="datetimeFigureOut">
              <a:rPr lang="en-US" smtClean="0"/>
              <a:t>11/23/2023</a:t>
            </a:fld>
            <a:endParaRPr lang="en-US"/>
          </a:p>
        </p:txBody>
      </p:sp>
      <p:sp>
        <p:nvSpPr>
          <p:cNvPr id="8" name="Footer Placeholder 7">
            <a:extLst>
              <a:ext uri="{FF2B5EF4-FFF2-40B4-BE49-F238E27FC236}">
                <a16:creationId xmlns:a16="http://schemas.microsoft.com/office/drawing/2014/main" id="{6BB85134-7ED7-6FBF-20D0-388C694CCE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F62F1D-2FE0-24C7-7222-6542BFEEEF53}"/>
              </a:ext>
            </a:extLst>
          </p:cNvPr>
          <p:cNvSpPr>
            <a:spLocks noGrp="1"/>
          </p:cNvSpPr>
          <p:nvPr>
            <p:ph type="sldNum" sz="quarter" idx="12"/>
          </p:nvPr>
        </p:nvSpPr>
        <p:spPr/>
        <p:txBody>
          <a:bodyPr/>
          <a:lstStyle/>
          <a:p>
            <a:fld id="{03B50EA7-552F-491D-9ACA-D14E951B3F24}" type="slidenum">
              <a:rPr lang="en-US" smtClean="0"/>
              <a:t>‹#›</a:t>
            </a:fld>
            <a:endParaRPr lang="en-US"/>
          </a:p>
        </p:txBody>
      </p:sp>
    </p:spTree>
    <p:extLst>
      <p:ext uri="{BB962C8B-B14F-4D97-AF65-F5344CB8AC3E}">
        <p14:creationId xmlns:p14="http://schemas.microsoft.com/office/powerpoint/2010/main" val="2074537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01466-4027-8AE6-AF80-7025CD34FE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DC62E3-8A9A-2C24-6E34-7BB57B4E4069}"/>
              </a:ext>
            </a:extLst>
          </p:cNvPr>
          <p:cNvSpPr>
            <a:spLocks noGrp="1"/>
          </p:cNvSpPr>
          <p:nvPr>
            <p:ph type="dt" sz="half" idx="10"/>
          </p:nvPr>
        </p:nvSpPr>
        <p:spPr/>
        <p:txBody>
          <a:bodyPr/>
          <a:lstStyle/>
          <a:p>
            <a:fld id="{A6BDE3C4-D327-4E6E-BE04-8DE1A76FA2FD}" type="datetimeFigureOut">
              <a:rPr lang="en-US" smtClean="0"/>
              <a:t>11/23/2023</a:t>
            </a:fld>
            <a:endParaRPr lang="en-US"/>
          </a:p>
        </p:txBody>
      </p:sp>
      <p:sp>
        <p:nvSpPr>
          <p:cNvPr id="4" name="Footer Placeholder 3">
            <a:extLst>
              <a:ext uri="{FF2B5EF4-FFF2-40B4-BE49-F238E27FC236}">
                <a16:creationId xmlns:a16="http://schemas.microsoft.com/office/drawing/2014/main" id="{2BF112FC-78B3-1F4F-F3F2-73D3F1733D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355810-CA2B-3287-0FB8-C147AAFAD0BB}"/>
              </a:ext>
            </a:extLst>
          </p:cNvPr>
          <p:cNvSpPr>
            <a:spLocks noGrp="1"/>
          </p:cNvSpPr>
          <p:nvPr>
            <p:ph type="sldNum" sz="quarter" idx="12"/>
          </p:nvPr>
        </p:nvSpPr>
        <p:spPr/>
        <p:txBody>
          <a:bodyPr/>
          <a:lstStyle/>
          <a:p>
            <a:fld id="{03B50EA7-552F-491D-9ACA-D14E951B3F24}" type="slidenum">
              <a:rPr lang="en-US" smtClean="0"/>
              <a:t>‹#›</a:t>
            </a:fld>
            <a:endParaRPr lang="en-US"/>
          </a:p>
        </p:txBody>
      </p:sp>
    </p:spTree>
    <p:extLst>
      <p:ext uri="{BB962C8B-B14F-4D97-AF65-F5344CB8AC3E}">
        <p14:creationId xmlns:p14="http://schemas.microsoft.com/office/powerpoint/2010/main" val="4019688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987F64-7AD9-573F-6687-B2BEC384A0E9}"/>
              </a:ext>
            </a:extLst>
          </p:cNvPr>
          <p:cNvSpPr>
            <a:spLocks noGrp="1"/>
          </p:cNvSpPr>
          <p:nvPr>
            <p:ph type="dt" sz="half" idx="10"/>
          </p:nvPr>
        </p:nvSpPr>
        <p:spPr/>
        <p:txBody>
          <a:bodyPr/>
          <a:lstStyle/>
          <a:p>
            <a:fld id="{A6BDE3C4-D327-4E6E-BE04-8DE1A76FA2FD}" type="datetimeFigureOut">
              <a:rPr lang="en-US" smtClean="0"/>
              <a:t>11/23/2023</a:t>
            </a:fld>
            <a:endParaRPr lang="en-US"/>
          </a:p>
        </p:txBody>
      </p:sp>
      <p:sp>
        <p:nvSpPr>
          <p:cNvPr id="3" name="Footer Placeholder 2">
            <a:extLst>
              <a:ext uri="{FF2B5EF4-FFF2-40B4-BE49-F238E27FC236}">
                <a16:creationId xmlns:a16="http://schemas.microsoft.com/office/drawing/2014/main" id="{7E23BCCF-8986-8F61-C696-1D32B3099F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8A9D72-C788-F19B-405C-ACE63FECC775}"/>
              </a:ext>
            </a:extLst>
          </p:cNvPr>
          <p:cNvSpPr>
            <a:spLocks noGrp="1"/>
          </p:cNvSpPr>
          <p:nvPr>
            <p:ph type="sldNum" sz="quarter" idx="12"/>
          </p:nvPr>
        </p:nvSpPr>
        <p:spPr/>
        <p:txBody>
          <a:bodyPr/>
          <a:lstStyle/>
          <a:p>
            <a:fld id="{03B50EA7-552F-491D-9ACA-D14E951B3F24}" type="slidenum">
              <a:rPr lang="en-US" smtClean="0"/>
              <a:t>‹#›</a:t>
            </a:fld>
            <a:endParaRPr lang="en-US"/>
          </a:p>
        </p:txBody>
      </p:sp>
    </p:spTree>
    <p:extLst>
      <p:ext uri="{BB962C8B-B14F-4D97-AF65-F5344CB8AC3E}">
        <p14:creationId xmlns:p14="http://schemas.microsoft.com/office/powerpoint/2010/main" val="2193754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D5F0E-D084-C196-0B6A-913FDE8949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8C5935-F978-7E0E-7F88-933710829F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92528D-BC93-BB40-9415-C826D4DEC3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AA9E95-1A29-5F7F-FDB7-8E04EC56946A}"/>
              </a:ext>
            </a:extLst>
          </p:cNvPr>
          <p:cNvSpPr>
            <a:spLocks noGrp="1"/>
          </p:cNvSpPr>
          <p:nvPr>
            <p:ph type="dt" sz="half" idx="10"/>
          </p:nvPr>
        </p:nvSpPr>
        <p:spPr/>
        <p:txBody>
          <a:bodyPr/>
          <a:lstStyle/>
          <a:p>
            <a:fld id="{A6BDE3C4-D327-4E6E-BE04-8DE1A76FA2FD}" type="datetimeFigureOut">
              <a:rPr lang="en-US" smtClean="0"/>
              <a:t>11/23/2023</a:t>
            </a:fld>
            <a:endParaRPr lang="en-US"/>
          </a:p>
        </p:txBody>
      </p:sp>
      <p:sp>
        <p:nvSpPr>
          <p:cNvPr id="6" name="Footer Placeholder 5">
            <a:extLst>
              <a:ext uri="{FF2B5EF4-FFF2-40B4-BE49-F238E27FC236}">
                <a16:creationId xmlns:a16="http://schemas.microsoft.com/office/drawing/2014/main" id="{1F5F9D5F-2ACA-9FEB-8C84-CD5043666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5A0BD5-6384-6732-446A-884DD530ED2A}"/>
              </a:ext>
            </a:extLst>
          </p:cNvPr>
          <p:cNvSpPr>
            <a:spLocks noGrp="1"/>
          </p:cNvSpPr>
          <p:nvPr>
            <p:ph type="sldNum" sz="quarter" idx="12"/>
          </p:nvPr>
        </p:nvSpPr>
        <p:spPr/>
        <p:txBody>
          <a:bodyPr/>
          <a:lstStyle/>
          <a:p>
            <a:fld id="{03B50EA7-552F-491D-9ACA-D14E951B3F24}" type="slidenum">
              <a:rPr lang="en-US" smtClean="0"/>
              <a:t>‹#›</a:t>
            </a:fld>
            <a:endParaRPr lang="en-US"/>
          </a:p>
        </p:txBody>
      </p:sp>
    </p:spTree>
    <p:extLst>
      <p:ext uri="{BB962C8B-B14F-4D97-AF65-F5344CB8AC3E}">
        <p14:creationId xmlns:p14="http://schemas.microsoft.com/office/powerpoint/2010/main" val="922033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AE119-F90F-6804-1EC1-198C31D94F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A1B71C-BA80-5E14-BE87-2425F188E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B1CB8A-00C0-BE51-C60A-997B513B0B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3121DD-A0CF-0741-88E5-BAB16F068B64}"/>
              </a:ext>
            </a:extLst>
          </p:cNvPr>
          <p:cNvSpPr>
            <a:spLocks noGrp="1"/>
          </p:cNvSpPr>
          <p:nvPr>
            <p:ph type="dt" sz="half" idx="10"/>
          </p:nvPr>
        </p:nvSpPr>
        <p:spPr/>
        <p:txBody>
          <a:bodyPr/>
          <a:lstStyle/>
          <a:p>
            <a:fld id="{A6BDE3C4-D327-4E6E-BE04-8DE1A76FA2FD}" type="datetimeFigureOut">
              <a:rPr lang="en-US" smtClean="0"/>
              <a:t>11/23/2023</a:t>
            </a:fld>
            <a:endParaRPr lang="en-US"/>
          </a:p>
        </p:txBody>
      </p:sp>
      <p:sp>
        <p:nvSpPr>
          <p:cNvPr id="6" name="Footer Placeholder 5">
            <a:extLst>
              <a:ext uri="{FF2B5EF4-FFF2-40B4-BE49-F238E27FC236}">
                <a16:creationId xmlns:a16="http://schemas.microsoft.com/office/drawing/2014/main" id="{C7DDB42A-C7EA-D4BF-B216-9FB55F76CD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B9F62A-FD83-864D-AE49-2DBDF68DA7F9}"/>
              </a:ext>
            </a:extLst>
          </p:cNvPr>
          <p:cNvSpPr>
            <a:spLocks noGrp="1"/>
          </p:cNvSpPr>
          <p:nvPr>
            <p:ph type="sldNum" sz="quarter" idx="12"/>
          </p:nvPr>
        </p:nvSpPr>
        <p:spPr/>
        <p:txBody>
          <a:bodyPr/>
          <a:lstStyle/>
          <a:p>
            <a:fld id="{03B50EA7-552F-491D-9ACA-D14E951B3F24}" type="slidenum">
              <a:rPr lang="en-US" smtClean="0"/>
              <a:t>‹#›</a:t>
            </a:fld>
            <a:endParaRPr lang="en-US"/>
          </a:p>
        </p:txBody>
      </p:sp>
    </p:spTree>
    <p:extLst>
      <p:ext uri="{BB962C8B-B14F-4D97-AF65-F5344CB8AC3E}">
        <p14:creationId xmlns:p14="http://schemas.microsoft.com/office/powerpoint/2010/main" val="3481026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20BB98-2486-4A20-ABC9-C1FC4ADE65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136782-064C-9A8E-E1B3-95CCD32BFE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AE76ED-E2B2-45DB-7E01-720848CA93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BDE3C4-D327-4E6E-BE04-8DE1A76FA2FD}" type="datetimeFigureOut">
              <a:rPr lang="en-US" smtClean="0"/>
              <a:t>11/23/2023</a:t>
            </a:fld>
            <a:endParaRPr lang="en-US"/>
          </a:p>
        </p:txBody>
      </p:sp>
      <p:sp>
        <p:nvSpPr>
          <p:cNvPr id="5" name="Footer Placeholder 4">
            <a:extLst>
              <a:ext uri="{FF2B5EF4-FFF2-40B4-BE49-F238E27FC236}">
                <a16:creationId xmlns:a16="http://schemas.microsoft.com/office/drawing/2014/main" id="{0694457E-57C1-3FCF-29CA-5446531954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29926A-09A3-FAD0-B58B-7C80380804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B50EA7-552F-491D-9ACA-D14E951B3F24}" type="slidenum">
              <a:rPr lang="en-US" smtClean="0"/>
              <a:t>‹#›</a:t>
            </a:fld>
            <a:endParaRPr lang="en-US"/>
          </a:p>
        </p:txBody>
      </p:sp>
    </p:spTree>
    <p:extLst>
      <p:ext uri="{BB962C8B-B14F-4D97-AF65-F5344CB8AC3E}">
        <p14:creationId xmlns:p14="http://schemas.microsoft.com/office/powerpoint/2010/main" val="1674394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6.jpeg"/><Relationship Id="rId7" Type="http://schemas.openxmlformats.org/officeDocument/2006/relationships/image" Target="../media/image14.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6.jpeg"/><Relationship Id="rId7" Type="http://schemas.openxmlformats.org/officeDocument/2006/relationships/image" Target="../media/image14.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6.jpeg"/><Relationship Id="rId7" Type="http://schemas.openxmlformats.org/officeDocument/2006/relationships/image" Target="../media/image14.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6.jpeg"/><Relationship Id="rId7" Type="http://schemas.openxmlformats.org/officeDocument/2006/relationships/image" Target="../media/image14.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8.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1.gif"/><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0">
            <a:extLst>
              <a:ext uri="{FF2B5EF4-FFF2-40B4-BE49-F238E27FC236}">
                <a16:creationId xmlns:a16="http://schemas.microsoft.com/office/drawing/2014/main" id="{C80939AB-BE4E-E526-7C1D-5E360DB384AE}"/>
              </a:ext>
            </a:extLst>
          </p:cNvPr>
          <p:cNvSpPr>
            <a:spLocks noGrp="1"/>
          </p:cNvSpPr>
          <p:nvPr>
            <p:ph type="ctrTitle"/>
          </p:nvPr>
        </p:nvSpPr>
        <p:spPr>
          <a:xfrm>
            <a:off x="-1" y="1122363"/>
            <a:ext cx="12191999" cy="2387600"/>
          </a:xfrm>
        </p:spPr>
        <p:txBody>
          <a:bodyPr>
            <a:normAutofit/>
          </a:bodyPr>
          <a:lstStyle/>
          <a:p>
            <a:pPr rtl="0">
              <a:spcBef>
                <a:spcPts val="0"/>
              </a:spcBef>
              <a:spcAft>
                <a:spcPts val="0"/>
              </a:spcAft>
            </a:pPr>
            <a:r>
              <a:rPr lang="en-US" sz="5400" b="1" i="0" u="none" strike="noStrike" dirty="0">
                <a:solidFill>
                  <a:srgbClr val="000000"/>
                </a:solidFill>
                <a:effectLst/>
                <a:latin typeface="Calibri" panose="020F0502020204030204" pitchFamily="34" charset="0"/>
              </a:rPr>
              <a:t>Deep Learning for real-time classification of astronomical radio signals</a:t>
            </a:r>
            <a:endParaRPr lang="en-US" sz="19900" b="1" dirty="0"/>
          </a:p>
        </p:txBody>
      </p:sp>
      <p:sp>
        <p:nvSpPr>
          <p:cNvPr id="5" name="Subtitle 2">
            <a:extLst>
              <a:ext uri="{FF2B5EF4-FFF2-40B4-BE49-F238E27FC236}">
                <a16:creationId xmlns:a16="http://schemas.microsoft.com/office/drawing/2014/main" id="{35297E26-B4F6-E4DF-6EA6-54CF77E273D4}"/>
              </a:ext>
            </a:extLst>
          </p:cNvPr>
          <p:cNvSpPr>
            <a:spLocks noGrp="1"/>
          </p:cNvSpPr>
          <p:nvPr>
            <p:ph type="subTitle" idx="1"/>
          </p:nvPr>
        </p:nvSpPr>
        <p:spPr>
          <a:xfrm>
            <a:off x="1524000" y="3602038"/>
            <a:ext cx="9144000" cy="1655762"/>
          </a:xfrm>
        </p:spPr>
        <p:txBody>
          <a:bodyPr>
            <a:normAutofit/>
          </a:bodyPr>
          <a:lstStyle/>
          <a:p>
            <a:pPr algn="ctr" rtl="0">
              <a:spcBef>
                <a:spcPts val="0"/>
              </a:spcBef>
              <a:spcAft>
                <a:spcPts val="0"/>
              </a:spcAft>
            </a:pPr>
            <a:r>
              <a:rPr lang="en-US" sz="3600" b="0" i="0" u="sng" dirty="0">
                <a:solidFill>
                  <a:srgbClr val="000000"/>
                </a:solidFill>
                <a:effectLst/>
                <a:latin typeface="Arial" panose="020B0604020202020204" pitchFamily="34" charset="0"/>
              </a:rPr>
              <a:t>Andrei Kazantsev</a:t>
            </a:r>
            <a:r>
              <a:rPr lang="en-US" sz="3600" b="0" i="0" u="none" strike="noStrike" dirty="0">
                <a:solidFill>
                  <a:srgbClr val="000000"/>
                </a:solidFill>
                <a:effectLst/>
                <a:latin typeface="Arial" panose="020B0604020202020204" pitchFamily="34" charset="0"/>
              </a:rPr>
              <a:t>, </a:t>
            </a:r>
            <a:r>
              <a:rPr lang="en-US" sz="3600" b="0" i="0" u="none" strike="noStrike" dirty="0" err="1">
                <a:solidFill>
                  <a:srgbClr val="000000"/>
                </a:solidFill>
                <a:effectLst/>
                <a:latin typeface="Arial" panose="020B0604020202020204" pitchFamily="34" charset="0"/>
              </a:rPr>
              <a:t>Yunpeng</a:t>
            </a:r>
            <a:r>
              <a:rPr lang="en-US" sz="3600" b="0" i="0" u="none" strike="noStrike" dirty="0">
                <a:solidFill>
                  <a:srgbClr val="000000"/>
                </a:solidFill>
                <a:effectLst/>
                <a:latin typeface="Arial" panose="020B0604020202020204" pitchFamily="34" charset="0"/>
              </a:rPr>
              <a:t> Men, Ramesh </a:t>
            </a:r>
            <a:r>
              <a:rPr lang="en-US" sz="3600" b="0" i="0" u="none" strike="noStrike" dirty="0" err="1">
                <a:solidFill>
                  <a:srgbClr val="000000"/>
                </a:solidFill>
                <a:effectLst/>
                <a:latin typeface="Arial" panose="020B0604020202020204" pitchFamily="34" charset="0"/>
              </a:rPr>
              <a:t>Karuppusamy</a:t>
            </a:r>
            <a:r>
              <a:rPr lang="en-US" sz="3600" b="0" i="0" u="none" strike="noStrike" dirty="0">
                <a:solidFill>
                  <a:srgbClr val="000000"/>
                </a:solidFill>
                <a:effectLst/>
                <a:latin typeface="Arial" panose="020B0604020202020204" pitchFamily="34" charset="0"/>
              </a:rPr>
              <a:t>, Michael Kramer</a:t>
            </a:r>
            <a:endParaRPr lang="en-US" sz="4400" b="0" dirty="0">
              <a:effectLst/>
            </a:endParaRPr>
          </a:p>
        </p:txBody>
      </p:sp>
      <p:pic>
        <p:nvPicPr>
          <p:cNvPr id="6" name="Picture 2" descr="PUNCH4NFDI (@Punch4NFDI) / Twitter">
            <a:extLst>
              <a:ext uri="{FF2B5EF4-FFF2-40B4-BE49-F238E27FC236}">
                <a16:creationId xmlns:a16="http://schemas.microsoft.com/office/drawing/2014/main" id="{B5CB0BE0-E3DD-7A33-D0CB-29C061AC55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5952" y="1"/>
            <a:ext cx="1956047" cy="19560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Anton Zensus: Astrophysicist and Director at MPIfR Bonn">
            <a:extLst>
              <a:ext uri="{FF2B5EF4-FFF2-40B4-BE49-F238E27FC236}">
                <a16:creationId xmlns:a16="http://schemas.microsoft.com/office/drawing/2014/main" id="{7B4859DC-F87B-6B62-5928-59BD1B100B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251" y="4438905"/>
            <a:ext cx="2571171" cy="257117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19CB89E-88B5-9425-E179-ADC07F7CAAA0}"/>
              </a:ext>
            </a:extLst>
          </p:cNvPr>
          <p:cNvSpPr txBox="1"/>
          <p:nvPr/>
        </p:nvSpPr>
        <p:spPr>
          <a:xfrm>
            <a:off x="2943860" y="5028476"/>
            <a:ext cx="6304280" cy="1200329"/>
          </a:xfrm>
          <a:prstGeom prst="rect">
            <a:avLst/>
          </a:prstGeom>
          <a:noFill/>
        </p:spPr>
        <p:txBody>
          <a:bodyPr wrap="square">
            <a:spAutoFit/>
          </a:bodyPr>
          <a:lstStyle/>
          <a:p>
            <a:pPr algn="ctr" rtl="0">
              <a:spcBef>
                <a:spcPts val="0"/>
              </a:spcBef>
              <a:spcAft>
                <a:spcPts val="0"/>
              </a:spcAft>
            </a:pPr>
            <a:r>
              <a:rPr lang="en-US" dirty="0"/>
              <a:t>Max Planck Institute for Radio Astronomy</a:t>
            </a:r>
          </a:p>
          <a:p>
            <a:pPr algn="ctr" rtl="0">
              <a:spcBef>
                <a:spcPts val="0"/>
              </a:spcBef>
              <a:spcAft>
                <a:spcPts val="0"/>
              </a:spcAft>
            </a:pPr>
            <a:r>
              <a:rPr lang="en-US" dirty="0"/>
              <a:t>Bonn, Germany</a:t>
            </a:r>
          </a:p>
          <a:p>
            <a:br>
              <a:rPr lang="en-US" dirty="0"/>
            </a:br>
            <a:endParaRPr lang="en-US" dirty="0"/>
          </a:p>
        </p:txBody>
      </p:sp>
      <p:sp>
        <p:nvSpPr>
          <p:cNvPr id="9" name="TextBox 8">
            <a:extLst>
              <a:ext uri="{FF2B5EF4-FFF2-40B4-BE49-F238E27FC236}">
                <a16:creationId xmlns:a16="http://schemas.microsoft.com/office/drawing/2014/main" id="{61F7363B-9122-91FA-66F0-FDDEFD2F2D1C}"/>
              </a:ext>
            </a:extLst>
          </p:cNvPr>
          <p:cNvSpPr txBox="1"/>
          <p:nvPr/>
        </p:nvSpPr>
        <p:spPr>
          <a:xfrm>
            <a:off x="2786380" y="6396335"/>
            <a:ext cx="6304280" cy="1200329"/>
          </a:xfrm>
          <a:prstGeom prst="rect">
            <a:avLst/>
          </a:prstGeom>
          <a:noFill/>
        </p:spPr>
        <p:txBody>
          <a:bodyPr wrap="square">
            <a:spAutoFit/>
          </a:bodyPr>
          <a:lstStyle/>
          <a:p>
            <a:pPr algn="ctr" rtl="0">
              <a:spcBef>
                <a:spcPts val="0"/>
              </a:spcBef>
              <a:spcAft>
                <a:spcPts val="0"/>
              </a:spcAft>
            </a:pPr>
            <a:r>
              <a:rPr lang="en-US" sz="2400" dirty="0">
                <a:solidFill>
                  <a:srgbClr val="000000"/>
                </a:solidFill>
                <a:latin typeface="Calibri" panose="020F0502020204030204" pitchFamily="34" charset="0"/>
              </a:rPr>
              <a:t>November</a:t>
            </a:r>
            <a:r>
              <a:rPr lang="en-US" sz="2400" b="0" i="0" u="none" strike="noStrike" dirty="0">
                <a:solidFill>
                  <a:srgbClr val="000000"/>
                </a:solidFill>
                <a:effectLst/>
                <a:latin typeface="Calibri" panose="020F0502020204030204" pitchFamily="34" charset="0"/>
              </a:rPr>
              <a:t> </a:t>
            </a:r>
            <a:r>
              <a:rPr lang="en-US" sz="2400" dirty="0">
                <a:solidFill>
                  <a:srgbClr val="000000"/>
                </a:solidFill>
                <a:latin typeface="Calibri" panose="020F0502020204030204" pitchFamily="34" charset="0"/>
              </a:rPr>
              <a:t>30</a:t>
            </a:r>
            <a:r>
              <a:rPr lang="en-US" sz="2400" b="0" i="0" u="none" strike="noStrike" dirty="0">
                <a:solidFill>
                  <a:srgbClr val="000000"/>
                </a:solidFill>
                <a:effectLst/>
                <a:latin typeface="Calibri" panose="020F0502020204030204" pitchFamily="34" charset="0"/>
              </a:rPr>
              <a:t>, 2023</a:t>
            </a:r>
            <a:endParaRPr lang="en-US" sz="2400" b="0" dirty="0">
              <a:effectLst/>
            </a:endParaRPr>
          </a:p>
          <a:p>
            <a:br>
              <a:rPr lang="en-US" sz="2400" dirty="0"/>
            </a:br>
            <a:endParaRPr lang="en-US" sz="2400" dirty="0"/>
          </a:p>
        </p:txBody>
      </p:sp>
      <p:sp>
        <p:nvSpPr>
          <p:cNvPr id="11" name="TextBox 10">
            <a:extLst>
              <a:ext uri="{FF2B5EF4-FFF2-40B4-BE49-F238E27FC236}">
                <a16:creationId xmlns:a16="http://schemas.microsoft.com/office/drawing/2014/main" id="{F4E55F3E-2B39-2C32-0EE5-842B9C2AFE60}"/>
              </a:ext>
            </a:extLst>
          </p:cNvPr>
          <p:cNvSpPr txBox="1"/>
          <p:nvPr/>
        </p:nvSpPr>
        <p:spPr>
          <a:xfrm>
            <a:off x="2943860" y="5126"/>
            <a:ext cx="6451600" cy="461665"/>
          </a:xfrm>
          <a:prstGeom prst="rect">
            <a:avLst/>
          </a:prstGeom>
          <a:noFill/>
        </p:spPr>
        <p:txBody>
          <a:bodyPr wrap="square">
            <a:spAutoFit/>
          </a:bodyPr>
          <a:lstStyle/>
          <a:p>
            <a:pPr algn="ctr"/>
            <a:r>
              <a:rPr lang="en-US" sz="2400" dirty="0">
                <a:solidFill>
                  <a:srgbClr val="000000"/>
                </a:solidFill>
                <a:latin typeface="Calibri" panose="020F0502020204030204" pitchFamily="34" charset="0"/>
              </a:rPr>
              <a:t>CS &amp; Physics Meet-Up by </a:t>
            </a:r>
            <a:r>
              <a:rPr lang="en-US" sz="2400" dirty="0" err="1">
                <a:solidFill>
                  <a:srgbClr val="000000"/>
                </a:solidFill>
                <a:latin typeface="Calibri" panose="020F0502020204030204" pitchFamily="34" charset="0"/>
              </a:rPr>
              <a:t>Lamarr</a:t>
            </a:r>
            <a:r>
              <a:rPr lang="en-US" sz="2400" dirty="0">
                <a:solidFill>
                  <a:srgbClr val="000000"/>
                </a:solidFill>
                <a:latin typeface="Calibri" panose="020F0502020204030204" pitchFamily="34" charset="0"/>
              </a:rPr>
              <a:t> &amp; B3D</a:t>
            </a:r>
          </a:p>
        </p:txBody>
      </p:sp>
    </p:spTree>
    <p:extLst>
      <p:ext uri="{BB962C8B-B14F-4D97-AF65-F5344CB8AC3E}">
        <p14:creationId xmlns:p14="http://schemas.microsoft.com/office/powerpoint/2010/main" val="417366937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FDF8283-831F-6A0A-E2B6-69A8DFD3E993}"/>
              </a:ext>
            </a:extLst>
          </p:cNvPr>
          <p:cNvSpPr>
            <a:spLocks noGrp="1"/>
          </p:cNvSpPr>
          <p:nvPr>
            <p:ph type="title"/>
          </p:nvPr>
        </p:nvSpPr>
        <p:spPr>
          <a:xfrm>
            <a:off x="0" y="0"/>
            <a:ext cx="12192000" cy="1325563"/>
          </a:xfrm>
        </p:spPr>
        <p:txBody>
          <a:bodyPr/>
          <a:lstStyle/>
          <a:p>
            <a:r>
              <a:rPr lang="en-US" dirty="0"/>
              <a:t>The aim…</a:t>
            </a:r>
          </a:p>
        </p:txBody>
      </p:sp>
      <p:sp>
        <p:nvSpPr>
          <p:cNvPr id="11" name="Flowchart: Magnetic Disk 10">
            <a:extLst>
              <a:ext uri="{FF2B5EF4-FFF2-40B4-BE49-F238E27FC236}">
                <a16:creationId xmlns:a16="http://schemas.microsoft.com/office/drawing/2014/main" id="{812811CA-4C85-BE97-7596-F08AE24EE43C}"/>
              </a:ext>
            </a:extLst>
          </p:cNvPr>
          <p:cNvSpPr/>
          <p:nvPr/>
        </p:nvSpPr>
        <p:spPr>
          <a:xfrm>
            <a:off x="3904425" y="3858725"/>
            <a:ext cx="1658647" cy="2436778"/>
          </a:xfrm>
          <a:prstGeom prst="flowChartMagneticDisk">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Pentagon 12">
            <a:extLst>
              <a:ext uri="{FF2B5EF4-FFF2-40B4-BE49-F238E27FC236}">
                <a16:creationId xmlns:a16="http://schemas.microsoft.com/office/drawing/2014/main" id="{AC182AD3-C96A-CCD3-2675-18048F0BA616}"/>
              </a:ext>
            </a:extLst>
          </p:cNvPr>
          <p:cNvSpPr/>
          <p:nvPr/>
        </p:nvSpPr>
        <p:spPr>
          <a:xfrm rot="10800000">
            <a:off x="244674" y="4021756"/>
            <a:ext cx="2743934" cy="2110719"/>
          </a:xfrm>
          <a:prstGeom prst="homePlate">
            <a:avLst>
              <a:gd name="adj" fmla="val 30597"/>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arr1">
            <a:extLst>
              <a:ext uri="{FF2B5EF4-FFF2-40B4-BE49-F238E27FC236}">
                <a16:creationId xmlns:a16="http://schemas.microsoft.com/office/drawing/2014/main" id="{B0A43026-3A56-24BA-3C17-E219C86E3810}"/>
              </a:ext>
            </a:extLst>
          </p:cNvPr>
          <p:cNvCxnSpPr>
            <a:cxnSpLocks/>
          </p:cNvCxnSpPr>
          <p:nvPr/>
        </p:nvCxnSpPr>
        <p:spPr>
          <a:xfrm>
            <a:off x="-266559" y="5077114"/>
            <a:ext cx="49622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D627D0F-B799-D5DF-4FDE-1463DF913656}"/>
              </a:ext>
            </a:extLst>
          </p:cNvPr>
          <p:cNvCxnSpPr>
            <a:stCxn id="13" idx="1"/>
            <a:endCxn id="11" idx="2"/>
          </p:cNvCxnSpPr>
          <p:nvPr/>
        </p:nvCxnSpPr>
        <p:spPr>
          <a:xfrm>
            <a:off x="2988609" y="5077115"/>
            <a:ext cx="91581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2A6CA01-A1B5-2B65-673A-6D8076797C26}"/>
              </a:ext>
            </a:extLst>
          </p:cNvPr>
          <p:cNvSpPr txBox="1"/>
          <p:nvPr/>
        </p:nvSpPr>
        <p:spPr>
          <a:xfrm>
            <a:off x="3904425" y="6368693"/>
            <a:ext cx="1950815" cy="794001"/>
          </a:xfrm>
          <a:prstGeom prst="rect">
            <a:avLst/>
          </a:prstGeom>
          <a:noFill/>
        </p:spPr>
        <p:txBody>
          <a:bodyPr wrap="none" rtlCol="0">
            <a:spAutoFit/>
          </a:bodyPr>
          <a:lstStyle/>
          <a:p>
            <a:r>
              <a:rPr lang="en-US" b="1" dirty="0"/>
              <a:t>Storage</a:t>
            </a:r>
          </a:p>
        </p:txBody>
      </p:sp>
      <p:sp>
        <p:nvSpPr>
          <p:cNvPr id="32" name="TextBox 31">
            <a:extLst>
              <a:ext uri="{FF2B5EF4-FFF2-40B4-BE49-F238E27FC236}">
                <a16:creationId xmlns:a16="http://schemas.microsoft.com/office/drawing/2014/main" id="{60060CB9-D002-9C6C-B7F7-D40383A66E6E}"/>
              </a:ext>
            </a:extLst>
          </p:cNvPr>
          <p:cNvSpPr txBox="1"/>
          <p:nvPr/>
        </p:nvSpPr>
        <p:spPr>
          <a:xfrm>
            <a:off x="980475" y="6295503"/>
            <a:ext cx="1272331" cy="794001"/>
          </a:xfrm>
          <a:prstGeom prst="rect">
            <a:avLst/>
          </a:prstGeom>
          <a:noFill/>
        </p:spPr>
        <p:txBody>
          <a:bodyPr wrap="none" rtlCol="0">
            <a:spAutoFit/>
          </a:bodyPr>
          <a:lstStyle/>
          <a:p>
            <a:r>
              <a:rPr lang="en-US" b="1" dirty="0"/>
              <a:t>ADC</a:t>
            </a:r>
          </a:p>
        </p:txBody>
      </p:sp>
      <p:pic>
        <p:nvPicPr>
          <p:cNvPr id="3" name="Picture 4">
            <a:extLst>
              <a:ext uri="{FF2B5EF4-FFF2-40B4-BE49-F238E27FC236}">
                <a16:creationId xmlns:a16="http://schemas.microsoft.com/office/drawing/2014/main" id="{86311F1F-A3FE-0B07-A8D0-B2DE2D46D8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030" r="9379"/>
          <a:stretch/>
        </p:blipFill>
        <p:spPr bwMode="auto">
          <a:xfrm>
            <a:off x="7865879" y="10270"/>
            <a:ext cx="3157462" cy="2043404"/>
          </a:xfrm>
          <a:prstGeom prst="rect">
            <a:avLst/>
          </a:prstGeom>
          <a:noFill/>
          <a:extLst>
            <a:ext uri="{909E8E84-426E-40DD-AFC4-6F175D3DCCD1}">
              <a14:hiddenFill xmlns:a14="http://schemas.microsoft.com/office/drawing/2010/main">
                <a:solidFill>
                  <a:srgbClr val="FFFFFF"/>
                </a:solidFill>
              </a14:hiddenFill>
            </a:ext>
          </a:extLst>
        </p:spPr>
      </p:pic>
      <p:pic>
        <p:nvPicPr>
          <p:cNvPr id="4" name="!!fig2">
            <a:extLst>
              <a:ext uri="{FF2B5EF4-FFF2-40B4-BE49-F238E27FC236}">
                <a16:creationId xmlns:a16="http://schemas.microsoft.com/office/drawing/2014/main" id="{33BB915B-A457-4587-0F80-5947943F69BF}"/>
              </a:ext>
            </a:extLst>
          </p:cNvPr>
          <p:cNvPicPr preferRelativeResize="0">
            <a:picLocks noChangeArrowheads="1"/>
          </p:cNvPicPr>
          <p:nvPr/>
        </p:nvPicPr>
        <p:blipFill rotWithShape="1">
          <a:blip r:embed="rId3">
            <a:extLst>
              <a:ext uri="{28A0092B-C50C-407E-A947-70E740481C1C}">
                <a14:useLocalDpi xmlns:a14="http://schemas.microsoft.com/office/drawing/2010/main" val="0"/>
              </a:ext>
            </a:extLst>
          </a:blip>
          <a:srcRect l="5791" t="6192" r="8485" b="6436"/>
          <a:stretch/>
        </p:blipFill>
        <p:spPr bwMode="auto">
          <a:xfrm>
            <a:off x="8441223" y="2063944"/>
            <a:ext cx="2427269" cy="229533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F74293A6-5B58-165E-39D1-525BA4965C8B}"/>
              </a:ext>
            </a:extLst>
          </p:cNvPr>
          <p:cNvPicPr>
            <a:picLocks noChangeAspect="1"/>
          </p:cNvPicPr>
          <p:nvPr/>
        </p:nvPicPr>
        <p:blipFill rotWithShape="1">
          <a:blip r:embed="rId4">
            <a:extLst>
              <a:ext uri="{28A0092B-C50C-407E-A947-70E740481C1C}">
                <a14:useLocalDpi xmlns:a14="http://schemas.microsoft.com/office/drawing/2010/main" val="0"/>
              </a:ext>
            </a:extLst>
          </a:blip>
          <a:srcRect t="10982" r="5425"/>
          <a:stretch/>
        </p:blipFill>
        <p:spPr>
          <a:xfrm>
            <a:off x="7571020" y="4562669"/>
            <a:ext cx="4167673" cy="2295331"/>
          </a:xfrm>
          <a:prstGeom prst="rect">
            <a:avLst/>
          </a:prstGeom>
        </p:spPr>
      </p:pic>
      <p:cxnSp>
        <p:nvCxnSpPr>
          <p:cNvPr id="36" name="Connector: Elbow 35">
            <a:extLst>
              <a:ext uri="{FF2B5EF4-FFF2-40B4-BE49-F238E27FC236}">
                <a16:creationId xmlns:a16="http://schemas.microsoft.com/office/drawing/2014/main" id="{4CE1E07A-DC10-AD4F-1CAE-B20BA13B263B}"/>
              </a:ext>
            </a:extLst>
          </p:cNvPr>
          <p:cNvCxnSpPr>
            <a:stCxn id="11" idx="4"/>
            <a:endCxn id="34" idx="1"/>
          </p:cNvCxnSpPr>
          <p:nvPr/>
        </p:nvCxnSpPr>
        <p:spPr>
          <a:xfrm>
            <a:off x="5563072" y="5077114"/>
            <a:ext cx="2007948" cy="633221"/>
          </a:xfrm>
          <a:prstGeom prst="bentConnector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A355A0B3-B0F2-D10B-22E5-7969D68995CD}"/>
              </a:ext>
            </a:extLst>
          </p:cNvPr>
          <p:cNvCxnSpPr>
            <a:stCxn id="11" idx="4"/>
            <a:endCxn id="4" idx="1"/>
          </p:cNvCxnSpPr>
          <p:nvPr/>
        </p:nvCxnSpPr>
        <p:spPr>
          <a:xfrm flipV="1">
            <a:off x="5563072" y="3211609"/>
            <a:ext cx="2878151" cy="1865505"/>
          </a:xfrm>
          <a:prstGeom prst="bentConnector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CA413B3B-1A42-06B7-C701-52311E92356D}"/>
              </a:ext>
            </a:extLst>
          </p:cNvPr>
          <p:cNvCxnSpPr>
            <a:stCxn id="11" idx="4"/>
            <a:endCxn id="3" idx="1"/>
          </p:cNvCxnSpPr>
          <p:nvPr/>
        </p:nvCxnSpPr>
        <p:spPr>
          <a:xfrm flipV="1">
            <a:off x="5563072" y="1031972"/>
            <a:ext cx="2302807" cy="4045142"/>
          </a:xfrm>
          <a:prstGeom prst="bentConnector3">
            <a:avLst>
              <a:gd name="adj1" fmla="val 43517"/>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342D5359-D150-8039-4952-E86CDDB9EF91}"/>
              </a:ext>
            </a:extLst>
          </p:cNvPr>
          <p:cNvSpPr txBox="1"/>
          <p:nvPr/>
        </p:nvSpPr>
        <p:spPr>
          <a:xfrm>
            <a:off x="-3437" y="1834256"/>
            <a:ext cx="6462110" cy="1569660"/>
          </a:xfrm>
          <a:prstGeom prst="rect">
            <a:avLst/>
          </a:prstGeom>
          <a:noFill/>
        </p:spPr>
        <p:txBody>
          <a:bodyPr wrap="square" rtlCol="0">
            <a:spAutoFit/>
          </a:bodyPr>
          <a:lstStyle/>
          <a:p>
            <a:pPr algn="just"/>
            <a:r>
              <a:rPr lang="en-US" sz="3200" dirty="0"/>
              <a:t>Real-time classification of radio telescope signals and storage of dispersed signals in baseband format.</a:t>
            </a:r>
          </a:p>
        </p:txBody>
      </p:sp>
      <p:sp>
        <p:nvSpPr>
          <p:cNvPr id="43" name="Oval 42">
            <a:extLst>
              <a:ext uri="{FF2B5EF4-FFF2-40B4-BE49-F238E27FC236}">
                <a16:creationId xmlns:a16="http://schemas.microsoft.com/office/drawing/2014/main" id="{AC4DADBB-1DA0-FBEB-B846-3DB2ACA066AA}"/>
              </a:ext>
            </a:extLst>
          </p:cNvPr>
          <p:cNvSpPr/>
          <p:nvPr/>
        </p:nvSpPr>
        <p:spPr>
          <a:xfrm>
            <a:off x="7193954" y="357486"/>
            <a:ext cx="562218" cy="562218"/>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1</a:t>
            </a:r>
          </a:p>
        </p:txBody>
      </p:sp>
      <p:sp>
        <p:nvSpPr>
          <p:cNvPr id="44" name="Oval 43">
            <a:extLst>
              <a:ext uri="{FF2B5EF4-FFF2-40B4-BE49-F238E27FC236}">
                <a16:creationId xmlns:a16="http://schemas.microsoft.com/office/drawing/2014/main" id="{9A7818C3-A3EE-D93D-1B75-370CE05538B4}"/>
              </a:ext>
            </a:extLst>
          </p:cNvPr>
          <p:cNvSpPr/>
          <p:nvPr/>
        </p:nvSpPr>
        <p:spPr>
          <a:xfrm>
            <a:off x="7780286" y="2504952"/>
            <a:ext cx="562218" cy="562218"/>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2</a:t>
            </a:r>
          </a:p>
        </p:txBody>
      </p:sp>
      <p:sp>
        <p:nvSpPr>
          <p:cNvPr id="45" name="Oval 44">
            <a:extLst>
              <a:ext uri="{FF2B5EF4-FFF2-40B4-BE49-F238E27FC236}">
                <a16:creationId xmlns:a16="http://schemas.microsoft.com/office/drawing/2014/main" id="{5CECD378-F500-9634-DA09-798DAAE1B65D}"/>
              </a:ext>
            </a:extLst>
          </p:cNvPr>
          <p:cNvSpPr/>
          <p:nvPr/>
        </p:nvSpPr>
        <p:spPr>
          <a:xfrm>
            <a:off x="7084690" y="5029341"/>
            <a:ext cx="562218" cy="562218"/>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3</a:t>
            </a:r>
          </a:p>
        </p:txBody>
      </p:sp>
      <p:sp>
        <p:nvSpPr>
          <p:cNvPr id="5" name="!!sn">
            <a:extLst>
              <a:ext uri="{FF2B5EF4-FFF2-40B4-BE49-F238E27FC236}">
                <a16:creationId xmlns:a16="http://schemas.microsoft.com/office/drawing/2014/main" id="{D697BAE6-8DEA-25DE-4284-78C32DC77C96}"/>
              </a:ext>
            </a:extLst>
          </p:cNvPr>
          <p:cNvSpPr txBox="1">
            <a:spLocks/>
          </p:cNvSpPr>
          <p:nvPr/>
        </p:nvSpPr>
        <p:spPr>
          <a:xfrm>
            <a:off x="9448800" y="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6B4749-2250-4F79-AD8D-3CCA28D332C6}" type="slidenum">
              <a:rPr lang="en-US" sz="3200" b="1" smtClean="0">
                <a:solidFill>
                  <a:schemeClr val="tx1"/>
                </a:solidFill>
              </a:rPr>
              <a:pPr/>
              <a:t>10</a:t>
            </a:fld>
            <a:endParaRPr lang="en-US" sz="3200" b="1" dirty="0">
              <a:solidFill>
                <a:schemeClr val="tx1"/>
              </a:solidFill>
            </a:endParaRPr>
          </a:p>
        </p:txBody>
      </p:sp>
    </p:spTree>
    <p:extLst>
      <p:ext uri="{BB962C8B-B14F-4D97-AF65-F5344CB8AC3E}">
        <p14:creationId xmlns:p14="http://schemas.microsoft.com/office/powerpoint/2010/main" val="197857441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FDF8283-831F-6A0A-E2B6-69A8DFD3E993}"/>
              </a:ext>
            </a:extLst>
          </p:cNvPr>
          <p:cNvSpPr>
            <a:spLocks noGrp="1"/>
          </p:cNvSpPr>
          <p:nvPr>
            <p:ph type="title"/>
          </p:nvPr>
        </p:nvSpPr>
        <p:spPr>
          <a:xfrm>
            <a:off x="0" y="0"/>
            <a:ext cx="12192000" cy="1325563"/>
          </a:xfrm>
        </p:spPr>
        <p:txBody>
          <a:bodyPr/>
          <a:lstStyle/>
          <a:p>
            <a:r>
              <a:rPr lang="en-US" dirty="0"/>
              <a:t>The idea</a:t>
            </a:r>
          </a:p>
        </p:txBody>
      </p:sp>
      <p:sp>
        <p:nvSpPr>
          <p:cNvPr id="11" name="Flowchart: Magnetic Disk 10">
            <a:extLst>
              <a:ext uri="{FF2B5EF4-FFF2-40B4-BE49-F238E27FC236}">
                <a16:creationId xmlns:a16="http://schemas.microsoft.com/office/drawing/2014/main" id="{812811CA-4C85-BE97-7596-F08AE24EE43C}"/>
              </a:ext>
            </a:extLst>
          </p:cNvPr>
          <p:cNvSpPr/>
          <p:nvPr/>
        </p:nvSpPr>
        <p:spPr>
          <a:xfrm>
            <a:off x="3904425" y="3858725"/>
            <a:ext cx="1658647" cy="2436778"/>
          </a:xfrm>
          <a:prstGeom prst="flowChartMagneticDisk">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Pentagon 12">
            <a:extLst>
              <a:ext uri="{FF2B5EF4-FFF2-40B4-BE49-F238E27FC236}">
                <a16:creationId xmlns:a16="http://schemas.microsoft.com/office/drawing/2014/main" id="{AC182AD3-C96A-CCD3-2675-18048F0BA616}"/>
              </a:ext>
            </a:extLst>
          </p:cNvPr>
          <p:cNvSpPr/>
          <p:nvPr/>
        </p:nvSpPr>
        <p:spPr>
          <a:xfrm rot="10800000">
            <a:off x="244674" y="4021756"/>
            <a:ext cx="2743934" cy="2110719"/>
          </a:xfrm>
          <a:prstGeom prst="homePlate">
            <a:avLst>
              <a:gd name="adj" fmla="val 30597"/>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arr1">
            <a:extLst>
              <a:ext uri="{FF2B5EF4-FFF2-40B4-BE49-F238E27FC236}">
                <a16:creationId xmlns:a16="http://schemas.microsoft.com/office/drawing/2014/main" id="{B0A43026-3A56-24BA-3C17-E219C86E3810}"/>
              </a:ext>
            </a:extLst>
          </p:cNvPr>
          <p:cNvCxnSpPr>
            <a:cxnSpLocks/>
          </p:cNvCxnSpPr>
          <p:nvPr/>
        </p:nvCxnSpPr>
        <p:spPr>
          <a:xfrm>
            <a:off x="-251547" y="5077114"/>
            <a:ext cx="49622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D627D0F-B799-D5DF-4FDE-1463DF913656}"/>
              </a:ext>
            </a:extLst>
          </p:cNvPr>
          <p:cNvCxnSpPr>
            <a:cxnSpLocks/>
            <a:stCxn id="13" idx="2"/>
          </p:cNvCxnSpPr>
          <p:nvPr/>
        </p:nvCxnSpPr>
        <p:spPr>
          <a:xfrm flipV="1">
            <a:off x="1939549" y="3628714"/>
            <a:ext cx="0" cy="39304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2A6CA01-A1B5-2B65-673A-6D8076797C26}"/>
              </a:ext>
            </a:extLst>
          </p:cNvPr>
          <p:cNvSpPr txBox="1"/>
          <p:nvPr/>
        </p:nvSpPr>
        <p:spPr>
          <a:xfrm>
            <a:off x="3904425" y="6368693"/>
            <a:ext cx="1950815" cy="794001"/>
          </a:xfrm>
          <a:prstGeom prst="rect">
            <a:avLst/>
          </a:prstGeom>
          <a:noFill/>
        </p:spPr>
        <p:txBody>
          <a:bodyPr wrap="none" rtlCol="0">
            <a:spAutoFit/>
          </a:bodyPr>
          <a:lstStyle/>
          <a:p>
            <a:r>
              <a:rPr lang="en-US" b="1" dirty="0"/>
              <a:t>Storage</a:t>
            </a:r>
          </a:p>
        </p:txBody>
      </p:sp>
      <p:sp>
        <p:nvSpPr>
          <p:cNvPr id="32" name="TextBox 31">
            <a:extLst>
              <a:ext uri="{FF2B5EF4-FFF2-40B4-BE49-F238E27FC236}">
                <a16:creationId xmlns:a16="http://schemas.microsoft.com/office/drawing/2014/main" id="{60060CB9-D002-9C6C-B7F7-D40383A66E6E}"/>
              </a:ext>
            </a:extLst>
          </p:cNvPr>
          <p:cNvSpPr txBox="1"/>
          <p:nvPr/>
        </p:nvSpPr>
        <p:spPr>
          <a:xfrm>
            <a:off x="980475" y="6295503"/>
            <a:ext cx="1272331" cy="794001"/>
          </a:xfrm>
          <a:prstGeom prst="rect">
            <a:avLst/>
          </a:prstGeom>
          <a:noFill/>
        </p:spPr>
        <p:txBody>
          <a:bodyPr wrap="none" rtlCol="0">
            <a:spAutoFit/>
          </a:bodyPr>
          <a:lstStyle/>
          <a:p>
            <a:r>
              <a:rPr lang="en-US" b="1" dirty="0"/>
              <a:t>ADC</a:t>
            </a:r>
          </a:p>
        </p:txBody>
      </p:sp>
      <p:pic>
        <p:nvPicPr>
          <p:cNvPr id="3" name="Picture 4">
            <a:extLst>
              <a:ext uri="{FF2B5EF4-FFF2-40B4-BE49-F238E27FC236}">
                <a16:creationId xmlns:a16="http://schemas.microsoft.com/office/drawing/2014/main" id="{86311F1F-A3FE-0B07-A8D0-B2DE2D46D8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030" r="9379"/>
          <a:stretch/>
        </p:blipFill>
        <p:spPr bwMode="auto">
          <a:xfrm>
            <a:off x="7865879" y="10270"/>
            <a:ext cx="3157462" cy="2043404"/>
          </a:xfrm>
          <a:prstGeom prst="rect">
            <a:avLst/>
          </a:prstGeom>
          <a:noFill/>
          <a:extLst>
            <a:ext uri="{909E8E84-426E-40DD-AFC4-6F175D3DCCD1}">
              <a14:hiddenFill xmlns:a14="http://schemas.microsoft.com/office/drawing/2010/main">
                <a:solidFill>
                  <a:srgbClr val="FFFFFF"/>
                </a:solidFill>
              </a14:hiddenFill>
            </a:ext>
          </a:extLst>
        </p:spPr>
      </p:pic>
      <p:pic>
        <p:nvPicPr>
          <p:cNvPr id="4" name="!!fig2">
            <a:extLst>
              <a:ext uri="{FF2B5EF4-FFF2-40B4-BE49-F238E27FC236}">
                <a16:creationId xmlns:a16="http://schemas.microsoft.com/office/drawing/2014/main" id="{33BB915B-A457-4587-0F80-5947943F69BF}"/>
              </a:ext>
            </a:extLst>
          </p:cNvPr>
          <p:cNvPicPr preferRelativeResize="0">
            <a:picLocks noChangeArrowheads="1"/>
          </p:cNvPicPr>
          <p:nvPr/>
        </p:nvPicPr>
        <p:blipFill rotWithShape="1">
          <a:blip r:embed="rId3">
            <a:extLst>
              <a:ext uri="{28A0092B-C50C-407E-A947-70E740481C1C}">
                <a14:useLocalDpi xmlns:a14="http://schemas.microsoft.com/office/drawing/2010/main" val="0"/>
              </a:ext>
            </a:extLst>
          </a:blip>
          <a:srcRect l="5791" t="6192" r="8485" b="6436"/>
          <a:stretch/>
        </p:blipFill>
        <p:spPr bwMode="auto">
          <a:xfrm>
            <a:off x="8441223" y="2063944"/>
            <a:ext cx="2427269" cy="229533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F74293A6-5B58-165E-39D1-525BA4965C8B}"/>
              </a:ext>
            </a:extLst>
          </p:cNvPr>
          <p:cNvPicPr>
            <a:picLocks noChangeAspect="1"/>
          </p:cNvPicPr>
          <p:nvPr/>
        </p:nvPicPr>
        <p:blipFill rotWithShape="1">
          <a:blip r:embed="rId4">
            <a:extLst>
              <a:ext uri="{28A0092B-C50C-407E-A947-70E740481C1C}">
                <a14:useLocalDpi xmlns:a14="http://schemas.microsoft.com/office/drawing/2010/main" val="0"/>
              </a:ext>
            </a:extLst>
          </a:blip>
          <a:srcRect t="10982" r="5425"/>
          <a:stretch/>
        </p:blipFill>
        <p:spPr>
          <a:xfrm>
            <a:off x="7571020" y="4562669"/>
            <a:ext cx="4167673" cy="2295331"/>
          </a:xfrm>
          <a:prstGeom prst="rect">
            <a:avLst/>
          </a:prstGeom>
        </p:spPr>
      </p:pic>
      <p:cxnSp>
        <p:nvCxnSpPr>
          <p:cNvPr id="36" name="Connector: Elbow 35">
            <a:extLst>
              <a:ext uri="{FF2B5EF4-FFF2-40B4-BE49-F238E27FC236}">
                <a16:creationId xmlns:a16="http://schemas.microsoft.com/office/drawing/2014/main" id="{4CE1E07A-DC10-AD4F-1CAE-B20BA13B263B}"/>
              </a:ext>
            </a:extLst>
          </p:cNvPr>
          <p:cNvCxnSpPr>
            <a:stCxn id="11" idx="4"/>
            <a:endCxn id="34" idx="1"/>
          </p:cNvCxnSpPr>
          <p:nvPr/>
        </p:nvCxnSpPr>
        <p:spPr>
          <a:xfrm>
            <a:off x="5563072" y="5077114"/>
            <a:ext cx="2007948" cy="633221"/>
          </a:xfrm>
          <a:prstGeom prst="bentConnector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A355A0B3-B0F2-D10B-22E5-7969D68995CD}"/>
              </a:ext>
            </a:extLst>
          </p:cNvPr>
          <p:cNvCxnSpPr>
            <a:stCxn id="11" idx="4"/>
            <a:endCxn id="4" idx="1"/>
          </p:cNvCxnSpPr>
          <p:nvPr/>
        </p:nvCxnSpPr>
        <p:spPr>
          <a:xfrm flipV="1">
            <a:off x="5563072" y="3211609"/>
            <a:ext cx="2878151" cy="1865505"/>
          </a:xfrm>
          <a:prstGeom prst="bentConnector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CA413B3B-1A42-06B7-C701-52311E92356D}"/>
              </a:ext>
            </a:extLst>
          </p:cNvPr>
          <p:cNvCxnSpPr>
            <a:stCxn id="11" idx="4"/>
            <a:endCxn id="3" idx="1"/>
          </p:cNvCxnSpPr>
          <p:nvPr/>
        </p:nvCxnSpPr>
        <p:spPr>
          <a:xfrm flipV="1">
            <a:off x="5563072" y="1031972"/>
            <a:ext cx="2302807" cy="4045142"/>
          </a:xfrm>
          <a:prstGeom prst="bentConnector3">
            <a:avLst>
              <a:gd name="adj1" fmla="val 43517"/>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AC4DADBB-1DA0-FBEB-B846-3DB2ACA066AA}"/>
              </a:ext>
            </a:extLst>
          </p:cNvPr>
          <p:cNvSpPr/>
          <p:nvPr/>
        </p:nvSpPr>
        <p:spPr>
          <a:xfrm>
            <a:off x="7193954" y="357486"/>
            <a:ext cx="562218" cy="562218"/>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1</a:t>
            </a:r>
          </a:p>
        </p:txBody>
      </p:sp>
      <p:sp>
        <p:nvSpPr>
          <p:cNvPr id="44" name="Oval 43">
            <a:extLst>
              <a:ext uri="{FF2B5EF4-FFF2-40B4-BE49-F238E27FC236}">
                <a16:creationId xmlns:a16="http://schemas.microsoft.com/office/drawing/2014/main" id="{9A7818C3-A3EE-D93D-1B75-370CE05538B4}"/>
              </a:ext>
            </a:extLst>
          </p:cNvPr>
          <p:cNvSpPr/>
          <p:nvPr/>
        </p:nvSpPr>
        <p:spPr>
          <a:xfrm>
            <a:off x="7780286" y="2504952"/>
            <a:ext cx="562218" cy="562218"/>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2</a:t>
            </a:r>
          </a:p>
        </p:txBody>
      </p:sp>
      <p:sp>
        <p:nvSpPr>
          <p:cNvPr id="45" name="Oval 44">
            <a:extLst>
              <a:ext uri="{FF2B5EF4-FFF2-40B4-BE49-F238E27FC236}">
                <a16:creationId xmlns:a16="http://schemas.microsoft.com/office/drawing/2014/main" id="{5CECD378-F500-9634-DA09-798DAAE1B65D}"/>
              </a:ext>
            </a:extLst>
          </p:cNvPr>
          <p:cNvSpPr/>
          <p:nvPr/>
        </p:nvSpPr>
        <p:spPr>
          <a:xfrm>
            <a:off x="7084690" y="5029341"/>
            <a:ext cx="562218" cy="562218"/>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3</a:t>
            </a:r>
          </a:p>
        </p:txBody>
      </p:sp>
      <p:pic>
        <p:nvPicPr>
          <p:cNvPr id="5" name="!!fig1">
            <a:extLst>
              <a:ext uri="{FF2B5EF4-FFF2-40B4-BE49-F238E27FC236}">
                <a16:creationId xmlns:a16="http://schemas.microsoft.com/office/drawing/2014/main" id="{9EB99E47-923B-4E1C-8799-559A1B292D52}"/>
              </a:ext>
            </a:extLst>
          </p:cNvPr>
          <p:cNvPicPr preferRelativeResize="0">
            <a:picLocks noChangeArrowheads="1"/>
          </p:cNvPicPr>
          <p:nvPr/>
        </p:nvPicPr>
        <p:blipFill rotWithShape="1">
          <a:blip r:embed="rId5">
            <a:extLst>
              <a:ext uri="{28A0092B-C50C-407E-A947-70E740481C1C}">
                <a14:useLocalDpi xmlns:a14="http://schemas.microsoft.com/office/drawing/2010/main" val="0"/>
              </a:ext>
            </a:extLst>
          </a:blip>
          <a:srcRect l="12784" t="12015" r="52678" b="13553"/>
          <a:stretch/>
        </p:blipFill>
        <p:spPr bwMode="auto">
          <a:xfrm>
            <a:off x="287115" y="2143742"/>
            <a:ext cx="1354810" cy="1354810"/>
          </a:xfrm>
          <a:prstGeom prst="rect">
            <a:avLst/>
          </a:prstGeom>
          <a:noFill/>
          <a:extLst>
            <a:ext uri="{909E8E84-426E-40DD-AFC4-6F175D3DCCD1}">
              <a14:hiddenFill xmlns:a14="http://schemas.microsoft.com/office/drawing/2010/main">
                <a:solidFill>
                  <a:srgbClr val="FFFFFF"/>
                </a:solidFill>
              </a14:hiddenFill>
            </a:ext>
          </a:extLst>
        </p:spPr>
      </p:pic>
      <p:pic>
        <p:nvPicPr>
          <p:cNvPr id="6" name="!!fig2">
            <a:extLst>
              <a:ext uri="{FF2B5EF4-FFF2-40B4-BE49-F238E27FC236}">
                <a16:creationId xmlns:a16="http://schemas.microsoft.com/office/drawing/2014/main" id="{A0E427F0-7DB4-32B6-DAD0-4DED186B3F3F}"/>
              </a:ext>
            </a:extLst>
          </p:cNvPr>
          <p:cNvPicPr preferRelativeResize="0">
            <a:picLocks noChangeArrowheads="1"/>
          </p:cNvPicPr>
          <p:nvPr/>
        </p:nvPicPr>
        <p:blipFill rotWithShape="1">
          <a:blip r:embed="rId6">
            <a:extLst>
              <a:ext uri="{28A0092B-C50C-407E-A947-70E740481C1C}">
                <a14:useLocalDpi xmlns:a14="http://schemas.microsoft.com/office/drawing/2010/main" val="0"/>
              </a:ext>
            </a:extLst>
          </a:blip>
          <a:srcRect l="12599" t="12384" r="10249" b="12757"/>
          <a:stretch/>
        </p:blipFill>
        <p:spPr bwMode="auto">
          <a:xfrm>
            <a:off x="4622824" y="2143742"/>
            <a:ext cx="1354810" cy="1354810"/>
          </a:xfrm>
          <a:prstGeom prst="rect">
            <a:avLst/>
          </a:prstGeom>
          <a:noFill/>
          <a:extLst>
            <a:ext uri="{909E8E84-426E-40DD-AFC4-6F175D3DCCD1}">
              <a14:hiddenFill xmlns:a14="http://schemas.microsoft.com/office/drawing/2010/main">
                <a:solidFill>
                  <a:srgbClr val="FFFFFF"/>
                </a:solidFill>
              </a14:hiddenFill>
            </a:ext>
          </a:extLst>
        </p:spPr>
      </p:pic>
      <p:pic>
        <p:nvPicPr>
          <p:cNvPr id="7" name="!!fig3">
            <a:extLst>
              <a:ext uri="{FF2B5EF4-FFF2-40B4-BE49-F238E27FC236}">
                <a16:creationId xmlns:a16="http://schemas.microsoft.com/office/drawing/2014/main" id="{B134E92D-034C-9E1E-A978-53A5A66BCFF4}"/>
              </a:ext>
            </a:extLst>
          </p:cNvPr>
          <p:cNvPicPr preferRelativeResize="0">
            <a:picLocks noChangeArrowheads="1"/>
          </p:cNvPicPr>
          <p:nvPr/>
        </p:nvPicPr>
        <p:blipFill rotWithShape="1">
          <a:blip r:embed="rId7">
            <a:extLst>
              <a:ext uri="{28A0092B-C50C-407E-A947-70E740481C1C}">
                <a14:useLocalDpi xmlns:a14="http://schemas.microsoft.com/office/drawing/2010/main" val="0"/>
              </a:ext>
            </a:extLst>
          </a:blip>
          <a:srcRect l="12582" t="12245" r="10020" b="12625"/>
          <a:stretch/>
        </p:blipFill>
        <p:spPr bwMode="auto">
          <a:xfrm>
            <a:off x="1732351" y="2143742"/>
            <a:ext cx="1354810" cy="1354810"/>
          </a:xfrm>
          <a:prstGeom prst="rect">
            <a:avLst/>
          </a:prstGeom>
          <a:noFill/>
          <a:extLst>
            <a:ext uri="{909E8E84-426E-40DD-AFC4-6F175D3DCCD1}">
              <a14:hiddenFill xmlns:a14="http://schemas.microsoft.com/office/drawing/2010/main">
                <a:solidFill>
                  <a:srgbClr val="FFFFFF"/>
                </a:solidFill>
              </a14:hiddenFill>
            </a:ext>
          </a:extLst>
        </p:spPr>
      </p:pic>
      <p:pic>
        <p:nvPicPr>
          <p:cNvPr id="8" name="!!fig4">
            <a:extLst>
              <a:ext uri="{FF2B5EF4-FFF2-40B4-BE49-F238E27FC236}">
                <a16:creationId xmlns:a16="http://schemas.microsoft.com/office/drawing/2014/main" id="{6A9594BA-8F13-A408-42CB-616AC61773E8}"/>
              </a:ext>
            </a:extLst>
          </p:cNvPr>
          <p:cNvPicPr preferRelativeResize="0">
            <a:picLocks noChangeArrowheads="1"/>
          </p:cNvPicPr>
          <p:nvPr/>
        </p:nvPicPr>
        <p:blipFill rotWithShape="1">
          <a:blip r:embed="rId8">
            <a:extLst>
              <a:ext uri="{28A0092B-C50C-407E-A947-70E740481C1C}">
                <a14:useLocalDpi xmlns:a14="http://schemas.microsoft.com/office/drawing/2010/main" val="0"/>
              </a:ext>
            </a:extLst>
          </a:blip>
          <a:srcRect l="13981" t="12535" r="10980" b="12910"/>
          <a:stretch/>
        </p:blipFill>
        <p:spPr bwMode="auto">
          <a:xfrm>
            <a:off x="3177587" y="2143742"/>
            <a:ext cx="1354810" cy="135481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6578F2F7-3A01-8362-55F1-D023379462A9}"/>
              </a:ext>
            </a:extLst>
          </p:cNvPr>
          <p:cNvSpPr/>
          <p:nvPr/>
        </p:nvSpPr>
        <p:spPr>
          <a:xfrm>
            <a:off x="170227" y="2013580"/>
            <a:ext cx="6014720" cy="1615134"/>
          </a:xfrm>
          <a:prstGeom prst="rect">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EDF0CD54-5599-E780-0E7D-CF7B361AEEC7}"/>
              </a:ext>
            </a:extLst>
          </p:cNvPr>
          <p:cNvSpPr txBox="1"/>
          <p:nvPr/>
        </p:nvSpPr>
        <p:spPr>
          <a:xfrm>
            <a:off x="170227" y="1167287"/>
            <a:ext cx="6221392" cy="830997"/>
          </a:xfrm>
          <a:prstGeom prst="rect">
            <a:avLst/>
          </a:prstGeom>
          <a:noFill/>
        </p:spPr>
        <p:txBody>
          <a:bodyPr wrap="square">
            <a:spAutoFit/>
          </a:bodyPr>
          <a:lstStyle/>
          <a:p>
            <a:r>
              <a:rPr lang="en-US" sz="2400" b="1" dirty="0"/>
              <a:t>The model receives data from the telescope in real time</a:t>
            </a:r>
          </a:p>
        </p:txBody>
      </p:sp>
      <p:sp>
        <p:nvSpPr>
          <p:cNvPr id="15" name="!!sn">
            <a:extLst>
              <a:ext uri="{FF2B5EF4-FFF2-40B4-BE49-F238E27FC236}">
                <a16:creationId xmlns:a16="http://schemas.microsoft.com/office/drawing/2014/main" id="{1ACEE4F6-5779-6396-3AC7-70078C214E29}"/>
              </a:ext>
            </a:extLst>
          </p:cNvPr>
          <p:cNvSpPr txBox="1">
            <a:spLocks/>
          </p:cNvSpPr>
          <p:nvPr/>
        </p:nvSpPr>
        <p:spPr>
          <a:xfrm>
            <a:off x="9448800" y="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6B4749-2250-4F79-AD8D-3CCA28D332C6}" type="slidenum">
              <a:rPr lang="en-US" sz="3200" b="1" smtClean="0">
                <a:solidFill>
                  <a:schemeClr val="tx1"/>
                </a:solidFill>
              </a:rPr>
              <a:pPr/>
              <a:t>11</a:t>
            </a:fld>
            <a:endParaRPr lang="en-US" sz="3200" b="1" dirty="0">
              <a:solidFill>
                <a:schemeClr val="tx1"/>
              </a:solidFill>
            </a:endParaRPr>
          </a:p>
        </p:txBody>
      </p:sp>
    </p:spTree>
    <p:extLst>
      <p:ext uri="{BB962C8B-B14F-4D97-AF65-F5344CB8AC3E}">
        <p14:creationId xmlns:p14="http://schemas.microsoft.com/office/powerpoint/2010/main" val="113994484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FDF8283-831F-6A0A-E2B6-69A8DFD3E993}"/>
              </a:ext>
            </a:extLst>
          </p:cNvPr>
          <p:cNvSpPr>
            <a:spLocks noGrp="1"/>
          </p:cNvSpPr>
          <p:nvPr>
            <p:ph type="title"/>
          </p:nvPr>
        </p:nvSpPr>
        <p:spPr>
          <a:xfrm>
            <a:off x="0" y="0"/>
            <a:ext cx="12192000" cy="1325563"/>
          </a:xfrm>
        </p:spPr>
        <p:txBody>
          <a:bodyPr/>
          <a:lstStyle/>
          <a:p>
            <a:pPr algn="just"/>
            <a:r>
              <a:rPr lang="en-US" dirty="0"/>
              <a:t>The idea</a:t>
            </a:r>
          </a:p>
        </p:txBody>
      </p:sp>
      <p:sp>
        <p:nvSpPr>
          <p:cNvPr id="11" name="Flowchart: Magnetic Disk 10">
            <a:extLst>
              <a:ext uri="{FF2B5EF4-FFF2-40B4-BE49-F238E27FC236}">
                <a16:creationId xmlns:a16="http://schemas.microsoft.com/office/drawing/2014/main" id="{812811CA-4C85-BE97-7596-F08AE24EE43C}"/>
              </a:ext>
            </a:extLst>
          </p:cNvPr>
          <p:cNvSpPr/>
          <p:nvPr/>
        </p:nvSpPr>
        <p:spPr>
          <a:xfrm>
            <a:off x="3904425" y="3858725"/>
            <a:ext cx="1658647" cy="2436778"/>
          </a:xfrm>
          <a:prstGeom prst="flowChartMagneticDisk">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Pentagon 12">
            <a:extLst>
              <a:ext uri="{FF2B5EF4-FFF2-40B4-BE49-F238E27FC236}">
                <a16:creationId xmlns:a16="http://schemas.microsoft.com/office/drawing/2014/main" id="{AC182AD3-C96A-CCD3-2675-18048F0BA616}"/>
              </a:ext>
            </a:extLst>
          </p:cNvPr>
          <p:cNvSpPr/>
          <p:nvPr/>
        </p:nvSpPr>
        <p:spPr>
          <a:xfrm rot="10800000">
            <a:off x="244674" y="4021756"/>
            <a:ext cx="2743934" cy="2110719"/>
          </a:xfrm>
          <a:prstGeom prst="homePlate">
            <a:avLst>
              <a:gd name="adj" fmla="val 30597"/>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arr1">
            <a:extLst>
              <a:ext uri="{FF2B5EF4-FFF2-40B4-BE49-F238E27FC236}">
                <a16:creationId xmlns:a16="http://schemas.microsoft.com/office/drawing/2014/main" id="{B0A43026-3A56-24BA-3C17-E219C86E3810}"/>
              </a:ext>
            </a:extLst>
          </p:cNvPr>
          <p:cNvCxnSpPr>
            <a:cxnSpLocks/>
          </p:cNvCxnSpPr>
          <p:nvPr/>
        </p:nvCxnSpPr>
        <p:spPr>
          <a:xfrm>
            <a:off x="-248111" y="5077114"/>
            <a:ext cx="49622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D627D0F-B799-D5DF-4FDE-1463DF913656}"/>
              </a:ext>
            </a:extLst>
          </p:cNvPr>
          <p:cNvCxnSpPr>
            <a:cxnSpLocks/>
            <a:endCxn id="13" idx="2"/>
          </p:cNvCxnSpPr>
          <p:nvPr/>
        </p:nvCxnSpPr>
        <p:spPr>
          <a:xfrm>
            <a:off x="1939549" y="3628714"/>
            <a:ext cx="0" cy="39304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2A6CA01-A1B5-2B65-673A-6D8076797C26}"/>
              </a:ext>
            </a:extLst>
          </p:cNvPr>
          <p:cNvSpPr txBox="1"/>
          <p:nvPr/>
        </p:nvSpPr>
        <p:spPr>
          <a:xfrm>
            <a:off x="3904425" y="6368693"/>
            <a:ext cx="1950815" cy="794001"/>
          </a:xfrm>
          <a:prstGeom prst="rect">
            <a:avLst/>
          </a:prstGeom>
          <a:noFill/>
        </p:spPr>
        <p:txBody>
          <a:bodyPr wrap="none" rtlCol="0">
            <a:spAutoFit/>
          </a:bodyPr>
          <a:lstStyle/>
          <a:p>
            <a:r>
              <a:rPr lang="en-US" b="1" dirty="0"/>
              <a:t>Storage</a:t>
            </a:r>
          </a:p>
        </p:txBody>
      </p:sp>
      <p:sp>
        <p:nvSpPr>
          <p:cNvPr id="32" name="TextBox 31">
            <a:extLst>
              <a:ext uri="{FF2B5EF4-FFF2-40B4-BE49-F238E27FC236}">
                <a16:creationId xmlns:a16="http://schemas.microsoft.com/office/drawing/2014/main" id="{60060CB9-D002-9C6C-B7F7-D40383A66E6E}"/>
              </a:ext>
            </a:extLst>
          </p:cNvPr>
          <p:cNvSpPr txBox="1"/>
          <p:nvPr/>
        </p:nvSpPr>
        <p:spPr>
          <a:xfrm>
            <a:off x="980475" y="6295503"/>
            <a:ext cx="1272331" cy="794001"/>
          </a:xfrm>
          <a:prstGeom prst="rect">
            <a:avLst/>
          </a:prstGeom>
          <a:noFill/>
        </p:spPr>
        <p:txBody>
          <a:bodyPr wrap="none" rtlCol="0">
            <a:spAutoFit/>
          </a:bodyPr>
          <a:lstStyle/>
          <a:p>
            <a:r>
              <a:rPr lang="en-US" b="1" dirty="0"/>
              <a:t>ADC</a:t>
            </a:r>
          </a:p>
        </p:txBody>
      </p:sp>
      <p:pic>
        <p:nvPicPr>
          <p:cNvPr id="3" name="Picture 4">
            <a:extLst>
              <a:ext uri="{FF2B5EF4-FFF2-40B4-BE49-F238E27FC236}">
                <a16:creationId xmlns:a16="http://schemas.microsoft.com/office/drawing/2014/main" id="{86311F1F-A3FE-0B07-A8D0-B2DE2D46D8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030" r="9379"/>
          <a:stretch/>
        </p:blipFill>
        <p:spPr bwMode="auto">
          <a:xfrm>
            <a:off x="7865879" y="10270"/>
            <a:ext cx="3157462" cy="2043404"/>
          </a:xfrm>
          <a:prstGeom prst="rect">
            <a:avLst/>
          </a:prstGeom>
          <a:noFill/>
          <a:extLst>
            <a:ext uri="{909E8E84-426E-40DD-AFC4-6F175D3DCCD1}">
              <a14:hiddenFill xmlns:a14="http://schemas.microsoft.com/office/drawing/2010/main">
                <a:solidFill>
                  <a:srgbClr val="FFFFFF"/>
                </a:solidFill>
              </a14:hiddenFill>
            </a:ext>
          </a:extLst>
        </p:spPr>
      </p:pic>
      <p:pic>
        <p:nvPicPr>
          <p:cNvPr id="4" name="!!fig2">
            <a:extLst>
              <a:ext uri="{FF2B5EF4-FFF2-40B4-BE49-F238E27FC236}">
                <a16:creationId xmlns:a16="http://schemas.microsoft.com/office/drawing/2014/main" id="{33BB915B-A457-4587-0F80-5947943F69BF}"/>
              </a:ext>
            </a:extLst>
          </p:cNvPr>
          <p:cNvPicPr preferRelativeResize="0">
            <a:picLocks noChangeArrowheads="1"/>
          </p:cNvPicPr>
          <p:nvPr/>
        </p:nvPicPr>
        <p:blipFill rotWithShape="1">
          <a:blip r:embed="rId3">
            <a:extLst>
              <a:ext uri="{28A0092B-C50C-407E-A947-70E740481C1C}">
                <a14:useLocalDpi xmlns:a14="http://schemas.microsoft.com/office/drawing/2010/main" val="0"/>
              </a:ext>
            </a:extLst>
          </a:blip>
          <a:srcRect l="5791" t="6192" r="8485" b="6436"/>
          <a:stretch/>
        </p:blipFill>
        <p:spPr bwMode="auto">
          <a:xfrm>
            <a:off x="8441223" y="2063944"/>
            <a:ext cx="2427269" cy="229533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F74293A6-5B58-165E-39D1-525BA4965C8B}"/>
              </a:ext>
            </a:extLst>
          </p:cNvPr>
          <p:cNvPicPr>
            <a:picLocks noChangeAspect="1"/>
          </p:cNvPicPr>
          <p:nvPr/>
        </p:nvPicPr>
        <p:blipFill rotWithShape="1">
          <a:blip r:embed="rId4">
            <a:extLst>
              <a:ext uri="{28A0092B-C50C-407E-A947-70E740481C1C}">
                <a14:useLocalDpi xmlns:a14="http://schemas.microsoft.com/office/drawing/2010/main" val="0"/>
              </a:ext>
            </a:extLst>
          </a:blip>
          <a:srcRect t="10982" r="5425"/>
          <a:stretch/>
        </p:blipFill>
        <p:spPr>
          <a:xfrm>
            <a:off x="7571020" y="4562669"/>
            <a:ext cx="4167673" cy="2295331"/>
          </a:xfrm>
          <a:prstGeom prst="rect">
            <a:avLst/>
          </a:prstGeom>
        </p:spPr>
      </p:pic>
      <p:cxnSp>
        <p:nvCxnSpPr>
          <p:cNvPr id="36" name="Connector: Elbow 35">
            <a:extLst>
              <a:ext uri="{FF2B5EF4-FFF2-40B4-BE49-F238E27FC236}">
                <a16:creationId xmlns:a16="http://schemas.microsoft.com/office/drawing/2014/main" id="{4CE1E07A-DC10-AD4F-1CAE-B20BA13B263B}"/>
              </a:ext>
            </a:extLst>
          </p:cNvPr>
          <p:cNvCxnSpPr>
            <a:stCxn id="11" idx="4"/>
            <a:endCxn id="34" idx="1"/>
          </p:cNvCxnSpPr>
          <p:nvPr/>
        </p:nvCxnSpPr>
        <p:spPr>
          <a:xfrm>
            <a:off x="5563072" y="5077114"/>
            <a:ext cx="2007948" cy="633221"/>
          </a:xfrm>
          <a:prstGeom prst="bentConnector3">
            <a:avLst/>
          </a:prstGeom>
          <a:noFill/>
          <a:ln w="381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cxnSp>
      <p:cxnSp>
        <p:nvCxnSpPr>
          <p:cNvPr id="38" name="Connector: Elbow 37">
            <a:extLst>
              <a:ext uri="{FF2B5EF4-FFF2-40B4-BE49-F238E27FC236}">
                <a16:creationId xmlns:a16="http://schemas.microsoft.com/office/drawing/2014/main" id="{A355A0B3-B0F2-D10B-22E5-7969D68995CD}"/>
              </a:ext>
            </a:extLst>
          </p:cNvPr>
          <p:cNvCxnSpPr>
            <a:stCxn id="11" idx="4"/>
            <a:endCxn id="4" idx="1"/>
          </p:cNvCxnSpPr>
          <p:nvPr/>
        </p:nvCxnSpPr>
        <p:spPr>
          <a:xfrm flipV="1">
            <a:off x="5563072" y="3211609"/>
            <a:ext cx="2878151" cy="1865505"/>
          </a:xfrm>
          <a:prstGeom prst="bentConnector3">
            <a:avLst/>
          </a:prstGeom>
          <a:noFill/>
          <a:ln w="381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cxnSp>
      <p:cxnSp>
        <p:nvCxnSpPr>
          <p:cNvPr id="40" name="Connector: Elbow 39">
            <a:extLst>
              <a:ext uri="{FF2B5EF4-FFF2-40B4-BE49-F238E27FC236}">
                <a16:creationId xmlns:a16="http://schemas.microsoft.com/office/drawing/2014/main" id="{CA413B3B-1A42-06B7-C701-52311E92356D}"/>
              </a:ext>
            </a:extLst>
          </p:cNvPr>
          <p:cNvCxnSpPr>
            <a:stCxn id="11" idx="4"/>
            <a:endCxn id="3" idx="1"/>
          </p:cNvCxnSpPr>
          <p:nvPr/>
        </p:nvCxnSpPr>
        <p:spPr>
          <a:xfrm flipV="1">
            <a:off x="5563072" y="1031972"/>
            <a:ext cx="2302807" cy="4045142"/>
          </a:xfrm>
          <a:prstGeom prst="bentConnector3">
            <a:avLst>
              <a:gd name="adj1" fmla="val 43517"/>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AC4DADBB-1DA0-FBEB-B846-3DB2ACA066AA}"/>
              </a:ext>
            </a:extLst>
          </p:cNvPr>
          <p:cNvSpPr/>
          <p:nvPr/>
        </p:nvSpPr>
        <p:spPr>
          <a:xfrm>
            <a:off x="7193954" y="357486"/>
            <a:ext cx="562218" cy="562218"/>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1</a:t>
            </a:r>
          </a:p>
        </p:txBody>
      </p:sp>
      <p:sp>
        <p:nvSpPr>
          <p:cNvPr id="44" name="Oval 43">
            <a:extLst>
              <a:ext uri="{FF2B5EF4-FFF2-40B4-BE49-F238E27FC236}">
                <a16:creationId xmlns:a16="http://schemas.microsoft.com/office/drawing/2014/main" id="{9A7818C3-A3EE-D93D-1B75-370CE05538B4}"/>
              </a:ext>
            </a:extLst>
          </p:cNvPr>
          <p:cNvSpPr/>
          <p:nvPr/>
        </p:nvSpPr>
        <p:spPr>
          <a:xfrm>
            <a:off x="7780286" y="2504952"/>
            <a:ext cx="562218" cy="562218"/>
          </a:xfrm>
          <a:prstGeom prst="ellipse">
            <a:avLst/>
          </a:prstGeom>
          <a:noFill/>
          <a:ln w="381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lumMod val="95000"/>
                  </a:schemeClr>
                </a:solidFill>
              </a:rPr>
              <a:t>2</a:t>
            </a:r>
          </a:p>
        </p:txBody>
      </p:sp>
      <p:sp>
        <p:nvSpPr>
          <p:cNvPr id="45" name="Oval 44">
            <a:extLst>
              <a:ext uri="{FF2B5EF4-FFF2-40B4-BE49-F238E27FC236}">
                <a16:creationId xmlns:a16="http://schemas.microsoft.com/office/drawing/2014/main" id="{5CECD378-F500-9634-DA09-798DAAE1B65D}"/>
              </a:ext>
            </a:extLst>
          </p:cNvPr>
          <p:cNvSpPr/>
          <p:nvPr/>
        </p:nvSpPr>
        <p:spPr>
          <a:xfrm>
            <a:off x="7084690" y="5029341"/>
            <a:ext cx="562218" cy="562218"/>
          </a:xfrm>
          <a:prstGeom prst="ellipse">
            <a:avLst/>
          </a:prstGeom>
          <a:noFill/>
          <a:ln w="381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lumMod val="95000"/>
                  </a:schemeClr>
                </a:solidFill>
              </a:rPr>
              <a:t>3</a:t>
            </a:r>
          </a:p>
        </p:txBody>
      </p:sp>
      <p:pic>
        <p:nvPicPr>
          <p:cNvPr id="5" name="!!fig1">
            <a:extLst>
              <a:ext uri="{FF2B5EF4-FFF2-40B4-BE49-F238E27FC236}">
                <a16:creationId xmlns:a16="http://schemas.microsoft.com/office/drawing/2014/main" id="{9EB99E47-923B-4E1C-8799-559A1B292D52}"/>
              </a:ext>
            </a:extLst>
          </p:cNvPr>
          <p:cNvPicPr preferRelativeResize="0">
            <a:picLocks noChangeArrowheads="1"/>
          </p:cNvPicPr>
          <p:nvPr/>
        </p:nvPicPr>
        <p:blipFill rotWithShape="1">
          <a:blip r:embed="rId5">
            <a:extLst>
              <a:ext uri="{28A0092B-C50C-407E-A947-70E740481C1C}">
                <a14:useLocalDpi xmlns:a14="http://schemas.microsoft.com/office/drawing/2010/main" val="0"/>
              </a:ext>
            </a:extLst>
          </a:blip>
          <a:srcRect l="12784" t="12015" r="52678" b="13553"/>
          <a:stretch/>
        </p:blipFill>
        <p:spPr bwMode="auto">
          <a:xfrm>
            <a:off x="287115" y="2143742"/>
            <a:ext cx="1354810" cy="1354810"/>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6" name="!!fig2">
            <a:extLst>
              <a:ext uri="{FF2B5EF4-FFF2-40B4-BE49-F238E27FC236}">
                <a16:creationId xmlns:a16="http://schemas.microsoft.com/office/drawing/2014/main" id="{A0E427F0-7DB4-32B6-DAD0-4DED186B3F3F}"/>
              </a:ext>
            </a:extLst>
          </p:cNvPr>
          <p:cNvPicPr preferRelativeResize="0">
            <a:picLocks noChangeArrowheads="1"/>
          </p:cNvPicPr>
          <p:nvPr/>
        </p:nvPicPr>
        <p:blipFill rotWithShape="1">
          <a:blip r:embed="rId6">
            <a:extLst>
              <a:ext uri="{28A0092B-C50C-407E-A947-70E740481C1C}">
                <a14:useLocalDpi xmlns:a14="http://schemas.microsoft.com/office/drawing/2010/main" val="0"/>
              </a:ext>
            </a:extLst>
          </a:blip>
          <a:srcRect l="12599" t="12384" r="10249" b="12757"/>
          <a:stretch/>
        </p:blipFill>
        <p:spPr bwMode="auto">
          <a:xfrm>
            <a:off x="4622824" y="2143742"/>
            <a:ext cx="1354810" cy="1354810"/>
          </a:xfrm>
          <a:prstGeom prst="rect">
            <a:avLst/>
          </a:prstGeom>
          <a:noFill/>
          <a:extLst>
            <a:ext uri="{909E8E84-426E-40DD-AFC4-6F175D3DCCD1}">
              <a14:hiddenFill xmlns:a14="http://schemas.microsoft.com/office/drawing/2010/main">
                <a:solidFill>
                  <a:srgbClr val="FFFFFF"/>
                </a:solidFill>
              </a14:hiddenFill>
            </a:ext>
          </a:extLst>
        </p:spPr>
      </p:pic>
      <p:pic>
        <p:nvPicPr>
          <p:cNvPr id="7" name="!!fig3">
            <a:extLst>
              <a:ext uri="{FF2B5EF4-FFF2-40B4-BE49-F238E27FC236}">
                <a16:creationId xmlns:a16="http://schemas.microsoft.com/office/drawing/2014/main" id="{B134E92D-034C-9E1E-A978-53A5A66BCFF4}"/>
              </a:ext>
            </a:extLst>
          </p:cNvPr>
          <p:cNvPicPr preferRelativeResize="0">
            <a:picLocks noChangeArrowheads="1"/>
          </p:cNvPicPr>
          <p:nvPr/>
        </p:nvPicPr>
        <p:blipFill rotWithShape="1">
          <a:blip r:embed="rId7">
            <a:extLst>
              <a:ext uri="{28A0092B-C50C-407E-A947-70E740481C1C}">
                <a14:useLocalDpi xmlns:a14="http://schemas.microsoft.com/office/drawing/2010/main" val="0"/>
              </a:ext>
            </a:extLst>
          </a:blip>
          <a:srcRect l="12582" t="12245" r="10020" b="12625"/>
          <a:stretch/>
        </p:blipFill>
        <p:spPr bwMode="auto">
          <a:xfrm>
            <a:off x="1732351" y="2143742"/>
            <a:ext cx="1354810" cy="1354810"/>
          </a:xfrm>
          <a:prstGeom prst="rect">
            <a:avLst/>
          </a:prstGeom>
          <a:noFill/>
          <a:extLst>
            <a:ext uri="{909E8E84-426E-40DD-AFC4-6F175D3DCCD1}">
              <a14:hiddenFill xmlns:a14="http://schemas.microsoft.com/office/drawing/2010/main">
                <a:solidFill>
                  <a:srgbClr val="FFFFFF"/>
                </a:solidFill>
              </a14:hiddenFill>
            </a:ext>
          </a:extLst>
        </p:spPr>
      </p:pic>
      <p:pic>
        <p:nvPicPr>
          <p:cNvPr id="8" name="!!fig4">
            <a:extLst>
              <a:ext uri="{FF2B5EF4-FFF2-40B4-BE49-F238E27FC236}">
                <a16:creationId xmlns:a16="http://schemas.microsoft.com/office/drawing/2014/main" id="{6A9594BA-8F13-A408-42CB-616AC61773E8}"/>
              </a:ext>
            </a:extLst>
          </p:cNvPr>
          <p:cNvPicPr preferRelativeResize="0">
            <a:picLocks noChangeArrowheads="1"/>
          </p:cNvPicPr>
          <p:nvPr/>
        </p:nvPicPr>
        <p:blipFill rotWithShape="1">
          <a:blip r:embed="rId8">
            <a:extLst>
              <a:ext uri="{28A0092B-C50C-407E-A947-70E740481C1C}">
                <a14:useLocalDpi xmlns:a14="http://schemas.microsoft.com/office/drawing/2010/main" val="0"/>
              </a:ext>
            </a:extLst>
          </a:blip>
          <a:srcRect l="13981" t="12535" r="10980" b="12910"/>
          <a:stretch/>
        </p:blipFill>
        <p:spPr bwMode="auto">
          <a:xfrm>
            <a:off x="3177587" y="2143742"/>
            <a:ext cx="1354810" cy="135481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6578F2F7-3A01-8362-55F1-D023379462A9}"/>
              </a:ext>
            </a:extLst>
          </p:cNvPr>
          <p:cNvSpPr/>
          <p:nvPr/>
        </p:nvSpPr>
        <p:spPr>
          <a:xfrm>
            <a:off x="170227" y="2013580"/>
            <a:ext cx="6014720" cy="1615134"/>
          </a:xfrm>
          <a:prstGeom prst="rect">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C68C90D3-F797-E5E1-57C2-9530FF47600E}"/>
              </a:ext>
            </a:extLst>
          </p:cNvPr>
          <p:cNvCxnSpPr>
            <a:cxnSpLocks/>
            <a:stCxn id="13" idx="1"/>
            <a:endCxn id="11" idx="2"/>
          </p:cNvCxnSpPr>
          <p:nvPr/>
        </p:nvCxnSpPr>
        <p:spPr>
          <a:xfrm flipV="1">
            <a:off x="2988608" y="5077114"/>
            <a:ext cx="915817"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D405A23-7DB9-1A40-D04B-6818D26BF6F6}"/>
              </a:ext>
            </a:extLst>
          </p:cNvPr>
          <p:cNvSpPr txBox="1"/>
          <p:nvPr/>
        </p:nvSpPr>
        <p:spPr>
          <a:xfrm>
            <a:off x="66891" y="878332"/>
            <a:ext cx="6221392" cy="1200329"/>
          </a:xfrm>
          <a:prstGeom prst="rect">
            <a:avLst/>
          </a:prstGeom>
          <a:noFill/>
        </p:spPr>
        <p:txBody>
          <a:bodyPr wrap="square">
            <a:spAutoFit/>
          </a:bodyPr>
          <a:lstStyle/>
          <a:p>
            <a:r>
              <a:rPr lang="en-US" sz="2400" b="1" dirty="0"/>
              <a:t>If there is a signal with dispersion in the analyzed data section, it is saved in baseband format.</a:t>
            </a:r>
          </a:p>
        </p:txBody>
      </p:sp>
      <p:sp>
        <p:nvSpPr>
          <p:cNvPr id="23" name="!!sn">
            <a:extLst>
              <a:ext uri="{FF2B5EF4-FFF2-40B4-BE49-F238E27FC236}">
                <a16:creationId xmlns:a16="http://schemas.microsoft.com/office/drawing/2014/main" id="{6C88287D-F2F9-0735-D203-9FB351C6CBD0}"/>
              </a:ext>
            </a:extLst>
          </p:cNvPr>
          <p:cNvSpPr txBox="1">
            <a:spLocks/>
          </p:cNvSpPr>
          <p:nvPr/>
        </p:nvSpPr>
        <p:spPr>
          <a:xfrm>
            <a:off x="9448800" y="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6B4749-2250-4F79-AD8D-3CCA28D332C6}" type="slidenum">
              <a:rPr lang="en-US" sz="3200" b="1" smtClean="0">
                <a:solidFill>
                  <a:schemeClr val="tx1"/>
                </a:solidFill>
              </a:rPr>
              <a:pPr/>
              <a:t>12</a:t>
            </a:fld>
            <a:endParaRPr lang="en-US" sz="3200" b="1" dirty="0">
              <a:solidFill>
                <a:schemeClr val="tx1"/>
              </a:solidFill>
            </a:endParaRPr>
          </a:p>
        </p:txBody>
      </p:sp>
    </p:spTree>
    <p:extLst>
      <p:ext uri="{BB962C8B-B14F-4D97-AF65-F5344CB8AC3E}">
        <p14:creationId xmlns:p14="http://schemas.microsoft.com/office/powerpoint/2010/main" val="57228817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FDF8283-831F-6A0A-E2B6-69A8DFD3E993}"/>
              </a:ext>
            </a:extLst>
          </p:cNvPr>
          <p:cNvSpPr>
            <a:spLocks noGrp="1"/>
          </p:cNvSpPr>
          <p:nvPr>
            <p:ph type="title"/>
          </p:nvPr>
        </p:nvSpPr>
        <p:spPr>
          <a:xfrm>
            <a:off x="0" y="0"/>
            <a:ext cx="12192000" cy="1325563"/>
          </a:xfrm>
        </p:spPr>
        <p:txBody>
          <a:bodyPr/>
          <a:lstStyle/>
          <a:p>
            <a:r>
              <a:rPr lang="en-US" dirty="0"/>
              <a:t>The idea</a:t>
            </a:r>
          </a:p>
        </p:txBody>
      </p:sp>
      <p:sp>
        <p:nvSpPr>
          <p:cNvPr id="11" name="Flowchart: Magnetic Disk 10">
            <a:extLst>
              <a:ext uri="{FF2B5EF4-FFF2-40B4-BE49-F238E27FC236}">
                <a16:creationId xmlns:a16="http://schemas.microsoft.com/office/drawing/2014/main" id="{812811CA-4C85-BE97-7596-F08AE24EE43C}"/>
              </a:ext>
            </a:extLst>
          </p:cNvPr>
          <p:cNvSpPr/>
          <p:nvPr/>
        </p:nvSpPr>
        <p:spPr>
          <a:xfrm>
            <a:off x="3904425" y="3858725"/>
            <a:ext cx="1658647" cy="2436778"/>
          </a:xfrm>
          <a:prstGeom prst="flowChartMagneticDisk">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Pentagon 12">
            <a:extLst>
              <a:ext uri="{FF2B5EF4-FFF2-40B4-BE49-F238E27FC236}">
                <a16:creationId xmlns:a16="http://schemas.microsoft.com/office/drawing/2014/main" id="{AC182AD3-C96A-CCD3-2675-18048F0BA616}"/>
              </a:ext>
            </a:extLst>
          </p:cNvPr>
          <p:cNvSpPr/>
          <p:nvPr/>
        </p:nvSpPr>
        <p:spPr>
          <a:xfrm rot="10800000">
            <a:off x="244674" y="4021756"/>
            <a:ext cx="2743934" cy="2110719"/>
          </a:xfrm>
          <a:prstGeom prst="homePlate">
            <a:avLst>
              <a:gd name="adj" fmla="val 30597"/>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arr1">
            <a:extLst>
              <a:ext uri="{FF2B5EF4-FFF2-40B4-BE49-F238E27FC236}">
                <a16:creationId xmlns:a16="http://schemas.microsoft.com/office/drawing/2014/main" id="{B0A43026-3A56-24BA-3C17-E219C86E3810}"/>
              </a:ext>
            </a:extLst>
          </p:cNvPr>
          <p:cNvCxnSpPr>
            <a:cxnSpLocks/>
          </p:cNvCxnSpPr>
          <p:nvPr/>
        </p:nvCxnSpPr>
        <p:spPr>
          <a:xfrm>
            <a:off x="-251547" y="5077114"/>
            <a:ext cx="49622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2A6CA01-A1B5-2B65-673A-6D8076797C26}"/>
              </a:ext>
            </a:extLst>
          </p:cNvPr>
          <p:cNvSpPr txBox="1"/>
          <p:nvPr/>
        </p:nvSpPr>
        <p:spPr>
          <a:xfrm>
            <a:off x="3904425" y="6368693"/>
            <a:ext cx="1950815" cy="794001"/>
          </a:xfrm>
          <a:prstGeom prst="rect">
            <a:avLst/>
          </a:prstGeom>
          <a:noFill/>
        </p:spPr>
        <p:txBody>
          <a:bodyPr wrap="none" rtlCol="0">
            <a:spAutoFit/>
          </a:bodyPr>
          <a:lstStyle/>
          <a:p>
            <a:r>
              <a:rPr lang="en-US" b="1" dirty="0"/>
              <a:t>Storage</a:t>
            </a:r>
          </a:p>
        </p:txBody>
      </p:sp>
      <p:sp>
        <p:nvSpPr>
          <p:cNvPr id="32" name="TextBox 31">
            <a:extLst>
              <a:ext uri="{FF2B5EF4-FFF2-40B4-BE49-F238E27FC236}">
                <a16:creationId xmlns:a16="http://schemas.microsoft.com/office/drawing/2014/main" id="{60060CB9-D002-9C6C-B7F7-D40383A66E6E}"/>
              </a:ext>
            </a:extLst>
          </p:cNvPr>
          <p:cNvSpPr txBox="1"/>
          <p:nvPr/>
        </p:nvSpPr>
        <p:spPr>
          <a:xfrm>
            <a:off x="980475" y="6295503"/>
            <a:ext cx="1272331" cy="794001"/>
          </a:xfrm>
          <a:prstGeom prst="rect">
            <a:avLst/>
          </a:prstGeom>
          <a:noFill/>
        </p:spPr>
        <p:txBody>
          <a:bodyPr wrap="none" rtlCol="0">
            <a:spAutoFit/>
          </a:bodyPr>
          <a:lstStyle/>
          <a:p>
            <a:r>
              <a:rPr lang="en-US" b="1" dirty="0"/>
              <a:t>ADC</a:t>
            </a:r>
          </a:p>
        </p:txBody>
      </p:sp>
      <p:pic>
        <p:nvPicPr>
          <p:cNvPr id="3" name="Picture 4">
            <a:extLst>
              <a:ext uri="{FF2B5EF4-FFF2-40B4-BE49-F238E27FC236}">
                <a16:creationId xmlns:a16="http://schemas.microsoft.com/office/drawing/2014/main" id="{86311F1F-A3FE-0B07-A8D0-B2DE2D46D8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030" r="9379"/>
          <a:stretch/>
        </p:blipFill>
        <p:spPr bwMode="auto">
          <a:xfrm>
            <a:off x="7865879" y="10270"/>
            <a:ext cx="3157462" cy="2043404"/>
          </a:xfrm>
          <a:prstGeom prst="rect">
            <a:avLst/>
          </a:prstGeom>
          <a:noFill/>
          <a:extLst>
            <a:ext uri="{909E8E84-426E-40DD-AFC4-6F175D3DCCD1}">
              <a14:hiddenFill xmlns:a14="http://schemas.microsoft.com/office/drawing/2010/main">
                <a:solidFill>
                  <a:srgbClr val="FFFFFF"/>
                </a:solidFill>
              </a14:hiddenFill>
            </a:ext>
          </a:extLst>
        </p:spPr>
      </p:pic>
      <p:pic>
        <p:nvPicPr>
          <p:cNvPr id="4" name="!!fig2">
            <a:extLst>
              <a:ext uri="{FF2B5EF4-FFF2-40B4-BE49-F238E27FC236}">
                <a16:creationId xmlns:a16="http://schemas.microsoft.com/office/drawing/2014/main" id="{33BB915B-A457-4587-0F80-5947943F69BF}"/>
              </a:ext>
            </a:extLst>
          </p:cNvPr>
          <p:cNvPicPr preferRelativeResize="0">
            <a:picLocks noChangeArrowheads="1"/>
          </p:cNvPicPr>
          <p:nvPr/>
        </p:nvPicPr>
        <p:blipFill rotWithShape="1">
          <a:blip r:embed="rId3">
            <a:extLst>
              <a:ext uri="{28A0092B-C50C-407E-A947-70E740481C1C}">
                <a14:useLocalDpi xmlns:a14="http://schemas.microsoft.com/office/drawing/2010/main" val="0"/>
              </a:ext>
            </a:extLst>
          </a:blip>
          <a:srcRect l="5791" t="6192" r="8485" b="6436"/>
          <a:stretch/>
        </p:blipFill>
        <p:spPr bwMode="auto">
          <a:xfrm>
            <a:off x="8441223" y="2063944"/>
            <a:ext cx="2427269" cy="229533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F74293A6-5B58-165E-39D1-525BA4965C8B}"/>
              </a:ext>
            </a:extLst>
          </p:cNvPr>
          <p:cNvPicPr>
            <a:picLocks noChangeAspect="1"/>
          </p:cNvPicPr>
          <p:nvPr/>
        </p:nvPicPr>
        <p:blipFill rotWithShape="1">
          <a:blip r:embed="rId4">
            <a:extLst>
              <a:ext uri="{28A0092B-C50C-407E-A947-70E740481C1C}">
                <a14:useLocalDpi xmlns:a14="http://schemas.microsoft.com/office/drawing/2010/main" val="0"/>
              </a:ext>
            </a:extLst>
          </a:blip>
          <a:srcRect t="10982" r="5425"/>
          <a:stretch/>
        </p:blipFill>
        <p:spPr>
          <a:xfrm>
            <a:off x="7571020" y="4562669"/>
            <a:ext cx="4167673" cy="2295331"/>
          </a:xfrm>
          <a:prstGeom prst="rect">
            <a:avLst/>
          </a:prstGeom>
        </p:spPr>
      </p:pic>
      <p:cxnSp>
        <p:nvCxnSpPr>
          <p:cNvPr id="36" name="Connector: Elbow 35">
            <a:extLst>
              <a:ext uri="{FF2B5EF4-FFF2-40B4-BE49-F238E27FC236}">
                <a16:creationId xmlns:a16="http://schemas.microsoft.com/office/drawing/2014/main" id="{4CE1E07A-DC10-AD4F-1CAE-B20BA13B263B}"/>
              </a:ext>
            </a:extLst>
          </p:cNvPr>
          <p:cNvCxnSpPr>
            <a:stCxn id="11" idx="4"/>
            <a:endCxn id="34" idx="1"/>
          </p:cNvCxnSpPr>
          <p:nvPr/>
        </p:nvCxnSpPr>
        <p:spPr>
          <a:xfrm>
            <a:off x="5563072" y="5077114"/>
            <a:ext cx="2007948" cy="633221"/>
          </a:xfrm>
          <a:prstGeom prst="bentConnector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CA413B3B-1A42-06B7-C701-52311E92356D}"/>
              </a:ext>
            </a:extLst>
          </p:cNvPr>
          <p:cNvCxnSpPr>
            <a:stCxn id="11" idx="4"/>
            <a:endCxn id="3" idx="1"/>
          </p:cNvCxnSpPr>
          <p:nvPr/>
        </p:nvCxnSpPr>
        <p:spPr>
          <a:xfrm flipV="1">
            <a:off x="5563072" y="1031972"/>
            <a:ext cx="2302807" cy="4045142"/>
          </a:xfrm>
          <a:prstGeom prst="bentConnector3">
            <a:avLst>
              <a:gd name="adj1" fmla="val 43517"/>
            </a:avLst>
          </a:prstGeom>
          <a:noFill/>
          <a:ln w="38100">
            <a:solidFill>
              <a:schemeClr val="bg1">
                <a:lumMod val="95000"/>
              </a:schemeClr>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cxnSp>
        <p:nvCxnSpPr>
          <p:cNvPr id="38" name="Connector: Elbow 37">
            <a:extLst>
              <a:ext uri="{FF2B5EF4-FFF2-40B4-BE49-F238E27FC236}">
                <a16:creationId xmlns:a16="http://schemas.microsoft.com/office/drawing/2014/main" id="{A355A0B3-B0F2-D10B-22E5-7969D68995CD}"/>
              </a:ext>
            </a:extLst>
          </p:cNvPr>
          <p:cNvCxnSpPr>
            <a:stCxn id="11" idx="4"/>
            <a:endCxn id="4" idx="1"/>
          </p:cNvCxnSpPr>
          <p:nvPr/>
        </p:nvCxnSpPr>
        <p:spPr>
          <a:xfrm flipV="1">
            <a:off x="5563072" y="3211609"/>
            <a:ext cx="2878151" cy="1865505"/>
          </a:xfrm>
          <a:prstGeom prst="bentConnector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AC4DADBB-1DA0-FBEB-B846-3DB2ACA066AA}"/>
              </a:ext>
            </a:extLst>
          </p:cNvPr>
          <p:cNvSpPr/>
          <p:nvPr/>
        </p:nvSpPr>
        <p:spPr>
          <a:xfrm>
            <a:off x="7193954" y="357486"/>
            <a:ext cx="562218" cy="562218"/>
          </a:xfrm>
          <a:prstGeom prst="ellipse">
            <a:avLst/>
          </a:prstGeom>
          <a:noFill/>
          <a:ln w="381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lumMod val="95000"/>
                  </a:schemeClr>
                </a:solidFill>
              </a:rPr>
              <a:t>1</a:t>
            </a:r>
          </a:p>
        </p:txBody>
      </p:sp>
      <p:sp>
        <p:nvSpPr>
          <p:cNvPr id="44" name="Oval 43">
            <a:extLst>
              <a:ext uri="{FF2B5EF4-FFF2-40B4-BE49-F238E27FC236}">
                <a16:creationId xmlns:a16="http://schemas.microsoft.com/office/drawing/2014/main" id="{9A7818C3-A3EE-D93D-1B75-370CE05538B4}"/>
              </a:ext>
            </a:extLst>
          </p:cNvPr>
          <p:cNvSpPr/>
          <p:nvPr/>
        </p:nvSpPr>
        <p:spPr>
          <a:xfrm>
            <a:off x="7780286" y="2504952"/>
            <a:ext cx="562218" cy="562218"/>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2</a:t>
            </a:r>
          </a:p>
        </p:txBody>
      </p:sp>
      <p:sp>
        <p:nvSpPr>
          <p:cNvPr id="45" name="Oval 44">
            <a:extLst>
              <a:ext uri="{FF2B5EF4-FFF2-40B4-BE49-F238E27FC236}">
                <a16:creationId xmlns:a16="http://schemas.microsoft.com/office/drawing/2014/main" id="{5CECD378-F500-9634-DA09-798DAAE1B65D}"/>
              </a:ext>
            </a:extLst>
          </p:cNvPr>
          <p:cNvSpPr/>
          <p:nvPr/>
        </p:nvSpPr>
        <p:spPr>
          <a:xfrm>
            <a:off x="7084690" y="5029341"/>
            <a:ext cx="562218" cy="562218"/>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3</a:t>
            </a:r>
          </a:p>
        </p:txBody>
      </p:sp>
      <p:pic>
        <p:nvPicPr>
          <p:cNvPr id="5" name="!!fig1">
            <a:extLst>
              <a:ext uri="{FF2B5EF4-FFF2-40B4-BE49-F238E27FC236}">
                <a16:creationId xmlns:a16="http://schemas.microsoft.com/office/drawing/2014/main" id="{9EB99E47-923B-4E1C-8799-559A1B292D52}"/>
              </a:ext>
            </a:extLst>
          </p:cNvPr>
          <p:cNvPicPr preferRelativeResize="0">
            <a:picLocks noChangeArrowheads="1"/>
          </p:cNvPicPr>
          <p:nvPr/>
        </p:nvPicPr>
        <p:blipFill rotWithShape="1">
          <a:blip r:embed="rId5">
            <a:extLst>
              <a:ext uri="{28A0092B-C50C-407E-A947-70E740481C1C}">
                <a14:useLocalDpi xmlns:a14="http://schemas.microsoft.com/office/drawing/2010/main" val="0"/>
              </a:ext>
            </a:extLst>
          </a:blip>
          <a:srcRect l="12784" t="12015" r="52678" b="13553"/>
          <a:stretch/>
        </p:blipFill>
        <p:spPr bwMode="auto">
          <a:xfrm>
            <a:off x="287115" y="2143742"/>
            <a:ext cx="1354810" cy="135481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6" name="!!fig2">
            <a:extLst>
              <a:ext uri="{FF2B5EF4-FFF2-40B4-BE49-F238E27FC236}">
                <a16:creationId xmlns:a16="http://schemas.microsoft.com/office/drawing/2014/main" id="{A0E427F0-7DB4-32B6-DAD0-4DED186B3F3F}"/>
              </a:ext>
            </a:extLst>
          </p:cNvPr>
          <p:cNvPicPr preferRelativeResize="0">
            <a:picLocks noChangeArrowheads="1"/>
          </p:cNvPicPr>
          <p:nvPr/>
        </p:nvPicPr>
        <p:blipFill rotWithShape="1">
          <a:blip r:embed="rId6">
            <a:extLst>
              <a:ext uri="{28A0092B-C50C-407E-A947-70E740481C1C}">
                <a14:useLocalDpi xmlns:a14="http://schemas.microsoft.com/office/drawing/2010/main" val="0"/>
              </a:ext>
            </a:extLst>
          </a:blip>
          <a:srcRect l="12599" t="12384" r="10249" b="12757"/>
          <a:stretch/>
        </p:blipFill>
        <p:spPr bwMode="auto">
          <a:xfrm>
            <a:off x="4622824" y="2143742"/>
            <a:ext cx="1354810" cy="1354810"/>
          </a:xfrm>
          <a:prstGeom prst="rect">
            <a:avLst/>
          </a:prstGeom>
          <a:noFill/>
          <a:effectLst>
            <a:glow rad="101600">
              <a:srgbClr val="FF0000">
                <a:alpha val="60000"/>
              </a:srgbClr>
            </a:glow>
          </a:effectLst>
          <a:extLst>
            <a:ext uri="{909E8E84-426E-40DD-AFC4-6F175D3DCCD1}">
              <a14:hiddenFill xmlns:a14="http://schemas.microsoft.com/office/drawing/2010/main">
                <a:solidFill>
                  <a:srgbClr val="FFFFFF"/>
                </a:solidFill>
              </a14:hiddenFill>
            </a:ext>
          </a:extLst>
        </p:spPr>
      </p:pic>
      <p:pic>
        <p:nvPicPr>
          <p:cNvPr id="7" name="!!fig3">
            <a:extLst>
              <a:ext uri="{FF2B5EF4-FFF2-40B4-BE49-F238E27FC236}">
                <a16:creationId xmlns:a16="http://schemas.microsoft.com/office/drawing/2014/main" id="{B134E92D-034C-9E1E-A978-53A5A66BCFF4}"/>
              </a:ext>
            </a:extLst>
          </p:cNvPr>
          <p:cNvPicPr preferRelativeResize="0">
            <a:picLocks noChangeArrowheads="1"/>
          </p:cNvPicPr>
          <p:nvPr/>
        </p:nvPicPr>
        <p:blipFill rotWithShape="1">
          <a:blip r:embed="rId7">
            <a:extLst>
              <a:ext uri="{28A0092B-C50C-407E-A947-70E740481C1C}">
                <a14:useLocalDpi xmlns:a14="http://schemas.microsoft.com/office/drawing/2010/main" val="0"/>
              </a:ext>
            </a:extLst>
          </a:blip>
          <a:srcRect l="12582" t="12245" r="10020" b="12625"/>
          <a:stretch/>
        </p:blipFill>
        <p:spPr bwMode="auto">
          <a:xfrm>
            <a:off x="1732351" y="2143742"/>
            <a:ext cx="1354810" cy="1354810"/>
          </a:xfrm>
          <a:prstGeom prst="rect">
            <a:avLst/>
          </a:prstGeom>
          <a:noFill/>
          <a:effectLst>
            <a:glow rad="101600">
              <a:srgbClr val="FF0000">
                <a:alpha val="60000"/>
              </a:srgbClr>
            </a:glow>
          </a:effectLst>
          <a:extLst>
            <a:ext uri="{909E8E84-426E-40DD-AFC4-6F175D3DCCD1}">
              <a14:hiddenFill xmlns:a14="http://schemas.microsoft.com/office/drawing/2010/main">
                <a:solidFill>
                  <a:srgbClr val="FFFFFF"/>
                </a:solidFill>
              </a14:hiddenFill>
            </a:ext>
          </a:extLst>
        </p:spPr>
      </p:pic>
      <p:pic>
        <p:nvPicPr>
          <p:cNvPr id="8" name="!!fig4">
            <a:extLst>
              <a:ext uri="{FF2B5EF4-FFF2-40B4-BE49-F238E27FC236}">
                <a16:creationId xmlns:a16="http://schemas.microsoft.com/office/drawing/2014/main" id="{6A9594BA-8F13-A408-42CB-616AC61773E8}"/>
              </a:ext>
            </a:extLst>
          </p:cNvPr>
          <p:cNvPicPr preferRelativeResize="0">
            <a:picLocks noChangeArrowheads="1"/>
          </p:cNvPicPr>
          <p:nvPr/>
        </p:nvPicPr>
        <p:blipFill rotWithShape="1">
          <a:blip r:embed="rId8">
            <a:extLst>
              <a:ext uri="{28A0092B-C50C-407E-A947-70E740481C1C}">
                <a14:useLocalDpi xmlns:a14="http://schemas.microsoft.com/office/drawing/2010/main" val="0"/>
              </a:ext>
            </a:extLst>
          </a:blip>
          <a:srcRect l="13981" t="12535" r="10980" b="12910"/>
          <a:stretch/>
        </p:blipFill>
        <p:spPr bwMode="auto">
          <a:xfrm>
            <a:off x="3177587" y="2143742"/>
            <a:ext cx="1354810" cy="1354810"/>
          </a:xfrm>
          <a:prstGeom prst="rect">
            <a:avLst/>
          </a:prstGeom>
          <a:noFill/>
          <a:effectLst>
            <a:glow rad="101600">
              <a:srgbClr val="FF0000">
                <a:alpha val="60000"/>
              </a:srgbClr>
            </a:glow>
          </a:effectLst>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6578F2F7-3A01-8362-55F1-D023379462A9}"/>
              </a:ext>
            </a:extLst>
          </p:cNvPr>
          <p:cNvSpPr/>
          <p:nvPr/>
        </p:nvSpPr>
        <p:spPr>
          <a:xfrm>
            <a:off x="170227" y="2013580"/>
            <a:ext cx="6014720" cy="1615134"/>
          </a:xfrm>
          <a:prstGeom prst="rect">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C68C90D3-F797-E5E1-57C2-9530FF47600E}"/>
              </a:ext>
            </a:extLst>
          </p:cNvPr>
          <p:cNvCxnSpPr>
            <a:cxnSpLocks/>
            <a:stCxn id="13" idx="1"/>
            <a:endCxn id="11" idx="2"/>
          </p:cNvCxnSpPr>
          <p:nvPr/>
        </p:nvCxnSpPr>
        <p:spPr>
          <a:xfrm flipV="1">
            <a:off x="2988608" y="5077114"/>
            <a:ext cx="915817"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3D7F13-AA2D-8290-84C1-D4A7BCC442EB}"/>
              </a:ext>
            </a:extLst>
          </p:cNvPr>
          <p:cNvSpPr txBox="1"/>
          <p:nvPr/>
        </p:nvSpPr>
        <p:spPr>
          <a:xfrm>
            <a:off x="66891" y="1239244"/>
            <a:ext cx="6221392" cy="830997"/>
          </a:xfrm>
          <a:prstGeom prst="rect">
            <a:avLst/>
          </a:prstGeom>
          <a:noFill/>
        </p:spPr>
        <p:txBody>
          <a:bodyPr wrap="square">
            <a:spAutoFit/>
          </a:bodyPr>
          <a:lstStyle/>
          <a:p>
            <a:r>
              <a:rPr lang="en-US" sz="2400" b="1" dirty="0"/>
              <a:t>For other signals, they are stored according to the observation program</a:t>
            </a:r>
          </a:p>
        </p:txBody>
      </p:sp>
      <p:sp>
        <p:nvSpPr>
          <p:cNvPr id="12" name="!!sn">
            <a:extLst>
              <a:ext uri="{FF2B5EF4-FFF2-40B4-BE49-F238E27FC236}">
                <a16:creationId xmlns:a16="http://schemas.microsoft.com/office/drawing/2014/main" id="{FBB1CF55-F168-6E9C-B52B-EA7AF6D2E4FA}"/>
              </a:ext>
            </a:extLst>
          </p:cNvPr>
          <p:cNvSpPr txBox="1">
            <a:spLocks/>
          </p:cNvSpPr>
          <p:nvPr/>
        </p:nvSpPr>
        <p:spPr>
          <a:xfrm>
            <a:off x="9448800" y="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6B4749-2250-4F79-AD8D-3CCA28D332C6}" type="slidenum">
              <a:rPr lang="en-US" sz="3200" b="1" smtClean="0">
                <a:solidFill>
                  <a:schemeClr val="tx1"/>
                </a:solidFill>
              </a:rPr>
              <a:pPr/>
              <a:t>13</a:t>
            </a:fld>
            <a:endParaRPr lang="en-US" sz="3200" b="1" dirty="0">
              <a:solidFill>
                <a:schemeClr val="tx1"/>
              </a:solidFill>
            </a:endParaRPr>
          </a:p>
        </p:txBody>
      </p:sp>
    </p:spTree>
    <p:extLst>
      <p:ext uri="{BB962C8B-B14F-4D97-AF65-F5344CB8AC3E}">
        <p14:creationId xmlns:p14="http://schemas.microsoft.com/office/powerpoint/2010/main" val="283094448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FDF8283-831F-6A0A-E2B6-69A8DFD3E993}"/>
              </a:ext>
            </a:extLst>
          </p:cNvPr>
          <p:cNvSpPr>
            <a:spLocks noGrp="1"/>
          </p:cNvSpPr>
          <p:nvPr>
            <p:ph type="title"/>
          </p:nvPr>
        </p:nvSpPr>
        <p:spPr>
          <a:xfrm>
            <a:off x="0" y="0"/>
            <a:ext cx="12192000" cy="1325563"/>
          </a:xfrm>
        </p:spPr>
        <p:txBody>
          <a:bodyPr/>
          <a:lstStyle/>
          <a:p>
            <a:r>
              <a:rPr lang="en-US" dirty="0"/>
              <a:t>The idea</a:t>
            </a:r>
          </a:p>
        </p:txBody>
      </p:sp>
      <p:sp>
        <p:nvSpPr>
          <p:cNvPr id="11" name="Flowchart: Magnetic Disk 10">
            <a:extLst>
              <a:ext uri="{FF2B5EF4-FFF2-40B4-BE49-F238E27FC236}">
                <a16:creationId xmlns:a16="http://schemas.microsoft.com/office/drawing/2014/main" id="{812811CA-4C85-BE97-7596-F08AE24EE43C}"/>
              </a:ext>
            </a:extLst>
          </p:cNvPr>
          <p:cNvSpPr/>
          <p:nvPr/>
        </p:nvSpPr>
        <p:spPr>
          <a:xfrm>
            <a:off x="3904425" y="3858725"/>
            <a:ext cx="1658647" cy="2436778"/>
          </a:xfrm>
          <a:prstGeom prst="flowChartMagneticDisk">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Pentagon 12">
            <a:extLst>
              <a:ext uri="{FF2B5EF4-FFF2-40B4-BE49-F238E27FC236}">
                <a16:creationId xmlns:a16="http://schemas.microsoft.com/office/drawing/2014/main" id="{AC182AD3-C96A-CCD3-2675-18048F0BA616}"/>
              </a:ext>
            </a:extLst>
          </p:cNvPr>
          <p:cNvSpPr/>
          <p:nvPr/>
        </p:nvSpPr>
        <p:spPr>
          <a:xfrm rot="10800000">
            <a:off x="244674" y="4021756"/>
            <a:ext cx="2743934" cy="2110719"/>
          </a:xfrm>
          <a:prstGeom prst="homePlate">
            <a:avLst>
              <a:gd name="adj" fmla="val 30597"/>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arr1">
            <a:extLst>
              <a:ext uri="{FF2B5EF4-FFF2-40B4-BE49-F238E27FC236}">
                <a16:creationId xmlns:a16="http://schemas.microsoft.com/office/drawing/2014/main" id="{B0A43026-3A56-24BA-3C17-E219C86E3810}"/>
              </a:ext>
            </a:extLst>
          </p:cNvPr>
          <p:cNvCxnSpPr>
            <a:cxnSpLocks/>
          </p:cNvCxnSpPr>
          <p:nvPr/>
        </p:nvCxnSpPr>
        <p:spPr>
          <a:xfrm>
            <a:off x="-251547" y="5077114"/>
            <a:ext cx="49622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2A6CA01-A1B5-2B65-673A-6D8076797C26}"/>
              </a:ext>
            </a:extLst>
          </p:cNvPr>
          <p:cNvSpPr txBox="1"/>
          <p:nvPr/>
        </p:nvSpPr>
        <p:spPr>
          <a:xfrm>
            <a:off x="3904425" y="6368693"/>
            <a:ext cx="1950815" cy="794001"/>
          </a:xfrm>
          <a:prstGeom prst="rect">
            <a:avLst/>
          </a:prstGeom>
          <a:noFill/>
        </p:spPr>
        <p:txBody>
          <a:bodyPr wrap="none" rtlCol="0">
            <a:spAutoFit/>
          </a:bodyPr>
          <a:lstStyle/>
          <a:p>
            <a:r>
              <a:rPr lang="en-US" b="1" dirty="0"/>
              <a:t>Storage</a:t>
            </a:r>
          </a:p>
        </p:txBody>
      </p:sp>
      <p:sp>
        <p:nvSpPr>
          <p:cNvPr id="32" name="TextBox 31">
            <a:extLst>
              <a:ext uri="{FF2B5EF4-FFF2-40B4-BE49-F238E27FC236}">
                <a16:creationId xmlns:a16="http://schemas.microsoft.com/office/drawing/2014/main" id="{60060CB9-D002-9C6C-B7F7-D40383A66E6E}"/>
              </a:ext>
            </a:extLst>
          </p:cNvPr>
          <p:cNvSpPr txBox="1"/>
          <p:nvPr/>
        </p:nvSpPr>
        <p:spPr>
          <a:xfrm>
            <a:off x="980475" y="6295503"/>
            <a:ext cx="1272331" cy="794001"/>
          </a:xfrm>
          <a:prstGeom prst="rect">
            <a:avLst/>
          </a:prstGeom>
          <a:noFill/>
        </p:spPr>
        <p:txBody>
          <a:bodyPr wrap="none" rtlCol="0">
            <a:spAutoFit/>
          </a:bodyPr>
          <a:lstStyle/>
          <a:p>
            <a:r>
              <a:rPr lang="en-US" b="1" dirty="0"/>
              <a:t>ADC</a:t>
            </a:r>
          </a:p>
        </p:txBody>
      </p:sp>
      <p:pic>
        <p:nvPicPr>
          <p:cNvPr id="3" name="Picture 4">
            <a:extLst>
              <a:ext uri="{FF2B5EF4-FFF2-40B4-BE49-F238E27FC236}">
                <a16:creationId xmlns:a16="http://schemas.microsoft.com/office/drawing/2014/main" id="{86311F1F-A3FE-0B07-A8D0-B2DE2D46D8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030" r="9379"/>
          <a:stretch/>
        </p:blipFill>
        <p:spPr bwMode="auto">
          <a:xfrm>
            <a:off x="7865879" y="10270"/>
            <a:ext cx="3157462" cy="2043404"/>
          </a:xfrm>
          <a:prstGeom prst="rect">
            <a:avLst/>
          </a:prstGeom>
          <a:noFill/>
          <a:extLst>
            <a:ext uri="{909E8E84-426E-40DD-AFC4-6F175D3DCCD1}">
              <a14:hiddenFill xmlns:a14="http://schemas.microsoft.com/office/drawing/2010/main">
                <a:solidFill>
                  <a:srgbClr val="FFFFFF"/>
                </a:solidFill>
              </a14:hiddenFill>
            </a:ext>
          </a:extLst>
        </p:spPr>
      </p:pic>
      <p:pic>
        <p:nvPicPr>
          <p:cNvPr id="4" name="!!fig2">
            <a:extLst>
              <a:ext uri="{FF2B5EF4-FFF2-40B4-BE49-F238E27FC236}">
                <a16:creationId xmlns:a16="http://schemas.microsoft.com/office/drawing/2014/main" id="{33BB915B-A457-4587-0F80-5947943F69BF}"/>
              </a:ext>
            </a:extLst>
          </p:cNvPr>
          <p:cNvPicPr preferRelativeResize="0">
            <a:picLocks noChangeArrowheads="1"/>
          </p:cNvPicPr>
          <p:nvPr/>
        </p:nvPicPr>
        <p:blipFill rotWithShape="1">
          <a:blip r:embed="rId3">
            <a:extLst>
              <a:ext uri="{28A0092B-C50C-407E-A947-70E740481C1C}">
                <a14:useLocalDpi xmlns:a14="http://schemas.microsoft.com/office/drawing/2010/main" val="0"/>
              </a:ext>
            </a:extLst>
          </a:blip>
          <a:srcRect l="5791" t="6192" r="8485" b="6436"/>
          <a:stretch/>
        </p:blipFill>
        <p:spPr bwMode="auto">
          <a:xfrm>
            <a:off x="8441223" y="2063944"/>
            <a:ext cx="2427269" cy="229533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F74293A6-5B58-165E-39D1-525BA4965C8B}"/>
              </a:ext>
            </a:extLst>
          </p:cNvPr>
          <p:cNvPicPr>
            <a:picLocks noChangeAspect="1"/>
          </p:cNvPicPr>
          <p:nvPr/>
        </p:nvPicPr>
        <p:blipFill rotWithShape="1">
          <a:blip r:embed="rId4">
            <a:extLst>
              <a:ext uri="{28A0092B-C50C-407E-A947-70E740481C1C}">
                <a14:useLocalDpi xmlns:a14="http://schemas.microsoft.com/office/drawing/2010/main" val="0"/>
              </a:ext>
            </a:extLst>
          </a:blip>
          <a:srcRect t="10982" r="5425"/>
          <a:stretch/>
        </p:blipFill>
        <p:spPr>
          <a:xfrm>
            <a:off x="7571020" y="4562669"/>
            <a:ext cx="4167673" cy="2295331"/>
          </a:xfrm>
          <a:prstGeom prst="rect">
            <a:avLst/>
          </a:prstGeom>
        </p:spPr>
      </p:pic>
      <p:cxnSp>
        <p:nvCxnSpPr>
          <p:cNvPr id="36" name="Connector: Elbow 35">
            <a:extLst>
              <a:ext uri="{FF2B5EF4-FFF2-40B4-BE49-F238E27FC236}">
                <a16:creationId xmlns:a16="http://schemas.microsoft.com/office/drawing/2014/main" id="{4CE1E07A-DC10-AD4F-1CAE-B20BA13B263B}"/>
              </a:ext>
            </a:extLst>
          </p:cNvPr>
          <p:cNvCxnSpPr>
            <a:stCxn id="11" idx="4"/>
            <a:endCxn id="34" idx="1"/>
          </p:cNvCxnSpPr>
          <p:nvPr/>
        </p:nvCxnSpPr>
        <p:spPr>
          <a:xfrm>
            <a:off x="5563072" y="5077114"/>
            <a:ext cx="2007948" cy="633221"/>
          </a:xfrm>
          <a:prstGeom prst="bentConnector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CA413B3B-1A42-06B7-C701-52311E92356D}"/>
              </a:ext>
            </a:extLst>
          </p:cNvPr>
          <p:cNvCxnSpPr>
            <a:stCxn id="11" idx="4"/>
            <a:endCxn id="3" idx="1"/>
          </p:cNvCxnSpPr>
          <p:nvPr/>
        </p:nvCxnSpPr>
        <p:spPr>
          <a:xfrm flipV="1">
            <a:off x="5563072" y="1031972"/>
            <a:ext cx="2302807" cy="4045142"/>
          </a:xfrm>
          <a:prstGeom prst="bentConnector3">
            <a:avLst>
              <a:gd name="adj1" fmla="val 43517"/>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A355A0B3-B0F2-D10B-22E5-7969D68995CD}"/>
              </a:ext>
            </a:extLst>
          </p:cNvPr>
          <p:cNvCxnSpPr>
            <a:stCxn id="11" idx="4"/>
            <a:endCxn id="4" idx="1"/>
          </p:cNvCxnSpPr>
          <p:nvPr/>
        </p:nvCxnSpPr>
        <p:spPr>
          <a:xfrm flipV="1">
            <a:off x="5563072" y="3211609"/>
            <a:ext cx="2878151" cy="1865505"/>
          </a:xfrm>
          <a:prstGeom prst="bentConnector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AC4DADBB-1DA0-FBEB-B846-3DB2ACA066AA}"/>
              </a:ext>
            </a:extLst>
          </p:cNvPr>
          <p:cNvSpPr/>
          <p:nvPr/>
        </p:nvSpPr>
        <p:spPr>
          <a:xfrm>
            <a:off x="7193954" y="357486"/>
            <a:ext cx="562218" cy="562218"/>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1</a:t>
            </a:r>
          </a:p>
        </p:txBody>
      </p:sp>
      <p:sp>
        <p:nvSpPr>
          <p:cNvPr id="44" name="Oval 43">
            <a:extLst>
              <a:ext uri="{FF2B5EF4-FFF2-40B4-BE49-F238E27FC236}">
                <a16:creationId xmlns:a16="http://schemas.microsoft.com/office/drawing/2014/main" id="{9A7818C3-A3EE-D93D-1B75-370CE05538B4}"/>
              </a:ext>
            </a:extLst>
          </p:cNvPr>
          <p:cNvSpPr/>
          <p:nvPr/>
        </p:nvSpPr>
        <p:spPr>
          <a:xfrm>
            <a:off x="7780286" y="2504952"/>
            <a:ext cx="562218" cy="562218"/>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2</a:t>
            </a:r>
          </a:p>
        </p:txBody>
      </p:sp>
      <p:sp>
        <p:nvSpPr>
          <p:cNvPr id="45" name="Oval 44">
            <a:extLst>
              <a:ext uri="{FF2B5EF4-FFF2-40B4-BE49-F238E27FC236}">
                <a16:creationId xmlns:a16="http://schemas.microsoft.com/office/drawing/2014/main" id="{5CECD378-F500-9634-DA09-798DAAE1B65D}"/>
              </a:ext>
            </a:extLst>
          </p:cNvPr>
          <p:cNvSpPr/>
          <p:nvPr/>
        </p:nvSpPr>
        <p:spPr>
          <a:xfrm>
            <a:off x="7084690" y="5029341"/>
            <a:ext cx="562218" cy="562218"/>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3</a:t>
            </a:r>
          </a:p>
        </p:txBody>
      </p:sp>
      <p:pic>
        <p:nvPicPr>
          <p:cNvPr id="5" name="!!fig1">
            <a:extLst>
              <a:ext uri="{FF2B5EF4-FFF2-40B4-BE49-F238E27FC236}">
                <a16:creationId xmlns:a16="http://schemas.microsoft.com/office/drawing/2014/main" id="{9EB99E47-923B-4E1C-8799-559A1B292D52}"/>
              </a:ext>
            </a:extLst>
          </p:cNvPr>
          <p:cNvPicPr preferRelativeResize="0">
            <a:picLocks noChangeArrowheads="1"/>
          </p:cNvPicPr>
          <p:nvPr/>
        </p:nvPicPr>
        <p:blipFill rotWithShape="1">
          <a:blip r:embed="rId5">
            <a:extLst>
              <a:ext uri="{28A0092B-C50C-407E-A947-70E740481C1C}">
                <a14:useLocalDpi xmlns:a14="http://schemas.microsoft.com/office/drawing/2010/main" val="0"/>
              </a:ext>
            </a:extLst>
          </a:blip>
          <a:srcRect l="12784" t="12015" r="52678" b="13553"/>
          <a:stretch/>
        </p:blipFill>
        <p:spPr bwMode="auto">
          <a:xfrm>
            <a:off x="287115" y="2143742"/>
            <a:ext cx="1354810" cy="135481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6" name="!!fig2">
            <a:extLst>
              <a:ext uri="{FF2B5EF4-FFF2-40B4-BE49-F238E27FC236}">
                <a16:creationId xmlns:a16="http://schemas.microsoft.com/office/drawing/2014/main" id="{A0E427F0-7DB4-32B6-DAD0-4DED186B3F3F}"/>
              </a:ext>
            </a:extLst>
          </p:cNvPr>
          <p:cNvPicPr preferRelativeResize="0">
            <a:picLocks noChangeArrowheads="1"/>
          </p:cNvPicPr>
          <p:nvPr/>
        </p:nvPicPr>
        <p:blipFill rotWithShape="1">
          <a:blip r:embed="rId6">
            <a:extLst>
              <a:ext uri="{28A0092B-C50C-407E-A947-70E740481C1C}">
                <a14:useLocalDpi xmlns:a14="http://schemas.microsoft.com/office/drawing/2010/main" val="0"/>
              </a:ext>
            </a:extLst>
          </a:blip>
          <a:srcRect l="12599" t="12384" r="10249" b="12757"/>
          <a:stretch/>
        </p:blipFill>
        <p:spPr bwMode="auto">
          <a:xfrm>
            <a:off x="4622824" y="2143742"/>
            <a:ext cx="1354810" cy="135481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7" name="!!fig3">
            <a:extLst>
              <a:ext uri="{FF2B5EF4-FFF2-40B4-BE49-F238E27FC236}">
                <a16:creationId xmlns:a16="http://schemas.microsoft.com/office/drawing/2014/main" id="{B134E92D-034C-9E1E-A978-53A5A66BCFF4}"/>
              </a:ext>
            </a:extLst>
          </p:cNvPr>
          <p:cNvPicPr preferRelativeResize="0">
            <a:picLocks noChangeArrowheads="1"/>
          </p:cNvPicPr>
          <p:nvPr/>
        </p:nvPicPr>
        <p:blipFill rotWithShape="1">
          <a:blip r:embed="rId7">
            <a:extLst>
              <a:ext uri="{28A0092B-C50C-407E-A947-70E740481C1C}">
                <a14:useLocalDpi xmlns:a14="http://schemas.microsoft.com/office/drawing/2010/main" val="0"/>
              </a:ext>
            </a:extLst>
          </a:blip>
          <a:srcRect l="12582" t="12245" r="10020" b="12625"/>
          <a:stretch/>
        </p:blipFill>
        <p:spPr bwMode="auto">
          <a:xfrm>
            <a:off x="1732351" y="2143742"/>
            <a:ext cx="1354810" cy="135481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8" name="!!fig4">
            <a:extLst>
              <a:ext uri="{FF2B5EF4-FFF2-40B4-BE49-F238E27FC236}">
                <a16:creationId xmlns:a16="http://schemas.microsoft.com/office/drawing/2014/main" id="{6A9594BA-8F13-A408-42CB-616AC61773E8}"/>
              </a:ext>
            </a:extLst>
          </p:cNvPr>
          <p:cNvPicPr preferRelativeResize="0">
            <a:picLocks noChangeArrowheads="1"/>
          </p:cNvPicPr>
          <p:nvPr/>
        </p:nvPicPr>
        <p:blipFill rotWithShape="1">
          <a:blip r:embed="rId8">
            <a:extLst>
              <a:ext uri="{28A0092B-C50C-407E-A947-70E740481C1C}">
                <a14:useLocalDpi xmlns:a14="http://schemas.microsoft.com/office/drawing/2010/main" val="0"/>
              </a:ext>
            </a:extLst>
          </a:blip>
          <a:srcRect l="13981" t="12535" r="10980" b="12910"/>
          <a:stretch/>
        </p:blipFill>
        <p:spPr bwMode="auto">
          <a:xfrm>
            <a:off x="3177587" y="2143742"/>
            <a:ext cx="1354810" cy="1354810"/>
          </a:xfrm>
          <a:prstGeom prst="rect">
            <a:avLst/>
          </a:prstGeom>
          <a:noFill/>
          <a:effectLst/>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6578F2F7-3A01-8362-55F1-D023379462A9}"/>
              </a:ext>
            </a:extLst>
          </p:cNvPr>
          <p:cNvSpPr/>
          <p:nvPr/>
        </p:nvSpPr>
        <p:spPr>
          <a:xfrm>
            <a:off x="170227" y="2013580"/>
            <a:ext cx="6014720" cy="1615134"/>
          </a:xfrm>
          <a:prstGeom prst="rect">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C68C90D3-F797-E5E1-57C2-9530FF47600E}"/>
              </a:ext>
            </a:extLst>
          </p:cNvPr>
          <p:cNvCxnSpPr>
            <a:cxnSpLocks/>
            <a:stCxn id="13" idx="1"/>
            <a:endCxn id="11" idx="2"/>
          </p:cNvCxnSpPr>
          <p:nvPr/>
        </p:nvCxnSpPr>
        <p:spPr>
          <a:xfrm flipV="1">
            <a:off x="2988608" y="5077114"/>
            <a:ext cx="915817"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BD92DCE-5054-5C2C-8161-80D517994FDD}"/>
              </a:ext>
            </a:extLst>
          </p:cNvPr>
          <p:cNvCxnSpPr>
            <a:cxnSpLocks/>
          </p:cNvCxnSpPr>
          <p:nvPr/>
        </p:nvCxnSpPr>
        <p:spPr>
          <a:xfrm flipV="1">
            <a:off x="1641925" y="3662204"/>
            <a:ext cx="0" cy="35955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arr4">
            <a:extLst>
              <a:ext uri="{FF2B5EF4-FFF2-40B4-BE49-F238E27FC236}">
                <a16:creationId xmlns:a16="http://schemas.microsoft.com/office/drawing/2014/main" id="{C1F45462-3020-BF07-0BDA-967D6678A136}"/>
              </a:ext>
            </a:extLst>
          </p:cNvPr>
          <p:cNvCxnSpPr>
            <a:cxnSpLocks/>
          </p:cNvCxnSpPr>
          <p:nvPr/>
        </p:nvCxnSpPr>
        <p:spPr>
          <a:xfrm flipV="1">
            <a:off x="4730565" y="3649969"/>
            <a:ext cx="0" cy="709305"/>
          </a:xfrm>
          <a:prstGeom prst="straightConnector1">
            <a:avLst/>
          </a:prstGeom>
          <a:ln w="57150">
            <a:solidFill>
              <a:schemeClr val="tx1"/>
            </a:solidFill>
            <a:tailEnd type="triangle"/>
          </a:ln>
          <a:effectLst>
            <a:glow rad="1016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8" name="!!arr3">
            <a:extLst>
              <a:ext uri="{FF2B5EF4-FFF2-40B4-BE49-F238E27FC236}">
                <a16:creationId xmlns:a16="http://schemas.microsoft.com/office/drawing/2014/main" id="{0EEB6015-C481-C8EE-9C84-839550BCF5BC}"/>
              </a:ext>
            </a:extLst>
          </p:cNvPr>
          <p:cNvCxnSpPr>
            <a:cxnSpLocks/>
          </p:cNvCxnSpPr>
          <p:nvPr/>
        </p:nvCxnSpPr>
        <p:spPr>
          <a:xfrm>
            <a:off x="2066871" y="3649969"/>
            <a:ext cx="0" cy="35955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FDFB6B1-E9A4-761A-CDC0-FE180638DAA0}"/>
              </a:ext>
            </a:extLst>
          </p:cNvPr>
          <p:cNvSpPr txBox="1"/>
          <p:nvPr/>
        </p:nvSpPr>
        <p:spPr>
          <a:xfrm>
            <a:off x="66891" y="1239244"/>
            <a:ext cx="6221392" cy="830997"/>
          </a:xfrm>
          <a:prstGeom prst="rect">
            <a:avLst/>
          </a:prstGeom>
          <a:noFill/>
        </p:spPr>
        <p:txBody>
          <a:bodyPr wrap="square">
            <a:spAutoFit/>
          </a:bodyPr>
          <a:lstStyle/>
          <a:p>
            <a:r>
              <a:rPr lang="en-US" sz="2400" b="1" dirty="0"/>
              <a:t>It is assumed that previously stored signals are used to retrain the model</a:t>
            </a:r>
          </a:p>
        </p:txBody>
      </p:sp>
      <p:sp>
        <p:nvSpPr>
          <p:cNvPr id="25" name="!!sn">
            <a:extLst>
              <a:ext uri="{FF2B5EF4-FFF2-40B4-BE49-F238E27FC236}">
                <a16:creationId xmlns:a16="http://schemas.microsoft.com/office/drawing/2014/main" id="{D582D94A-B7D0-D51B-0F52-3F529AC88DCD}"/>
              </a:ext>
            </a:extLst>
          </p:cNvPr>
          <p:cNvSpPr txBox="1">
            <a:spLocks/>
          </p:cNvSpPr>
          <p:nvPr/>
        </p:nvSpPr>
        <p:spPr>
          <a:xfrm>
            <a:off x="9448800" y="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6B4749-2250-4F79-AD8D-3CCA28D332C6}" type="slidenum">
              <a:rPr lang="en-US" sz="3200" b="1" smtClean="0">
                <a:solidFill>
                  <a:schemeClr val="tx1"/>
                </a:solidFill>
              </a:rPr>
              <a:pPr/>
              <a:t>14</a:t>
            </a:fld>
            <a:endParaRPr lang="en-US" sz="3200" b="1" dirty="0">
              <a:solidFill>
                <a:schemeClr val="tx1"/>
              </a:solidFill>
            </a:endParaRPr>
          </a:p>
        </p:txBody>
      </p:sp>
    </p:spTree>
    <p:extLst>
      <p:ext uri="{BB962C8B-B14F-4D97-AF65-F5344CB8AC3E}">
        <p14:creationId xmlns:p14="http://schemas.microsoft.com/office/powerpoint/2010/main" val="184762146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FDF8283-831F-6A0A-E2B6-69A8DFD3E993}"/>
              </a:ext>
            </a:extLst>
          </p:cNvPr>
          <p:cNvSpPr>
            <a:spLocks noGrp="1"/>
          </p:cNvSpPr>
          <p:nvPr>
            <p:ph type="title"/>
          </p:nvPr>
        </p:nvSpPr>
        <p:spPr>
          <a:xfrm>
            <a:off x="0" y="0"/>
            <a:ext cx="12192000" cy="1325563"/>
          </a:xfrm>
        </p:spPr>
        <p:txBody>
          <a:bodyPr/>
          <a:lstStyle/>
          <a:p>
            <a:r>
              <a:rPr lang="en-US" dirty="0"/>
              <a:t> Model requirements - 1</a:t>
            </a:r>
          </a:p>
        </p:txBody>
      </p:sp>
      <p:sp>
        <p:nvSpPr>
          <p:cNvPr id="11" name="Flowchart: Magnetic Disk 10">
            <a:extLst>
              <a:ext uri="{FF2B5EF4-FFF2-40B4-BE49-F238E27FC236}">
                <a16:creationId xmlns:a16="http://schemas.microsoft.com/office/drawing/2014/main" id="{812811CA-4C85-BE97-7596-F08AE24EE43C}"/>
              </a:ext>
            </a:extLst>
          </p:cNvPr>
          <p:cNvSpPr/>
          <p:nvPr/>
        </p:nvSpPr>
        <p:spPr>
          <a:xfrm>
            <a:off x="9360534" y="3589644"/>
            <a:ext cx="1926343" cy="2830060"/>
          </a:xfrm>
          <a:prstGeom prst="flowChartMagneticDisk">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Pentagon 12">
            <a:extLst>
              <a:ext uri="{FF2B5EF4-FFF2-40B4-BE49-F238E27FC236}">
                <a16:creationId xmlns:a16="http://schemas.microsoft.com/office/drawing/2014/main" id="{AC182AD3-C96A-CCD3-2675-18048F0BA616}"/>
              </a:ext>
            </a:extLst>
          </p:cNvPr>
          <p:cNvSpPr/>
          <p:nvPr/>
        </p:nvSpPr>
        <p:spPr>
          <a:xfrm rot="10800000">
            <a:off x="5110120" y="3778987"/>
            <a:ext cx="3186789" cy="2451377"/>
          </a:xfrm>
          <a:prstGeom prst="homePlate">
            <a:avLst>
              <a:gd name="adj" fmla="val 30597"/>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arr1">
            <a:extLst>
              <a:ext uri="{FF2B5EF4-FFF2-40B4-BE49-F238E27FC236}">
                <a16:creationId xmlns:a16="http://schemas.microsoft.com/office/drawing/2014/main" id="{B0A43026-3A56-24BA-3C17-E219C86E3810}"/>
              </a:ext>
            </a:extLst>
          </p:cNvPr>
          <p:cNvCxnSpPr>
            <a:cxnSpLocks/>
          </p:cNvCxnSpPr>
          <p:nvPr/>
        </p:nvCxnSpPr>
        <p:spPr>
          <a:xfrm>
            <a:off x="4523739" y="4997511"/>
            <a:ext cx="57630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arr3">
            <a:extLst>
              <a:ext uri="{FF2B5EF4-FFF2-40B4-BE49-F238E27FC236}">
                <a16:creationId xmlns:a16="http://schemas.microsoft.com/office/drawing/2014/main" id="{AD627D0F-B799-D5DF-4FDE-1463DF913656}"/>
              </a:ext>
            </a:extLst>
          </p:cNvPr>
          <p:cNvCxnSpPr>
            <a:cxnSpLocks/>
          </p:cNvCxnSpPr>
          <p:nvPr/>
        </p:nvCxnSpPr>
        <p:spPr>
          <a:xfrm>
            <a:off x="7171135" y="3322510"/>
            <a:ext cx="0" cy="45647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2A6CA01-A1B5-2B65-673A-6D8076797C26}"/>
              </a:ext>
            </a:extLst>
          </p:cNvPr>
          <p:cNvSpPr txBox="1"/>
          <p:nvPr/>
        </p:nvSpPr>
        <p:spPr>
          <a:xfrm>
            <a:off x="9360534" y="6504706"/>
            <a:ext cx="2265665" cy="922148"/>
          </a:xfrm>
          <a:prstGeom prst="rect">
            <a:avLst/>
          </a:prstGeom>
          <a:noFill/>
        </p:spPr>
        <p:txBody>
          <a:bodyPr wrap="none" rtlCol="0">
            <a:spAutoFit/>
          </a:bodyPr>
          <a:lstStyle/>
          <a:p>
            <a:r>
              <a:rPr lang="en-US" b="1" dirty="0"/>
              <a:t>Storage</a:t>
            </a:r>
          </a:p>
        </p:txBody>
      </p:sp>
      <p:sp>
        <p:nvSpPr>
          <p:cNvPr id="32" name="TextBox 31">
            <a:extLst>
              <a:ext uri="{FF2B5EF4-FFF2-40B4-BE49-F238E27FC236}">
                <a16:creationId xmlns:a16="http://schemas.microsoft.com/office/drawing/2014/main" id="{60060CB9-D002-9C6C-B7F7-D40383A66E6E}"/>
              </a:ext>
            </a:extLst>
          </p:cNvPr>
          <p:cNvSpPr txBox="1"/>
          <p:nvPr/>
        </p:nvSpPr>
        <p:spPr>
          <a:xfrm>
            <a:off x="5964675" y="6419703"/>
            <a:ext cx="1477678" cy="922148"/>
          </a:xfrm>
          <a:prstGeom prst="rect">
            <a:avLst/>
          </a:prstGeom>
          <a:noFill/>
        </p:spPr>
        <p:txBody>
          <a:bodyPr wrap="none" rtlCol="0">
            <a:spAutoFit/>
          </a:bodyPr>
          <a:lstStyle/>
          <a:p>
            <a:r>
              <a:rPr lang="en-US" b="1" dirty="0"/>
              <a:t>ADC</a:t>
            </a:r>
          </a:p>
        </p:txBody>
      </p:sp>
      <p:pic>
        <p:nvPicPr>
          <p:cNvPr id="5" name="!!fig1">
            <a:extLst>
              <a:ext uri="{FF2B5EF4-FFF2-40B4-BE49-F238E27FC236}">
                <a16:creationId xmlns:a16="http://schemas.microsoft.com/office/drawing/2014/main" id="{9EB99E47-923B-4E1C-8799-559A1B292D52}"/>
              </a:ext>
            </a:extLst>
          </p:cNvPr>
          <p:cNvPicPr preferRelativeResize="0">
            <a:picLocks noChangeArrowheads="1"/>
          </p:cNvPicPr>
          <p:nvPr/>
        </p:nvPicPr>
        <p:blipFill rotWithShape="1">
          <a:blip r:embed="rId2">
            <a:extLst>
              <a:ext uri="{28A0092B-C50C-407E-A947-70E740481C1C}">
                <a14:useLocalDpi xmlns:a14="http://schemas.microsoft.com/office/drawing/2010/main" val="0"/>
              </a:ext>
            </a:extLst>
          </a:blip>
          <a:srcRect l="12784" t="12015" r="52678" b="13553"/>
          <a:stretch/>
        </p:blipFill>
        <p:spPr bwMode="auto">
          <a:xfrm>
            <a:off x="5159411" y="1597872"/>
            <a:ext cx="1573469" cy="157346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6" name="!!fig2">
            <a:extLst>
              <a:ext uri="{FF2B5EF4-FFF2-40B4-BE49-F238E27FC236}">
                <a16:creationId xmlns:a16="http://schemas.microsoft.com/office/drawing/2014/main" id="{A0E427F0-7DB4-32B6-DAD0-4DED186B3F3F}"/>
              </a:ext>
            </a:extLst>
          </p:cNvPr>
          <p:cNvPicPr preferRelativeResize="0">
            <a:picLocks noChangeArrowheads="1"/>
          </p:cNvPicPr>
          <p:nvPr/>
        </p:nvPicPr>
        <p:blipFill rotWithShape="1">
          <a:blip r:embed="rId3">
            <a:extLst>
              <a:ext uri="{28A0092B-C50C-407E-A947-70E740481C1C}">
                <a14:useLocalDpi xmlns:a14="http://schemas.microsoft.com/office/drawing/2010/main" val="0"/>
              </a:ext>
            </a:extLst>
          </a:blip>
          <a:srcRect l="12599" t="12384" r="10249" b="12757"/>
          <a:stretch/>
        </p:blipFill>
        <p:spPr bwMode="auto">
          <a:xfrm>
            <a:off x="10194878" y="1597872"/>
            <a:ext cx="1573469" cy="157346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7" name="!!fig3">
            <a:extLst>
              <a:ext uri="{FF2B5EF4-FFF2-40B4-BE49-F238E27FC236}">
                <a16:creationId xmlns:a16="http://schemas.microsoft.com/office/drawing/2014/main" id="{B134E92D-034C-9E1E-A978-53A5A66BCFF4}"/>
              </a:ext>
            </a:extLst>
          </p:cNvPr>
          <p:cNvPicPr preferRelativeResize="0">
            <a:picLocks noChangeArrowheads="1"/>
          </p:cNvPicPr>
          <p:nvPr/>
        </p:nvPicPr>
        <p:blipFill rotWithShape="1">
          <a:blip r:embed="rId4">
            <a:extLst>
              <a:ext uri="{28A0092B-C50C-407E-A947-70E740481C1C}">
                <a14:useLocalDpi xmlns:a14="http://schemas.microsoft.com/office/drawing/2010/main" val="0"/>
              </a:ext>
            </a:extLst>
          </a:blip>
          <a:srcRect l="12582" t="12245" r="10020" b="12625"/>
          <a:stretch/>
        </p:blipFill>
        <p:spPr bwMode="auto">
          <a:xfrm>
            <a:off x="6837900" y="1597872"/>
            <a:ext cx="1573469" cy="157346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8" name="!!fig4">
            <a:extLst>
              <a:ext uri="{FF2B5EF4-FFF2-40B4-BE49-F238E27FC236}">
                <a16:creationId xmlns:a16="http://schemas.microsoft.com/office/drawing/2014/main" id="{6A9594BA-8F13-A408-42CB-616AC61773E8}"/>
              </a:ext>
            </a:extLst>
          </p:cNvPr>
          <p:cNvPicPr preferRelativeResize="0">
            <a:picLocks noChangeArrowheads="1"/>
          </p:cNvPicPr>
          <p:nvPr/>
        </p:nvPicPr>
        <p:blipFill rotWithShape="1">
          <a:blip r:embed="rId5">
            <a:extLst>
              <a:ext uri="{28A0092B-C50C-407E-A947-70E740481C1C}">
                <a14:useLocalDpi xmlns:a14="http://schemas.microsoft.com/office/drawing/2010/main" val="0"/>
              </a:ext>
            </a:extLst>
          </a:blip>
          <a:srcRect l="13981" t="12535" r="10980" b="12910"/>
          <a:stretch/>
        </p:blipFill>
        <p:spPr bwMode="auto">
          <a:xfrm>
            <a:off x="8516388" y="1597872"/>
            <a:ext cx="1573469" cy="1573468"/>
          </a:xfrm>
          <a:prstGeom prst="rect">
            <a:avLst/>
          </a:prstGeom>
          <a:noFill/>
          <a:effectLst/>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6578F2F7-3A01-8362-55F1-D023379462A9}"/>
              </a:ext>
            </a:extLst>
          </p:cNvPr>
          <p:cNvSpPr/>
          <p:nvPr/>
        </p:nvSpPr>
        <p:spPr>
          <a:xfrm>
            <a:off x="5023658" y="1446703"/>
            <a:ext cx="6985461" cy="1875807"/>
          </a:xfrm>
          <a:prstGeom prst="rect">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C68C90D3-F797-E5E1-57C2-9530FF47600E}"/>
              </a:ext>
            </a:extLst>
          </p:cNvPr>
          <p:cNvCxnSpPr>
            <a:cxnSpLocks/>
            <a:stCxn id="13" idx="1"/>
            <a:endCxn id="11" idx="2"/>
          </p:cNvCxnSpPr>
          <p:nvPr/>
        </p:nvCxnSpPr>
        <p:spPr>
          <a:xfrm flipV="1">
            <a:off x="8296909" y="5004674"/>
            <a:ext cx="1063625"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BD92DCE-5054-5C2C-8161-80D517994FDD}"/>
              </a:ext>
            </a:extLst>
          </p:cNvPr>
          <p:cNvCxnSpPr>
            <a:cxnSpLocks/>
          </p:cNvCxnSpPr>
          <p:nvPr/>
        </p:nvCxnSpPr>
        <p:spPr>
          <a:xfrm flipV="1">
            <a:off x="6732879" y="3361405"/>
            <a:ext cx="0" cy="41758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arr4">
            <a:extLst>
              <a:ext uri="{FF2B5EF4-FFF2-40B4-BE49-F238E27FC236}">
                <a16:creationId xmlns:a16="http://schemas.microsoft.com/office/drawing/2014/main" id="{C1F45462-3020-BF07-0BDA-967D6678A136}"/>
              </a:ext>
            </a:extLst>
          </p:cNvPr>
          <p:cNvCxnSpPr>
            <a:cxnSpLocks/>
          </p:cNvCxnSpPr>
          <p:nvPr/>
        </p:nvCxnSpPr>
        <p:spPr>
          <a:xfrm flipV="1">
            <a:off x="10320008" y="3347196"/>
            <a:ext cx="0" cy="82378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2C72E0D-419C-1162-B427-33A9023756DA}"/>
              </a:ext>
            </a:extLst>
          </p:cNvPr>
          <p:cNvCxnSpPr>
            <a:cxnSpLocks/>
          </p:cNvCxnSpPr>
          <p:nvPr/>
        </p:nvCxnSpPr>
        <p:spPr>
          <a:xfrm flipV="1">
            <a:off x="379263" y="1597872"/>
            <a:ext cx="4798527" cy="2606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026D4D9-ED2D-502B-EB3A-5C34C8021A1B}"/>
              </a:ext>
            </a:extLst>
          </p:cNvPr>
          <p:cNvCxnSpPr>
            <a:cxnSpLocks/>
          </p:cNvCxnSpPr>
          <p:nvPr/>
        </p:nvCxnSpPr>
        <p:spPr>
          <a:xfrm flipV="1">
            <a:off x="4383475" y="3154680"/>
            <a:ext cx="2349404" cy="27293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0">
            <a:extLst>
              <a:ext uri="{FF2B5EF4-FFF2-40B4-BE49-F238E27FC236}">
                <a16:creationId xmlns:a16="http://schemas.microsoft.com/office/drawing/2014/main" id="{E26FC003-1390-97F5-6D80-DCFBC30F1C80}"/>
              </a:ext>
            </a:extLst>
          </p:cNvPr>
          <p:cNvPicPr preferRelativeResize="0">
            <a:picLocks noChangeArrowheads="1"/>
          </p:cNvPicPr>
          <p:nvPr/>
        </p:nvPicPr>
        <p:blipFill rotWithShape="1">
          <a:blip r:embed="rId2">
            <a:extLst>
              <a:ext uri="{28A0092B-C50C-407E-A947-70E740481C1C}">
                <a14:useLocalDpi xmlns:a14="http://schemas.microsoft.com/office/drawing/2010/main" val="0"/>
              </a:ext>
            </a:extLst>
          </a:blip>
          <a:srcRect l="12784" t="12015" r="52678" b="13553"/>
          <a:stretch/>
        </p:blipFill>
        <p:spPr bwMode="auto">
          <a:xfrm>
            <a:off x="379263" y="1858509"/>
            <a:ext cx="4025554" cy="4025551"/>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37" name="Group 36">
            <a:extLst>
              <a:ext uri="{FF2B5EF4-FFF2-40B4-BE49-F238E27FC236}">
                <a16:creationId xmlns:a16="http://schemas.microsoft.com/office/drawing/2014/main" id="{171F96C3-A79D-9B15-2141-43D9364E4977}"/>
              </a:ext>
            </a:extLst>
          </p:cNvPr>
          <p:cNvGrpSpPr/>
          <p:nvPr/>
        </p:nvGrpSpPr>
        <p:grpSpPr>
          <a:xfrm rot="5400000">
            <a:off x="2232947" y="3967986"/>
            <a:ext cx="335280" cy="4018143"/>
            <a:chOff x="379263" y="1858509"/>
            <a:chExt cx="335280" cy="4018143"/>
          </a:xfrm>
        </p:grpSpPr>
        <p:cxnSp>
          <p:nvCxnSpPr>
            <p:cNvPr id="39" name="Straight Connector 38">
              <a:extLst>
                <a:ext uri="{FF2B5EF4-FFF2-40B4-BE49-F238E27FC236}">
                  <a16:creationId xmlns:a16="http://schemas.microsoft.com/office/drawing/2014/main" id="{BD5E7D56-0CCE-6EFE-319A-2DA3670EE655}"/>
                </a:ext>
              </a:extLst>
            </p:cNvPr>
            <p:cNvCxnSpPr/>
            <p:nvPr/>
          </p:nvCxnSpPr>
          <p:spPr>
            <a:xfrm>
              <a:off x="379263" y="1881581"/>
              <a:ext cx="3352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C9F38FC-FEC8-3ECC-56FC-BB19C6D5A293}"/>
                </a:ext>
              </a:extLst>
            </p:cNvPr>
            <p:cNvCxnSpPr/>
            <p:nvPr/>
          </p:nvCxnSpPr>
          <p:spPr>
            <a:xfrm>
              <a:off x="379263" y="5876652"/>
              <a:ext cx="3352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A2B08347-162C-EA63-894E-C32164C08AB9}"/>
                </a:ext>
              </a:extLst>
            </p:cNvPr>
            <p:cNvCxnSpPr/>
            <p:nvPr/>
          </p:nvCxnSpPr>
          <p:spPr>
            <a:xfrm>
              <a:off x="546903" y="1858509"/>
              <a:ext cx="0" cy="4018143"/>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9E396F1F-48FF-7FF3-940F-CD4B561085EF}"/>
              </a:ext>
            </a:extLst>
          </p:cNvPr>
          <p:cNvGrpSpPr/>
          <p:nvPr/>
        </p:nvGrpSpPr>
        <p:grpSpPr>
          <a:xfrm>
            <a:off x="147126" y="1858509"/>
            <a:ext cx="335280" cy="4018143"/>
            <a:chOff x="379263" y="1858509"/>
            <a:chExt cx="335280" cy="4018143"/>
          </a:xfrm>
        </p:grpSpPr>
        <p:cxnSp>
          <p:nvCxnSpPr>
            <p:cNvPr id="29" name="Straight Connector 28">
              <a:extLst>
                <a:ext uri="{FF2B5EF4-FFF2-40B4-BE49-F238E27FC236}">
                  <a16:creationId xmlns:a16="http://schemas.microsoft.com/office/drawing/2014/main" id="{DFABF32F-B98E-4FB4-D51C-15202FBACBDD}"/>
                </a:ext>
              </a:extLst>
            </p:cNvPr>
            <p:cNvCxnSpPr/>
            <p:nvPr/>
          </p:nvCxnSpPr>
          <p:spPr>
            <a:xfrm>
              <a:off x="379263" y="1881581"/>
              <a:ext cx="3352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B68B67E-159F-0A03-897F-CE132FCDF481}"/>
                </a:ext>
              </a:extLst>
            </p:cNvPr>
            <p:cNvCxnSpPr/>
            <p:nvPr/>
          </p:nvCxnSpPr>
          <p:spPr>
            <a:xfrm>
              <a:off x="379263" y="5876652"/>
              <a:ext cx="3352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682E608E-F19C-FA6E-41BD-5B4B865B2914}"/>
                </a:ext>
              </a:extLst>
            </p:cNvPr>
            <p:cNvCxnSpPr/>
            <p:nvPr/>
          </p:nvCxnSpPr>
          <p:spPr>
            <a:xfrm>
              <a:off x="546903" y="1858509"/>
              <a:ext cx="0" cy="4018143"/>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46" name="TextBox 45">
            <a:extLst>
              <a:ext uri="{FF2B5EF4-FFF2-40B4-BE49-F238E27FC236}">
                <a16:creationId xmlns:a16="http://schemas.microsoft.com/office/drawing/2014/main" id="{9D28380E-D75E-D3E4-6002-6BFEBAD2A724}"/>
              </a:ext>
            </a:extLst>
          </p:cNvPr>
          <p:cNvSpPr txBox="1"/>
          <p:nvPr/>
        </p:nvSpPr>
        <p:spPr>
          <a:xfrm rot="16200000">
            <a:off x="-1062597" y="3694451"/>
            <a:ext cx="2419445" cy="369332"/>
          </a:xfrm>
          <a:prstGeom prst="rect">
            <a:avLst/>
          </a:prstGeom>
          <a:noFill/>
        </p:spPr>
        <p:txBody>
          <a:bodyPr wrap="none" rtlCol="0">
            <a:spAutoFit/>
          </a:bodyPr>
          <a:lstStyle/>
          <a:p>
            <a:r>
              <a:rPr lang="ru-RU" dirty="0"/>
              <a:t>256 </a:t>
            </a:r>
            <a:r>
              <a:rPr lang="en-US" dirty="0"/>
              <a:t>frequency channels</a:t>
            </a:r>
          </a:p>
        </p:txBody>
      </p:sp>
      <p:sp>
        <p:nvSpPr>
          <p:cNvPr id="47" name="TextBox 46">
            <a:extLst>
              <a:ext uri="{FF2B5EF4-FFF2-40B4-BE49-F238E27FC236}">
                <a16:creationId xmlns:a16="http://schemas.microsoft.com/office/drawing/2014/main" id="{80B79EED-C7CB-670F-38D3-2DC209D32BF5}"/>
              </a:ext>
            </a:extLst>
          </p:cNvPr>
          <p:cNvSpPr txBox="1"/>
          <p:nvPr/>
        </p:nvSpPr>
        <p:spPr>
          <a:xfrm>
            <a:off x="314766" y="6047674"/>
            <a:ext cx="4208973" cy="738664"/>
          </a:xfrm>
          <a:prstGeom prst="rect">
            <a:avLst/>
          </a:prstGeom>
          <a:noFill/>
        </p:spPr>
        <p:txBody>
          <a:bodyPr wrap="none" rtlCol="0">
            <a:spAutoFit/>
          </a:bodyPr>
          <a:lstStyle/>
          <a:p>
            <a:pPr algn="ctr"/>
            <a:r>
              <a:rPr lang="en-US" dirty="0"/>
              <a:t>256 time samples of 64 microseconds each</a:t>
            </a:r>
          </a:p>
          <a:p>
            <a:pPr algn="ctr"/>
            <a:r>
              <a:rPr lang="en-US" sz="2400" b="1" dirty="0"/>
              <a:t>16.4 milliseconds</a:t>
            </a:r>
          </a:p>
        </p:txBody>
      </p:sp>
      <p:sp>
        <p:nvSpPr>
          <p:cNvPr id="48" name="!!text1">
            <a:extLst>
              <a:ext uri="{FF2B5EF4-FFF2-40B4-BE49-F238E27FC236}">
                <a16:creationId xmlns:a16="http://schemas.microsoft.com/office/drawing/2014/main" id="{6B24C6F0-46A1-C756-84EA-EAA6979E3FAB}"/>
              </a:ext>
            </a:extLst>
          </p:cNvPr>
          <p:cNvSpPr txBox="1"/>
          <p:nvPr/>
        </p:nvSpPr>
        <p:spPr>
          <a:xfrm>
            <a:off x="5516144" y="4196569"/>
            <a:ext cx="2779129" cy="1631216"/>
          </a:xfrm>
          <a:prstGeom prst="rect">
            <a:avLst/>
          </a:prstGeom>
          <a:noFill/>
        </p:spPr>
        <p:txBody>
          <a:bodyPr wrap="square" rtlCol="0">
            <a:spAutoFit/>
          </a:bodyPr>
          <a:lstStyle/>
          <a:p>
            <a:pPr algn="just"/>
            <a:r>
              <a:rPr lang="en-US" sz="2000" b="1" dirty="0"/>
              <a:t>The time of decision-making should be less than the time of receiving the processed portion of data</a:t>
            </a:r>
          </a:p>
        </p:txBody>
      </p:sp>
      <p:sp>
        <p:nvSpPr>
          <p:cNvPr id="50" name="!!sn">
            <a:extLst>
              <a:ext uri="{FF2B5EF4-FFF2-40B4-BE49-F238E27FC236}">
                <a16:creationId xmlns:a16="http://schemas.microsoft.com/office/drawing/2014/main" id="{6ACA09D7-7105-5737-888D-61D79C5568EC}"/>
              </a:ext>
            </a:extLst>
          </p:cNvPr>
          <p:cNvSpPr txBox="1">
            <a:spLocks/>
          </p:cNvSpPr>
          <p:nvPr/>
        </p:nvSpPr>
        <p:spPr>
          <a:xfrm>
            <a:off x="9448800" y="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6B4749-2250-4F79-AD8D-3CCA28D332C6}" type="slidenum">
              <a:rPr lang="en-US" sz="3200" b="1" smtClean="0">
                <a:solidFill>
                  <a:schemeClr val="tx1"/>
                </a:solidFill>
              </a:rPr>
              <a:pPr/>
              <a:t>15</a:t>
            </a:fld>
            <a:endParaRPr lang="en-US" sz="3200" b="1" dirty="0">
              <a:solidFill>
                <a:schemeClr val="tx1"/>
              </a:solidFill>
            </a:endParaRPr>
          </a:p>
        </p:txBody>
      </p:sp>
    </p:spTree>
    <p:extLst>
      <p:ext uri="{BB962C8B-B14F-4D97-AF65-F5344CB8AC3E}">
        <p14:creationId xmlns:p14="http://schemas.microsoft.com/office/powerpoint/2010/main" val="113273061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Magnetic Disk 10">
            <a:extLst>
              <a:ext uri="{FF2B5EF4-FFF2-40B4-BE49-F238E27FC236}">
                <a16:creationId xmlns:a16="http://schemas.microsoft.com/office/drawing/2014/main" id="{812811CA-4C85-BE97-7596-F08AE24EE43C}"/>
              </a:ext>
            </a:extLst>
          </p:cNvPr>
          <p:cNvSpPr/>
          <p:nvPr/>
        </p:nvSpPr>
        <p:spPr>
          <a:xfrm>
            <a:off x="4504054" y="3620124"/>
            <a:ext cx="1926343" cy="2830060"/>
          </a:xfrm>
          <a:prstGeom prst="flowChartMagneticDisk">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Pentagon 12">
            <a:extLst>
              <a:ext uri="{FF2B5EF4-FFF2-40B4-BE49-F238E27FC236}">
                <a16:creationId xmlns:a16="http://schemas.microsoft.com/office/drawing/2014/main" id="{AC182AD3-C96A-CCD3-2675-18048F0BA616}"/>
              </a:ext>
            </a:extLst>
          </p:cNvPr>
          <p:cNvSpPr/>
          <p:nvPr/>
        </p:nvSpPr>
        <p:spPr>
          <a:xfrm rot="10800000">
            <a:off x="253640" y="3809467"/>
            <a:ext cx="3186789" cy="2451377"/>
          </a:xfrm>
          <a:prstGeom prst="homePlate">
            <a:avLst>
              <a:gd name="adj" fmla="val 30597"/>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arr1">
            <a:extLst>
              <a:ext uri="{FF2B5EF4-FFF2-40B4-BE49-F238E27FC236}">
                <a16:creationId xmlns:a16="http://schemas.microsoft.com/office/drawing/2014/main" id="{B0A43026-3A56-24BA-3C17-E219C86E3810}"/>
              </a:ext>
            </a:extLst>
          </p:cNvPr>
          <p:cNvCxnSpPr>
            <a:cxnSpLocks/>
          </p:cNvCxnSpPr>
          <p:nvPr/>
        </p:nvCxnSpPr>
        <p:spPr>
          <a:xfrm>
            <a:off x="-322668" y="5035154"/>
            <a:ext cx="57630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arr3">
            <a:extLst>
              <a:ext uri="{FF2B5EF4-FFF2-40B4-BE49-F238E27FC236}">
                <a16:creationId xmlns:a16="http://schemas.microsoft.com/office/drawing/2014/main" id="{AD627D0F-B799-D5DF-4FDE-1463DF913656}"/>
              </a:ext>
            </a:extLst>
          </p:cNvPr>
          <p:cNvCxnSpPr>
            <a:cxnSpLocks/>
          </p:cNvCxnSpPr>
          <p:nvPr/>
        </p:nvCxnSpPr>
        <p:spPr>
          <a:xfrm>
            <a:off x="2291506" y="3350238"/>
            <a:ext cx="0" cy="45647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2A6CA01-A1B5-2B65-673A-6D8076797C26}"/>
              </a:ext>
            </a:extLst>
          </p:cNvPr>
          <p:cNvSpPr txBox="1"/>
          <p:nvPr/>
        </p:nvSpPr>
        <p:spPr>
          <a:xfrm>
            <a:off x="4504054" y="6535186"/>
            <a:ext cx="2265665" cy="922148"/>
          </a:xfrm>
          <a:prstGeom prst="rect">
            <a:avLst/>
          </a:prstGeom>
          <a:noFill/>
        </p:spPr>
        <p:txBody>
          <a:bodyPr wrap="none" rtlCol="0">
            <a:spAutoFit/>
          </a:bodyPr>
          <a:lstStyle/>
          <a:p>
            <a:r>
              <a:rPr lang="en-US" b="1" dirty="0"/>
              <a:t>Storage</a:t>
            </a:r>
          </a:p>
        </p:txBody>
      </p:sp>
      <p:sp>
        <p:nvSpPr>
          <p:cNvPr id="32" name="TextBox 31">
            <a:extLst>
              <a:ext uri="{FF2B5EF4-FFF2-40B4-BE49-F238E27FC236}">
                <a16:creationId xmlns:a16="http://schemas.microsoft.com/office/drawing/2014/main" id="{60060CB9-D002-9C6C-B7F7-D40383A66E6E}"/>
              </a:ext>
            </a:extLst>
          </p:cNvPr>
          <p:cNvSpPr txBox="1"/>
          <p:nvPr/>
        </p:nvSpPr>
        <p:spPr>
          <a:xfrm>
            <a:off x="1108195" y="6450183"/>
            <a:ext cx="1477678" cy="922148"/>
          </a:xfrm>
          <a:prstGeom prst="rect">
            <a:avLst/>
          </a:prstGeom>
          <a:noFill/>
        </p:spPr>
        <p:txBody>
          <a:bodyPr wrap="none" rtlCol="0">
            <a:spAutoFit/>
          </a:bodyPr>
          <a:lstStyle/>
          <a:p>
            <a:r>
              <a:rPr lang="en-US" b="1" dirty="0"/>
              <a:t>ADC</a:t>
            </a:r>
          </a:p>
        </p:txBody>
      </p:sp>
      <p:pic>
        <p:nvPicPr>
          <p:cNvPr id="5" name="!!fig1">
            <a:extLst>
              <a:ext uri="{FF2B5EF4-FFF2-40B4-BE49-F238E27FC236}">
                <a16:creationId xmlns:a16="http://schemas.microsoft.com/office/drawing/2014/main" id="{9EB99E47-923B-4E1C-8799-559A1B292D52}"/>
              </a:ext>
            </a:extLst>
          </p:cNvPr>
          <p:cNvPicPr preferRelativeResize="0">
            <a:picLocks noChangeArrowheads="1"/>
          </p:cNvPicPr>
          <p:nvPr/>
        </p:nvPicPr>
        <p:blipFill rotWithShape="1">
          <a:blip r:embed="rId2">
            <a:extLst>
              <a:ext uri="{28A0092B-C50C-407E-A947-70E740481C1C}">
                <a14:useLocalDpi xmlns:a14="http://schemas.microsoft.com/office/drawing/2010/main" val="0"/>
              </a:ext>
            </a:extLst>
          </a:blip>
          <a:srcRect l="12784" t="12015" r="52678" b="13553"/>
          <a:stretch/>
        </p:blipFill>
        <p:spPr bwMode="auto">
          <a:xfrm>
            <a:off x="302931" y="1628352"/>
            <a:ext cx="1573469" cy="157346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6" name="!!fig2">
            <a:extLst>
              <a:ext uri="{FF2B5EF4-FFF2-40B4-BE49-F238E27FC236}">
                <a16:creationId xmlns:a16="http://schemas.microsoft.com/office/drawing/2014/main" id="{A0E427F0-7DB4-32B6-DAD0-4DED186B3F3F}"/>
              </a:ext>
            </a:extLst>
          </p:cNvPr>
          <p:cNvPicPr preferRelativeResize="0">
            <a:picLocks noChangeArrowheads="1"/>
          </p:cNvPicPr>
          <p:nvPr/>
        </p:nvPicPr>
        <p:blipFill rotWithShape="1">
          <a:blip r:embed="rId3">
            <a:extLst>
              <a:ext uri="{28A0092B-C50C-407E-A947-70E740481C1C}">
                <a14:useLocalDpi xmlns:a14="http://schemas.microsoft.com/office/drawing/2010/main" val="0"/>
              </a:ext>
            </a:extLst>
          </a:blip>
          <a:srcRect l="12599" t="12384" r="10249" b="12757"/>
          <a:stretch/>
        </p:blipFill>
        <p:spPr bwMode="auto">
          <a:xfrm>
            <a:off x="5338398" y="1628352"/>
            <a:ext cx="1573469" cy="157346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7" name="!!fig3">
            <a:extLst>
              <a:ext uri="{FF2B5EF4-FFF2-40B4-BE49-F238E27FC236}">
                <a16:creationId xmlns:a16="http://schemas.microsoft.com/office/drawing/2014/main" id="{B134E92D-034C-9E1E-A978-53A5A66BCFF4}"/>
              </a:ext>
            </a:extLst>
          </p:cNvPr>
          <p:cNvPicPr preferRelativeResize="0">
            <a:picLocks noChangeArrowheads="1"/>
          </p:cNvPicPr>
          <p:nvPr/>
        </p:nvPicPr>
        <p:blipFill rotWithShape="1">
          <a:blip r:embed="rId4">
            <a:extLst>
              <a:ext uri="{28A0092B-C50C-407E-A947-70E740481C1C}">
                <a14:useLocalDpi xmlns:a14="http://schemas.microsoft.com/office/drawing/2010/main" val="0"/>
              </a:ext>
            </a:extLst>
          </a:blip>
          <a:srcRect l="12582" t="12245" r="10020" b="12625"/>
          <a:stretch/>
        </p:blipFill>
        <p:spPr bwMode="auto">
          <a:xfrm>
            <a:off x="1981420" y="1628352"/>
            <a:ext cx="1573469" cy="157346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8" name="!!fig4">
            <a:extLst>
              <a:ext uri="{FF2B5EF4-FFF2-40B4-BE49-F238E27FC236}">
                <a16:creationId xmlns:a16="http://schemas.microsoft.com/office/drawing/2014/main" id="{6A9594BA-8F13-A408-42CB-616AC61773E8}"/>
              </a:ext>
            </a:extLst>
          </p:cNvPr>
          <p:cNvPicPr preferRelativeResize="0">
            <a:picLocks noChangeArrowheads="1"/>
          </p:cNvPicPr>
          <p:nvPr/>
        </p:nvPicPr>
        <p:blipFill rotWithShape="1">
          <a:blip r:embed="rId5">
            <a:extLst>
              <a:ext uri="{28A0092B-C50C-407E-A947-70E740481C1C}">
                <a14:useLocalDpi xmlns:a14="http://schemas.microsoft.com/office/drawing/2010/main" val="0"/>
              </a:ext>
            </a:extLst>
          </a:blip>
          <a:srcRect l="13981" t="12535" r="10980" b="12910"/>
          <a:stretch/>
        </p:blipFill>
        <p:spPr bwMode="auto">
          <a:xfrm>
            <a:off x="3659908" y="1628352"/>
            <a:ext cx="1573469" cy="1573468"/>
          </a:xfrm>
          <a:prstGeom prst="rect">
            <a:avLst/>
          </a:prstGeom>
          <a:noFill/>
          <a:effectLst/>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6578F2F7-3A01-8362-55F1-D023379462A9}"/>
              </a:ext>
            </a:extLst>
          </p:cNvPr>
          <p:cNvSpPr/>
          <p:nvPr/>
        </p:nvSpPr>
        <p:spPr>
          <a:xfrm>
            <a:off x="167178" y="1477183"/>
            <a:ext cx="6985461" cy="1875807"/>
          </a:xfrm>
          <a:prstGeom prst="rect">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C68C90D3-F797-E5E1-57C2-9530FF47600E}"/>
              </a:ext>
            </a:extLst>
          </p:cNvPr>
          <p:cNvCxnSpPr>
            <a:cxnSpLocks/>
            <a:stCxn id="13" idx="1"/>
            <a:endCxn id="11" idx="2"/>
          </p:cNvCxnSpPr>
          <p:nvPr/>
        </p:nvCxnSpPr>
        <p:spPr>
          <a:xfrm flipV="1">
            <a:off x="3440429" y="5035154"/>
            <a:ext cx="1063625"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BD92DCE-5054-5C2C-8161-80D517994FDD}"/>
              </a:ext>
            </a:extLst>
          </p:cNvPr>
          <p:cNvCxnSpPr>
            <a:cxnSpLocks/>
          </p:cNvCxnSpPr>
          <p:nvPr/>
        </p:nvCxnSpPr>
        <p:spPr>
          <a:xfrm flipV="1">
            <a:off x="1876399" y="3391885"/>
            <a:ext cx="0" cy="41758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arr4">
            <a:extLst>
              <a:ext uri="{FF2B5EF4-FFF2-40B4-BE49-F238E27FC236}">
                <a16:creationId xmlns:a16="http://schemas.microsoft.com/office/drawing/2014/main" id="{C1F45462-3020-BF07-0BDA-967D6678A136}"/>
              </a:ext>
            </a:extLst>
          </p:cNvPr>
          <p:cNvCxnSpPr>
            <a:cxnSpLocks/>
          </p:cNvCxnSpPr>
          <p:nvPr/>
        </p:nvCxnSpPr>
        <p:spPr>
          <a:xfrm flipV="1">
            <a:off x="5463528" y="3377676"/>
            <a:ext cx="0" cy="82378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 name="Connector: Elbow 3">
            <a:extLst>
              <a:ext uri="{FF2B5EF4-FFF2-40B4-BE49-F238E27FC236}">
                <a16:creationId xmlns:a16="http://schemas.microsoft.com/office/drawing/2014/main" id="{0A13CDA6-8035-B662-0E54-A288CF3316D8}"/>
              </a:ext>
            </a:extLst>
          </p:cNvPr>
          <p:cNvCxnSpPr>
            <a:cxnSpLocks/>
            <a:stCxn id="9" idx="3"/>
            <a:endCxn id="11" idx="4"/>
          </p:cNvCxnSpPr>
          <p:nvPr/>
        </p:nvCxnSpPr>
        <p:spPr>
          <a:xfrm flipH="1">
            <a:off x="6430397" y="2415087"/>
            <a:ext cx="722242" cy="2620067"/>
          </a:xfrm>
          <a:prstGeom prst="bentConnector3">
            <a:avLst>
              <a:gd name="adj1" fmla="val -680154"/>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5206CE7-D97F-DC8F-51DB-32D40AB1AE87}"/>
              </a:ext>
            </a:extLst>
          </p:cNvPr>
          <p:cNvSpPr txBox="1"/>
          <p:nvPr/>
        </p:nvSpPr>
        <p:spPr>
          <a:xfrm>
            <a:off x="7742473" y="1707200"/>
            <a:ext cx="3765903" cy="646331"/>
          </a:xfrm>
          <a:prstGeom prst="rect">
            <a:avLst/>
          </a:prstGeom>
          <a:noFill/>
        </p:spPr>
        <p:txBody>
          <a:bodyPr wrap="none" rtlCol="0">
            <a:spAutoFit/>
          </a:bodyPr>
          <a:lstStyle/>
          <a:p>
            <a:pPr algn="ctr"/>
            <a:r>
              <a:rPr lang="en-US" sz="3600" dirty="0"/>
              <a:t>If accuracy == 90%:</a:t>
            </a:r>
          </a:p>
        </p:txBody>
      </p:sp>
      <p:sp>
        <p:nvSpPr>
          <p:cNvPr id="23" name="TextBox 22">
            <a:extLst>
              <a:ext uri="{FF2B5EF4-FFF2-40B4-BE49-F238E27FC236}">
                <a16:creationId xmlns:a16="http://schemas.microsoft.com/office/drawing/2014/main" id="{87CFDFBE-640E-F4DF-A2C6-C0B38D180900}"/>
              </a:ext>
            </a:extLst>
          </p:cNvPr>
          <p:cNvSpPr txBox="1"/>
          <p:nvPr/>
        </p:nvSpPr>
        <p:spPr>
          <a:xfrm>
            <a:off x="6339656" y="4419303"/>
            <a:ext cx="5920403" cy="646331"/>
          </a:xfrm>
          <a:prstGeom prst="rect">
            <a:avLst/>
          </a:prstGeom>
          <a:noFill/>
        </p:spPr>
        <p:txBody>
          <a:bodyPr wrap="none" rtlCol="0">
            <a:spAutoFit/>
          </a:bodyPr>
          <a:lstStyle/>
          <a:p>
            <a:pPr algn="ctr"/>
            <a:r>
              <a:rPr lang="en-US" sz="3600" dirty="0"/>
              <a:t>Than useless data rate == 10% </a:t>
            </a:r>
          </a:p>
        </p:txBody>
      </p:sp>
      <p:sp>
        <p:nvSpPr>
          <p:cNvPr id="25" name="TextBox 24">
            <a:extLst>
              <a:ext uri="{FF2B5EF4-FFF2-40B4-BE49-F238E27FC236}">
                <a16:creationId xmlns:a16="http://schemas.microsoft.com/office/drawing/2014/main" id="{5F1DB3EB-477F-8340-2F15-45C129F984A5}"/>
              </a:ext>
            </a:extLst>
          </p:cNvPr>
          <p:cNvSpPr txBox="1"/>
          <p:nvPr/>
        </p:nvSpPr>
        <p:spPr>
          <a:xfrm>
            <a:off x="6567627" y="5575092"/>
            <a:ext cx="5525423" cy="584775"/>
          </a:xfrm>
          <a:prstGeom prst="rect">
            <a:avLst/>
          </a:prstGeom>
          <a:noFill/>
        </p:spPr>
        <p:txBody>
          <a:bodyPr wrap="none" rtlCol="0">
            <a:spAutoFit/>
          </a:bodyPr>
          <a:lstStyle/>
          <a:p>
            <a:pPr algn="ctr"/>
            <a:r>
              <a:rPr lang="en-US" sz="3200" dirty="0"/>
              <a:t>For SKA telescope it is 204 GB /s</a:t>
            </a:r>
          </a:p>
        </p:txBody>
      </p:sp>
      <p:sp>
        <p:nvSpPr>
          <p:cNvPr id="26" name="!!title">
            <a:extLst>
              <a:ext uri="{FF2B5EF4-FFF2-40B4-BE49-F238E27FC236}">
                <a16:creationId xmlns:a16="http://schemas.microsoft.com/office/drawing/2014/main" id="{32C6DF67-F548-3441-604F-92C5C7695D37}"/>
              </a:ext>
            </a:extLst>
          </p:cNvPr>
          <p:cNvSpPr>
            <a:spLocks noGrp="1"/>
          </p:cNvSpPr>
          <p:nvPr>
            <p:ph type="title"/>
          </p:nvPr>
        </p:nvSpPr>
        <p:spPr>
          <a:xfrm>
            <a:off x="0" y="0"/>
            <a:ext cx="12192000" cy="1325563"/>
          </a:xfrm>
        </p:spPr>
        <p:txBody>
          <a:bodyPr/>
          <a:lstStyle/>
          <a:p>
            <a:r>
              <a:rPr lang="en-US" dirty="0"/>
              <a:t> Model requirements - 2</a:t>
            </a:r>
          </a:p>
        </p:txBody>
      </p:sp>
      <p:sp>
        <p:nvSpPr>
          <p:cNvPr id="28" name="!!text1">
            <a:extLst>
              <a:ext uri="{FF2B5EF4-FFF2-40B4-BE49-F238E27FC236}">
                <a16:creationId xmlns:a16="http://schemas.microsoft.com/office/drawing/2014/main" id="{17A5C368-32A1-B85A-ED24-985B03AD3E0D}"/>
              </a:ext>
            </a:extLst>
          </p:cNvPr>
          <p:cNvSpPr txBox="1"/>
          <p:nvPr/>
        </p:nvSpPr>
        <p:spPr>
          <a:xfrm>
            <a:off x="743262" y="4096138"/>
            <a:ext cx="2738163" cy="1938992"/>
          </a:xfrm>
          <a:prstGeom prst="rect">
            <a:avLst/>
          </a:prstGeom>
          <a:noFill/>
        </p:spPr>
        <p:txBody>
          <a:bodyPr wrap="square">
            <a:spAutoFit/>
          </a:bodyPr>
          <a:lstStyle/>
          <a:p>
            <a:pPr algn="just"/>
            <a:r>
              <a:rPr lang="en-US" sz="2000" b="1" dirty="0"/>
              <a:t>The model should be very accurate, so as not to create false triggers and not to load the server with useless data. </a:t>
            </a:r>
          </a:p>
        </p:txBody>
      </p:sp>
      <p:sp>
        <p:nvSpPr>
          <p:cNvPr id="34" name="!!sn">
            <a:extLst>
              <a:ext uri="{FF2B5EF4-FFF2-40B4-BE49-F238E27FC236}">
                <a16:creationId xmlns:a16="http://schemas.microsoft.com/office/drawing/2014/main" id="{EF0D4965-B616-6108-B812-D8DE3631A8E5}"/>
              </a:ext>
            </a:extLst>
          </p:cNvPr>
          <p:cNvSpPr txBox="1">
            <a:spLocks/>
          </p:cNvSpPr>
          <p:nvPr/>
        </p:nvSpPr>
        <p:spPr>
          <a:xfrm>
            <a:off x="9448800" y="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6B4749-2250-4F79-AD8D-3CCA28D332C6}" type="slidenum">
              <a:rPr lang="en-US" sz="3200" b="1" smtClean="0">
                <a:solidFill>
                  <a:schemeClr val="tx1"/>
                </a:solidFill>
              </a:rPr>
              <a:pPr/>
              <a:t>16</a:t>
            </a:fld>
            <a:endParaRPr lang="en-US" sz="3200" b="1" dirty="0">
              <a:solidFill>
                <a:schemeClr val="tx1"/>
              </a:solidFill>
            </a:endParaRPr>
          </a:p>
        </p:txBody>
      </p:sp>
    </p:spTree>
    <p:extLst>
      <p:ext uri="{BB962C8B-B14F-4D97-AF65-F5344CB8AC3E}">
        <p14:creationId xmlns:p14="http://schemas.microsoft.com/office/powerpoint/2010/main" val="172512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2A6CA01-A1B5-2B65-673A-6D8076797C26}"/>
              </a:ext>
            </a:extLst>
          </p:cNvPr>
          <p:cNvSpPr txBox="1"/>
          <p:nvPr/>
        </p:nvSpPr>
        <p:spPr>
          <a:xfrm>
            <a:off x="10862752" y="4537769"/>
            <a:ext cx="1478076" cy="601591"/>
          </a:xfrm>
          <a:prstGeom prst="rect">
            <a:avLst/>
          </a:prstGeom>
          <a:noFill/>
        </p:spPr>
        <p:txBody>
          <a:bodyPr wrap="none" rtlCol="0">
            <a:spAutoFit/>
          </a:bodyPr>
          <a:lstStyle/>
          <a:p>
            <a:r>
              <a:rPr lang="en-US" b="1" dirty="0"/>
              <a:t>Storage</a:t>
            </a:r>
          </a:p>
        </p:txBody>
      </p:sp>
      <p:sp>
        <p:nvSpPr>
          <p:cNvPr id="32" name="TextBox 31">
            <a:extLst>
              <a:ext uri="{FF2B5EF4-FFF2-40B4-BE49-F238E27FC236}">
                <a16:creationId xmlns:a16="http://schemas.microsoft.com/office/drawing/2014/main" id="{60060CB9-D002-9C6C-B7F7-D40383A66E6E}"/>
              </a:ext>
            </a:extLst>
          </p:cNvPr>
          <p:cNvSpPr txBox="1"/>
          <p:nvPr/>
        </p:nvSpPr>
        <p:spPr>
          <a:xfrm>
            <a:off x="6442639" y="4482314"/>
            <a:ext cx="964008" cy="601591"/>
          </a:xfrm>
          <a:prstGeom prst="rect">
            <a:avLst/>
          </a:prstGeom>
          <a:noFill/>
        </p:spPr>
        <p:txBody>
          <a:bodyPr wrap="none" rtlCol="0">
            <a:spAutoFit/>
          </a:bodyPr>
          <a:lstStyle/>
          <a:p>
            <a:r>
              <a:rPr lang="en-US" b="1" dirty="0"/>
              <a:t>ADC</a:t>
            </a:r>
          </a:p>
        </p:txBody>
      </p:sp>
      <p:sp>
        <p:nvSpPr>
          <p:cNvPr id="11" name="Flowchart: Magnetic Disk 10">
            <a:extLst>
              <a:ext uri="{FF2B5EF4-FFF2-40B4-BE49-F238E27FC236}">
                <a16:creationId xmlns:a16="http://schemas.microsoft.com/office/drawing/2014/main" id="{812811CA-4C85-BE97-7596-F08AE24EE43C}"/>
              </a:ext>
            </a:extLst>
          </p:cNvPr>
          <p:cNvSpPr/>
          <p:nvPr/>
        </p:nvSpPr>
        <p:spPr>
          <a:xfrm>
            <a:off x="10862752" y="2636039"/>
            <a:ext cx="1256709" cy="1846276"/>
          </a:xfrm>
          <a:prstGeom prst="flowChartMagneticDisk">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Pentagon 12">
            <a:extLst>
              <a:ext uri="{FF2B5EF4-FFF2-40B4-BE49-F238E27FC236}">
                <a16:creationId xmlns:a16="http://schemas.microsoft.com/office/drawing/2014/main" id="{AC182AD3-C96A-CCD3-2675-18048F0BA616}"/>
              </a:ext>
            </a:extLst>
          </p:cNvPr>
          <p:cNvSpPr/>
          <p:nvPr/>
        </p:nvSpPr>
        <p:spPr>
          <a:xfrm rot="10800000">
            <a:off x="5885144" y="2759563"/>
            <a:ext cx="2078999" cy="1599231"/>
          </a:xfrm>
          <a:prstGeom prst="homePlate">
            <a:avLst>
              <a:gd name="adj" fmla="val 30597"/>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arr1">
            <a:extLst>
              <a:ext uri="{FF2B5EF4-FFF2-40B4-BE49-F238E27FC236}">
                <a16:creationId xmlns:a16="http://schemas.microsoft.com/office/drawing/2014/main" id="{B0A43026-3A56-24BA-3C17-E219C86E3810}"/>
              </a:ext>
            </a:extLst>
          </p:cNvPr>
          <p:cNvCxnSpPr>
            <a:cxnSpLocks/>
          </p:cNvCxnSpPr>
          <p:nvPr/>
        </p:nvCxnSpPr>
        <p:spPr>
          <a:xfrm>
            <a:off x="5509171" y="3559177"/>
            <a:ext cx="37597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arr3">
            <a:extLst>
              <a:ext uri="{FF2B5EF4-FFF2-40B4-BE49-F238E27FC236}">
                <a16:creationId xmlns:a16="http://schemas.microsoft.com/office/drawing/2014/main" id="{AD627D0F-B799-D5DF-4FDE-1463DF913656}"/>
              </a:ext>
            </a:extLst>
          </p:cNvPr>
          <p:cNvCxnSpPr>
            <a:cxnSpLocks/>
          </p:cNvCxnSpPr>
          <p:nvPr/>
        </p:nvCxnSpPr>
        <p:spPr>
          <a:xfrm>
            <a:off x="7204026" y="2470352"/>
            <a:ext cx="0" cy="29779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 name="!!fig1">
            <a:extLst>
              <a:ext uri="{FF2B5EF4-FFF2-40B4-BE49-F238E27FC236}">
                <a16:creationId xmlns:a16="http://schemas.microsoft.com/office/drawing/2014/main" id="{9EB99E47-923B-4E1C-8799-559A1B292D52}"/>
              </a:ext>
            </a:extLst>
          </p:cNvPr>
          <p:cNvPicPr preferRelativeResize="0">
            <a:picLocks noChangeArrowheads="1"/>
          </p:cNvPicPr>
          <p:nvPr/>
        </p:nvPicPr>
        <p:blipFill rotWithShape="1">
          <a:blip r:embed="rId2">
            <a:extLst>
              <a:ext uri="{28A0092B-C50C-407E-A947-70E740481C1C}">
                <a14:useLocalDpi xmlns:a14="http://schemas.microsoft.com/office/drawing/2010/main" val="0"/>
              </a:ext>
            </a:extLst>
          </a:blip>
          <a:srcRect l="12784" t="12015" r="52678" b="13553"/>
          <a:stretch/>
        </p:blipFill>
        <p:spPr bwMode="auto">
          <a:xfrm>
            <a:off x="7004421" y="1336646"/>
            <a:ext cx="1026501" cy="102650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6" name="!!fig2">
            <a:extLst>
              <a:ext uri="{FF2B5EF4-FFF2-40B4-BE49-F238E27FC236}">
                <a16:creationId xmlns:a16="http://schemas.microsoft.com/office/drawing/2014/main" id="{A0E427F0-7DB4-32B6-DAD0-4DED186B3F3F}"/>
              </a:ext>
            </a:extLst>
          </p:cNvPr>
          <p:cNvPicPr preferRelativeResize="0">
            <a:picLocks noChangeArrowheads="1"/>
          </p:cNvPicPr>
          <p:nvPr/>
        </p:nvPicPr>
        <p:blipFill rotWithShape="1">
          <a:blip r:embed="rId3">
            <a:extLst>
              <a:ext uri="{28A0092B-C50C-407E-A947-70E740481C1C}">
                <a14:useLocalDpi xmlns:a14="http://schemas.microsoft.com/office/drawing/2010/main" val="0"/>
              </a:ext>
            </a:extLst>
          </a:blip>
          <a:srcRect l="12599" t="12384" r="10249" b="12757"/>
          <a:stretch/>
        </p:blipFill>
        <p:spPr bwMode="auto">
          <a:xfrm>
            <a:off x="10289461" y="1336646"/>
            <a:ext cx="1026501" cy="102650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7" name="!!fig3">
            <a:extLst>
              <a:ext uri="{FF2B5EF4-FFF2-40B4-BE49-F238E27FC236}">
                <a16:creationId xmlns:a16="http://schemas.microsoft.com/office/drawing/2014/main" id="{B134E92D-034C-9E1E-A978-53A5A66BCFF4}"/>
              </a:ext>
            </a:extLst>
          </p:cNvPr>
          <p:cNvPicPr preferRelativeResize="0">
            <a:picLocks noChangeArrowheads="1"/>
          </p:cNvPicPr>
          <p:nvPr/>
        </p:nvPicPr>
        <p:blipFill rotWithShape="1">
          <a:blip r:embed="rId4">
            <a:extLst>
              <a:ext uri="{28A0092B-C50C-407E-A947-70E740481C1C}">
                <a14:useLocalDpi xmlns:a14="http://schemas.microsoft.com/office/drawing/2010/main" val="0"/>
              </a:ext>
            </a:extLst>
          </a:blip>
          <a:srcRect l="12582" t="12245" r="10020" b="12625"/>
          <a:stretch/>
        </p:blipFill>
        <p:spPr bwMode="auto">
          <a:xfrm>
            <a:off x="8099434" y="1336646"/>
            <a:ext cx="1026501" cy="102650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8" name="!!fig4">
            <a:extLst>
              <a:ext uri="{FF2B5EF4-FFF2-40B4-BE49-F238E27FC236}">
                <a16:creationId xmlns:a16="http://schemas.microsoft.com/office/drawing/2014/main" id="{6A9594BA-8F13-A408-42CB-616AC61773E8}"/>
              </a:ext>
            </a:extLst>
          </p:cNvPr>
          <p:cNvPicPr preferRelativeResize="0">
            <a:picLocks noChangeArrowheads="1"/>
          </p:cNvPicPr>
          <p:nvPr/>
        </p:nvPicPr>
        <p:blipFill rotWithShape="1">
          <a:blip r:embed="rId5">
            <a:extLst>
              <a:ext uri="{28A0092B-C50C-407E-A947-70E740481C1C}">
                <a14:useLocalDpi xmlns:a14="http://schemas.microsoft.com/office/drawing/2010/main" val="0"/>
              </a:ext>
            </a:extLst>
          </a:blip>
          <a:srcRect l="13981" t="12535" r="10980" b="12910"/>
          <a:stretch/>
        </p:blipFill>
        <p:spPr bwMode="auto">
          <a:xfrm>
            <a:off x="9194447" y="1336646"/>
            <a:ext cx="1026501" cy="1026500"/>
          </a:xfrm>
          <a:prstGeom prst="rect">
            <a:avLst/>
          </a:prstGeom>
          <a:noFill/>
          <a:effectLst/>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6578F2F7-3A01-8362-55F1-D023379462A9}"/>
              </a:ext>
            </a:extLst>
          </p:cNvPr>
          <p:cNvSpPr/>
          <p:nvPr/>
        </p:nvSpPr>
        <p:spPr>
          <a:xfrm>
            <a:off x="6915858" y="1238026"/>
            <a:ext cx="4557179" cy="1223740"/>
          </a:xfrm>
          <a:prstGeom prst="rect">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C68C90D3-F797-E5E1-57C2-9530FF47600E}"/>
              </a:ext>
            </a:extLst>
          </p:cNvPr>
          <p:cNvCxnSpPr>
            <a:cxnSpLocks/>
            <a:stCxn id="13" idx="1"/>
            <a:endCxn id="11" idx="2"/>
          </p:cNvCxnSpPr>
          <p:nvPr/>
        </p:nvCxnSpPr>
        <p:spPr>
          <a:xfrm flipV="1">
            <a:off x="7964143" y="3559177"/>
            <a:ext cx="2898609"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BD92DCE-5054-5C2C-8161-80D517994FDD}"/>
              </a:ext>
            </a:extLst>
          </p:cNvPr>
          <p:cNvCxnSpPr>
            <a:cxnSpLocks/>
          </p:cNvCxnSpPr>
          <p:nvPr/>
        </p:nvCxnSpPr>
        <p:spPr>
          <a:xfrm flipV="1">
            <a:off x="6943801" y="2487140"/>
            <a:ext cx="0" cy="27242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arr4">
            <a:extLst>
              <a:ext uri="{FF2B5EF4-FFF2-40B4-BE49-F238E27FC236}">
                <a16:creationId xmlns:a16="http://schemas.microsoft.com/office/drawing/2014/main" id="{C1F45462-3020-BF07-0BDA-967D6678A136}"/>
              </a:ext>
            </a:extLst>
          </p:cNvPr>
          <p:cNvCxnSpPr>
            <a:cxnSpLocks/>
          </p:cNvCxnSpPr>
          <p:nvPr/>
        </p:nvCxnSpPr>
        <p:spPr>
          <a:xfrm flipV="1">
            <a:off x="11488694" y="2477871"/>
            <a:ext cx="0" cy="53742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itle">
            <a:extLst>
              <a:ext uri="{FF2B5EF4-FFF2-40B4-BE49-F238E27FC236}">
                <a16:creationId xmlns:a16="http://schemas.microsoft.com/office/drawing/2014/main" id="{32C6DF67-F548-3441-604F-92C5C7695D37}"/>
              </a:ext>
            </a:extLst>
          </p:cNvPr>
          <p:cNvSpPr>
            <a:spLocks noGrp="1"/>
          </p:cNvSpPr>
          <p:nvPr>
            <p:ph type="title"/>
          </p:nvPr>
        </p:nvSpPr>
        <p:spPr>
          <a:xfrm>
            <a:off x="0" y="0"/>
            <a:ext cx="12192000" cy="1325563"/>
          </a:xfrm>
        </p:spPr>
        <p:txBody>
          <a:bodyPr/>
          <a:lstStyle/>
          <a:p>
            <a:r>
              <a:rPr lang="en-US" dirty="0"/>
              <a:t>The model – our idea</a:t>
            </a:r>
          </a:p>
        </p:txBody>
      </p:sp>
      <p:pic>
        <p:nvPicPr>
          <p:cNvPr id="3074" name="Picture 2" descr="thanos perfectly balanced as all things should be meme template | Meme  template, Blank memes, Really funny memes">
            <a:extLst>
              <a:ext uri="{FF2B5EF4-FFF2-40B4-BE49-F238E27FC236}">
                <a16:creationId xmlns:a16="http://schemas.microsoft.com/office/drawing/2014/main" id="{03E422AC-AF1E-C611-0572-8B97F3E0163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50000"/>
          <a:stretch/>
        </p:blipFill>
        <p:spPr bwMode="auto">
          <a:xfrm>
            <a:off x="7749771" y="4940040"/>
            <a:ext cx="3266368" cy="17055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E9FE2B22-1BA6-3FB1-7D67-950AED1A91A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2030" r="9379"/>
          <a:stretch/>
        </p:blipFill>
        <p:spPr bwMode="auto">
          <a:xfrm>
            <a:off x="8150321" y="2845116"/>
            <a:ext cx="2465268" cy="159543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37661E4B-2020-F5AC-F16D-1FD169DE2383}"/>
              </a:ext>
            </a:extLst>
          </p:cNvPr>
          <p:cNvSpPr txBox="1"/>
          <p:nvPr/>
        </p:nvSpPr>
        <p:spPr>
          <a:xfrm>
            <a:off x="8930640" y="6065520"/>
            <a:ext cx="2158732" cy="369332"/>
          </a:xfrm>
          <a:prstGeom prst="rect">
            <a:avLst/>
          </a:prstGeom>
          <a:noFill/>
        </p:spPr>
        <p:txBody>
          <a:bodyPr wrap="none" rtlCol="0">
            <a:spAutoFit/>
          </a:bodyPr>
          <a:lstStyle/>
          <a:p>
            <a:r>
              <a:rPr lang="en-US" b="1" dirty="0">
                <a:solidFill>
                  <a:schemeClr val="bg1">
                    <a:lumMod val="95000"/>
                  </a:schemeClr>
                </a:solidFill>
              </a:rPr>
              <a:t>Fast decision making</a:t>
            </a:r>
          </a:p>
        </p:txBody>
      </p:sp>
      <p:sp>
        <p:nvSpPr>
          <p:cNvPr id="17" name="TextBox 16">
            <a:extLst>
              <a:ext uri="{FF2B5EF4-FFF2-40B4-BE49-F238E27FC236}">
                <a16:creationId xmlns:a16="http://schemas.microsoft.com/office/drawing/2014/main" id="{0FD86B79-5940-3D8E-0CAA-C5A6184DDE3A}"/>
              </a:ext>
            </a:extLst>
          </p:cNvPr>
          <p:cNvSpPr txBox="1"/>
          <p:nvPr/>
        </p:nvSpPr>
        <p:spPr>
          <a:xfrm>
            <a:off x="7697178" y="4948782"/>
            <a:ext cx="1497269" cy="369332"/>
          </a:xfrm>
          <a:prstGeom prst="rect">
            <a:avLst/>
          </a:prstGeom>
          <a:noFill/>
        </p:spPr>
        <p:txBody>
          <a:bodyPr wrap="none" rtlCol="0">
            <a:spAutoFit/>
          </a:bodyPr>
          <a:lstStyle/>
          <a:p>
            <a:r>
              <a:rPr lang="en-US" b="1" dirty="0">
                <a:solidFill>
                  <a:schemeClr val="bg1">
                    <a:lumMod val="95000"/>
                  </a:schemeClr>
                </a:solidFill>
              </a:rPr>
              <a:t>High accuracy</a:t>
            </a:r>
          </a:p>
        </p:txBody>
      </p:sp>
      <p:sp>
        <p:nvSpPr>
          <p:cNvPr id="20" name="TextBox 19">
            <a:extLst>
              <a:ext uri="{FF2B5EF4-FFF2-40B4-BE49-F238E27FC236}">
                <a16:creationId xmlns:a16="http://schemas.microsoft.com/office/drawing/2014/main" id="{8715BF60-4D4A-F586-8FA0-29189DBB0FEC}"/>
              </a:ext>
            </a:extLst>
          </p:cNvPr>
          <p:cNvSpPr txBox="1"/>
          <p:nvPr/>
        </p:nvSpPr>
        <p:spPr>
          <a:xfrm>
            <a:off x="18080" y="1541205"/>
            <a:ext cx="5333899" cy="4893647"/>
          </a:xfrm>
          <a:prstGeom prst="rect">
            <a:avLst/>
          </a:prstGeom>
          <a:noFill/>
        </p:spPr>
        <p:txBody>
          <a:bodyPr wrap="square">
            <a:spAutoFit/>
          </a:bodyPr>
          <a:lstStyle/>
          <a:p>
            <a:pPr algn="just"/>
            <a:r>
              <a:rPr lang="en-US" sz="2400" b="0" i="0" dirty="0">
                <a:effectLst/>
                <a:latin typeface="Söhne"/>
              </a:rPr>
              <a:t>The project's goal is to classify signals received by a radio telescope in real-time. </a:t>
            </a:r>
            <a:endParaRPr lang="ru-RU" sz="2400" b="0" i="0" dirty="0">
              <a:effectLst/>
              <a:latin typeface="Söhne"/>
            </a:endParaRPr>
          </a:p>
          <a:p>
            <a:pPr marL="342900" indent="-342900" algn="just">
              <a:buFont typeface="Arial" panose="020B0604020202020204" pitchFamily="34" charset="0"/>
              <a:buChar char="•"/>
            </a:pPr>
            <a:r>
              <a:rPr lang="en-US" sz="2400" b="0" i="0" dirty="0">
                <a:effectLst/>
                <a:latin typeface="Söhne"/>
              </a:rPr>
              <a:t>If the classified signal exhibits dispersion delay, this segment of data should be saved in the most detailed format possible. </a:t>
            </a:r>
            <a:endParaRPr lang="ru-RU" sz="2400" b="0" i="0" dirty="0">
              <a:effectLst/>
              <a:latin typeface="Söhne"/>
            </a:endParaRPr>
          </a:p>
          <a:p>
            <a:pPr marL="342900" indent="-342900" algn="just">
              <a:buFont typeface="Arial" panose="020B0604020202020204" pitchFamily="34" charset="0"/>
              <a:buChar char="•"/>
            </a:pPr>
            <a:r>
              <a:rPr lang="en-US" sz="2400" b="0" i="0" dirty="0">
                <a:effectLst/>
                <a:latin typeface="Söhne"/>
              </a:rPr>
              <a:t>Classification must occur faster than the time it takes to receive the data segment being classified.</a:t>
            </a:r>
            <a:endParaRPr lang="ru-RU" sz="2400" b="0" i="0" dirty="0">
              <a:effectLst/>
              <a:latin typeface="Söhne"/>
            </a:endParaRPr>
          </a:p>
          <a:p>
            <a:pPr marL="342900" indent="-342900" algn="just">
              <a:buFont typeface="Arial" panose="020B0604020202020204" pitchFamily="34" charset="0"/>
              <a:buChar char="•"/>
            </a:pPr>
            <a:r>
              <a:rPr lang="en-US" sz="2400" b="0" i="0" dirty="0">
                <a:effectLst/>
                <a:latin typeface="Söhne"/>
              </a:rPr>
              <a:t>The classification should be highly accurate to avoid storing large amounts of unnecessary information.</a:t>
            </a:r>
            <a:endParaRPr lang="en-US" sz="2400" dirty="0"/>
          </a:p>
        </p:txBody>
      </p:sp>
      <p:sp>
        <p:nvSpPr>
          <p:cNvPr id="27" name="!!sn">
            <a:extLst>
              <a:ext uri="{FF2B5EF4-FFF2-40B4-BE49-F238E27FC236}">
                <a16:creationId xmlns:a16="http://schemas.microsoft.com/office/drawing/2014/main" id="{72C571BA-DC32-B10A-BE01-963CCAAD9F25}"/>
              </a:ext>
            </a:extLst>
          </p:cNvPr>
          <p:cNvSpPr txBox="1">
            <a:spLocks/>
          </p:cNvSpPr>
          <p:nvPr/>
        </p:nvSpPr>
        <p:spPr>
          <a:xfrm>
            <a:off x="9448800" y="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6B4749-2250-4F79-AD8D-3CCA28D332C6}" type="slidenum">
              <a:rPr lang="en-US" sz="3200" b="1" smtClean="0">
                <a:solidFill>
                  <a:schemeClr val="tx1"/>
                </a:solidFill>
              </a:rPr>
              <a:pPr/>
              <a:t>17</a:t>
            </a:fld>
            <a:endParaRPr lang="en-US" sz="3200" b="1" dirty="0">
              <a:solidFill>
                <a:schemeClr val="tx1"/>
              </a:solidFill>
            </a:endParaRPr>
          </a:p>
        </p:txBody>
      </p:sp>
    </p:spTree>
    <p:extLst>
      <p:ext uri="{BB962C8B-B14F-4D97-AF65-F5344CB8AC3E}">
        <p14:creationId xmlns:p14="http://schemas.microsoft.com/office/powerpoint/2010/main" val="227590804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FDF8283-831F-6A0A-E2B6-69A8DFD3E993}"/>
              </a:ext>
            </a:extLst>
          </p:cNvPr>
          <p:cNvSpPr>
            <a:spLocks noGrp="1"/>
          </p:cNvSpPr>
          <p:nvPr>
            <p:ph type="title"/>
          </p:nvPr>
        </p:nvSpPr>
        <p:spPr>
          <a:xfrm>
            <a:off x="0" y="0"/>
            <a:ext cx="12192000" cy="1325563"/>
          </a:xfrm>
        </p:spPr>
        <p:txBody>
          <a:bodyPr/>
          <a:lstStyle/>
          <a:p>
            <a:r>
              <a:rPr lang="en-US" dirty="0"/>
              <a:t>Radio telescopes and data rates</a:t>
            </a:r>
          </a:p>
        </p:txBody>
      </p:sp>
      <p:graphicFrame>
        <p:nvGraphicFramePr>
          <p:cNvPr id="5" name="Content Placeholder 4">
            <a:extLst>
              <a:ext uri="{FF2B5EF4-FFF2-40B4-BE49-F238E27FC236}">
                <a16:creationId xmlns:a16="http://schemas.microsoft.com/office/drawing/2014/main" id="{14DCE446-CAC5-F862-EE2A-50BC8376F08D}"/>
              </a:ext>
            </a:extLst>
          </p:cNvPr>
          <p:cNvGraphicFramePr>
            <a:graphicFrameLocks noGrp="1"/>
          </p:cNvGraphicFramePr>
          <p:nvPr>
            <p:ph idx="1"/>
            <p:extLst>
              <p:ext uri="{D42A27DB-BD31-4B8C-83A1-F6EECF244321}">
                <p14:modId xmlns:p14="http://schemas.microsoft.com/office/powerpoint/2010/main" val="1413876372"/>
              </p:ext>
            </p:extLst>
          </p:nvPr>
        </p:nvGraphicFramePr>
        <p:xfrm>
          <a:off x="1056483" y="1159454"/>
          <a:ext cx="10079033" cy="5556946"/>
        </p:xfrm>
        <a:graphic>
          <a:graphicData uri="http://schemas.openxmlformats.org/drawingml/2006/table">
            <a:tbl>
              <a:tblPr/>
              <a:tblGrid>
                <a:gridCol w="2517715">
                  <a:extLst>
                    <a:ext uri="{9D8B030D-6E8A-4147-A177-3AD203B41FA5}">
                      <a16:colId xmlns:a16="http://schemas.microsoft.com/office/drawing/2014/main" val="3933813312"/>
                    </a:ext>
                  </a:extLst>
                </a:gridCol>
                <a:gridCol w="2517715">
                  <a:extLst>
                    <a:ext uri="{9D8B030D-6E8A-4147-A177-3AD203B41FA5}">
                      <a16:colId xmlns:a16="http://schemas.microsoft.com/office/drawing/2014/main" val="3838941533"/>
                    </a:ext>
                  </a:extLst>
                </a:gridCol>
                <a:gridCol w="2632156">
                  <a:extLst>
                    <a:ext uri="{9D8B030D-6E8A-4147-A177-3AD203B41FA5}">
                      <a16:colId xmlns:a16="http://schemas.microsoft.com/office/drawing/2014/main" val="4281845757"/>
                    </a:ext>
                  </a:extLst>
                </a:gridCol>
                <a:gridCol w="2411447">
                  <a:extLst>
                    <a:ext uri="{9D8B030D-6E8A-4147-A177-3AD203B41FA5}">
                      <a16:colId xmlns:a16="http://schemas.microsoft.com/office/drawing/2014/main" val="2124283693"/>
                    </a:ext>
                  </a:extLst>
                </a:gridCol>
              </a:tblGrid>
              <a:tr h="1357848">
                <a:tc>
                  <a:txBody>
                    <a:bodyPr/>
                    <a:lstStyle/>
                    <a:p>
                      <a:pPr algn="ctr" rtl="0" fontAlgn="ctr">
                        <a:spcBef>
                          <a:spcPts val="0"/>
                        </a:spcBef>
                        <a:spcAft>
                          <a:spcPts val="0"/>
                        </a:spcAft>
                      </a:pPr>
                      <a:r>
                        <a:rPr lang="en-US" sz="2000" b="1" i="0" u="none" strike="noStrike">
                          <a:solidFill>
                            <a:srgbClr val="FFFFFF"/>
                          </a:solidFill>
                          <a:effectLst/>
                          <a:latin typeface="Calibri" panose="020F0502020204030204" pitchFamily="34" charset="0"/>
                        </a:rPr>
                        <a:t>Radio telescope name</a:t>
                      </a:r>
                      <a:endParaRPr lang="en-US" sz="1500">
                        <a:effectLst/>
                      </a:endParaRPr>
                    </a:p>
                  </a:txBody>
                  <a:tcPr marL="63154" marR="63154" marT="31577" marB="31577"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30480" cap="flat" cmpd="sng" algn="ctr">
                      <a:solidFill>
                        <a:srgbClr val="FFFFFF"/>
                      </a:solidFill>
                      <a:prstDash val="solid"/>
                      <a:round/>
                      <a:headEnd type="none" w="med" len="med"/>
                      <a:tailEnd type="none" w="med" len="med"/>
                    </a:lnB>
                    <a:solidFill>
                      <a:srgbClr val="000000"/>
                    </a:solidFill>
                  </a:tcPr>
                </a:tc>
                <a:tc>
                  <a:txBody>
                    <a:bodyPr/>
                    <a:lstStyle/>
                    <a:p>
                      <a:pPr algn="ctr" rtl="0" fontAlgn="ctr">
                        <a:spcBef>
                          <a:spcPts val="0"/>
                        </a:spcBef>
                        <a:spcAft>
                          <a:spcPts val="0"/>
                        </a:spcAft>
                      </a:pPr>
                      <a:r>
                        <a:rPr lang="en-US" sz="2000" b="1" i="0" u="none" strike="noStrike" dirty="0">
                          <a:solidFill>
                            <a:srgbClr val="FFFFFF"/>
                          </a:solidFill>
                          <a:effectLst/>
                          <a:latin typeface="Calibri" panose="020F0502020204030204" pitchFamily="34" charset="0"/>
                        </a:rPr>
                        <a:t>Radio telescope exterior</a:t>
                      </a:r>
                      <a:endParaRPr lang="en-US" sz="1500" dirty="0">
                        <a:effectLst/>
                      </a:endParaRPr>
                    </a:p>
                  </a:txBody>
                  <a:tcPr marL="63154" marR="63154" marT="31577" marB="31577"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30480" cap="flat" cmpd="sng" algn="ctr">
                      <a:solidFill>
                        <a:srgbClr val="FFFFFF"/>
                      </a:solidFill>
                      <a:prstDash val="solid"/>
                      <a:round/>
                      <a:headEnd type="none" w="med" len="med"/>
                      <a:tailEnd type="none" w="med" len="med"/>
                    </a:lnB>
                    <a:solidFill>
                      <a:srgbClr val="000000"/>
                    </a:solidFill>
                  </a:tcPr>
                </a:tc>
                <a:tc>
                  <a:txBody>
                    <a:bodyPr/>
                    <a:lstStyle/>
                    <a:p>
                      <a:pPr algn="ctr" rtl="0" fontAlgn="ctr">
                        <a:spcBef>
                          <a:spcPts val="0"/>
                        </a:spcBef>
                        <a:spcAft>
                          <a:spcPts val="0"/>
                        </a:spcAft>
                      </a:pPr>
                      <a:r>
                        <a:rPr lang="en-US" sz="2000" b="1" i="0" u="none" strike="noStrike">
                          <a:solidFill>
                            <a:srgbClr val="FFFFFF"/>
                          </a:solidFill>
                          <a:effectLst/>
                          <a:latin typeface="Calibri" panose="020F0502020204030204" pitchFamily="34" charset="0"/>
                        </a:rPr>
                        <a:t>Bitrate per beam</a:t>
                      </a:r>
                      <a:endParaRPr lang="en-US" sz="1500">
                        <a:effectLst/>
                      </a:endParaRPr>
                    </a:p>
                  </a:txBody>
                  <a:tcPr marL="63154" marR="63154" marT="31577" marB="31577"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30480" cap="flat" cmpd="sng" algn="ctr">
                      <a:solidFill>
                        <a:srgbClr val="FFFFFF"/>
                      </a:solidFill>
                      <a:prstDash val="solid"/>
                      <a:round/>
                      <a:headEnd type="none" w="med" len="med"/>
                      <a:tailEnd type="none" w="med" len="med"/>
                    </a:lnB>
                    <a:solidFill>
                      <a:srgbClr val="000000"/>
                    </a:solidFill>
                  </a:tcPr>
                </a:tc>
                <a:tc>
                  <a:txBody>
                    <a:bodyPr/>
                    <a:lstStyle/>
                    <a:p>
                      <a:pPr algn="ctr" rtl="0" fontAlgn="ctr">
                        <a:spcBef>
                          <a:spcPts val="0"/>
                        </a:spcBef>
                        <a:spcAft>
                          <a:spcPts val="0"/>
                        </a:spcAft>
                      </a:pPr>
                      <a:r>
                        <a:rPr lang="en-US" sz="2000" b="1" i="0" u="none" strike="noStrike">
                          <a:solidFill>
                            <a:srgbClr val="FFFFFF"/>
                          </a:solidFill>
                          <a:effectLst/>
                          <a:latin typeface="Calibri" panose="020F0502020204030204" pitchFamily="34" charset="0"/>
                        </a:rPr>
                        <a:t>Total bitrate</a:t>
                      </a:r>
                      <a:endParaRPr lang="en-US" sz="1500">
                        <a:effectLst/>
                      </a:endParaRPr>
                    </a:p>
                  </a:txBody>
                  <a:tcPr marL="63154" marR="63154" marT="31577" marB="31577"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3048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1032203077"/>
                  </a:ext>
                </a:extLst>
              </a:tr>
              <a:tr h="855889">
                <a:tc rowSpan="2">
                  <a:txBody>
                    <a:bodyPr/>
                    <a:lstStyle/>
                    <a:p>
                      <a:pPr algn="ctr" rtl="0" fontAlgn="ctr">
                        <a:spcBef>
                          <a:spcPts val="0"/>
                        </a:spcBef>
                        <a:spcAft>
                          <a:spcPts val="0"/>
                        </a:spcAft>
                      </a:pPr>
                      <a:r>
                        <a:rPr lang="en-US" sz="2000" b="0" i="0" u="none" strike="noStrike" dirty="0" err="1">
                          <a:solidFill>
                            <a:srgbClr val="000000"/>
                          </a:solidFill>
                          <a:effectLst/>
                          <a:latin typeface="arial" panose="020B0604020202020204" pitchFamily="34" charset="0"/>
                        </a:rPr>
                        <a:t>Effelsberg</a:t>
                      </a:r>
                      <a:endParaRPr lang="en-US" sz="1500" b="0" dirty="0">
                        <a:effectLst/>
                      </a:endParaRPr>
                    </a:p>
                  </a:txBody>
                  <a:tcPr marL="63154" marR="63154" marT="31577" marB="31577"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30480"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ACACA"/>
                    </a:solidFill>
                  </a:tcPr>
                </a:tc>
                <a:tc rowSpan="2">
                  <a:txBody>
                    <a:bodyPr/>
                    <a:lstStyle/>
                    <a:p>
                      <a:pPr fontAlgn="t"/>
                      <a:r>
                        <a:rPr lang="en-US" sz="1500">
                          <a:effectLst/>
                        </a:rPr>
                        <a:t> </a:t>
                      </a:r>
                    </a:p>
                  </a:txBody>
                  <a:tcPr marL="63154" marR="63154" marT="31577" marB="31577">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30480"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ACACA"/>
                    </a:solidFill>
                  </a:tcPr>
                </a:tc>
                <a:tc>
                  <a:txBody>
                    <a:bodyPr/>
                    <a:lstStyle/>
                    <a:p>
                      <a:pPr algn="ctr" rtl="0" fontAlgn="ctr">
                        <a:spcBef>
                          <a:spcPts val="0"/>
                        </a:spcBef>
                        <a:spcAft>
                          <a:spcPts val="0"/>
                        </a:spcAft>
                      </a:pPr>
                      <a:r>
                        <a:rPr lang="en-US" sz="2000" b="0" i="0" u="none" strike="noStrike" dirty="0">
                          <a:solidFill>
                            <a:srgbClr val="000000"/>
                          </a:solidFill>
                          <a:effectLst/>
                          <a:latin typeface="arial" panose="020B0604020202020204" pitchFamily="34" charset="0"/>
                        </a:rPr>
                        <a:t>P210-7: 11.04 Gb /s</a:t>
                      </a:r>
                      <a:endParaRPr lang="en-US" sz="1500" b="0" dirty="0">
                        <a:effectLst/>
                      </a:endParaRPr>
                    </a:p>
                  </a:txBody>
                  <a:tcPr marL="63154" marR="63154" marT="31577" marB="31577"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30480"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ACACA"/>
                    </a:solidFill>
                  </a:tcPr>
                </a:tc>
                <a:tc>
                  <a:txBody>
                    <a:bodyPr/>
                    <a:lstStyle/>
                    <a:p>
                      <a:pPr algn="ctr" rtl="0" fontAlgn="ctr">
                        <a:spcBef>
                          <a:spcPts val="0"/>
                        </a:spcBef>
                        <a:spcAft>
                          <a:spcPts val="0"/>
                        </a:spcAft>
                      </a:pPr>
                      <a:r>
                        <a:rPr lang="en-US" sz="2400" b="1" i="0" u="none" strike="noStrike" dirty="0">
                          <a:solidFill>
                            <a:srgbClr val="000000"/>
                          </a:solidFill>
                          <a:effectLst/>
                          <a:latin typeface="arial" panose="020B0604020202020204" pitchFamily="34" charset="0"/>
                        </a:rPr>
                        <a:t>77 Gb / s (7)</a:t>
                      </a:r>
                      <a:endParaRPr lang="en-US" sz="1600" dirty="0">
                        <a:effectLst/>
                      </a:endParaRPr>
                    </a:p>
                  </a:txBody>
                  <a:tcPr marL="63154" marR="63154" marT="31577" marB="31577"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30480"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ACACA"/>
                    </a:solidFill>
                  </a:tcPr>
                </a:tc>
                <a:extLst>
                  <a:ext uri="{0D108BD9-81ED-4DB2-BD59-A6C34878D82A}">
                    <a16:rowId xmlns:a16="http://schemas.microsoft.com/office/drawing/2014/main" val="2985827178"/>
                  </a:ext>
                </a:extLst>
              </a:tr>
              <a:tr h="855889">
                <a:tc vMerge="1">
                  <a:txBody>
                    <a:bodyPr/>
                    <a:lstStyle/>
                    <a:p>
                      <a:endParaRPr lang="en-US"/>
                    </a:p>
                  </a:txBody>
                  <a:tcPr/>
                </a:tc>
                <a:tc vMerge="1">
                  <a:txBody>
                    <a:bodyPr/>
                    <a:lstStyle/>
                    <a:p>
                      <a:endParaRPr lang="en-US"/>
                    </a:p>
                  </a:txBody>
                  <a:tcPr/>
                </a:tc>
                <a:tc>
                  <a:txBody>
                    <a:bodyPr/>
                    <a:lstStyle/>
                    <a:p>
                      <a:pPr algn="ctr" rtl="0" fontAlgn="ctr">
                        <a:spcBef>
                          <a:spcPts val="0"/>
                        </a:spcBef>
                        <a:spcAft>
                          <a:spcPts val="0"/>
                        </a:spcAft>
                      </a:pPr>
                      <a:r>
                        <a:rPr lang="en-US" sz="2000" b="0" i="0" u="none" strike="noStrike" dirty="0">
                          <a:solidFill>
                            <a:srgbClr val="000000"/>
                          </a:solidFill>
                          <a:effectLst/>
                          <a:latin typeface="arial" panose="020B0604020202020204" pitchFamily="34" charset="0"/>
                        </a:rPr>
                        <a:t>UWB: 290 Gb / s</a:t>
                      </a:r>
                      <a:endParaRPr lang="en-US" sz="1500" b="0" dirty="0">
                        <a:effectLst/>
                      </a:endParaRPr>
                    </a:p>
                  </a:txBody>
                  <a:tcPr marL="63154" marR="63154" marT="31577" marB="31577"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6E6E6"/>
                    </a:solidFill>
                  </a:tcPr>
                </a:tc>
                <a:tc>
                  <a:txBody>
                    <a:bodyPr/>
                    <a:lstStyle/>
                    <a:p>
                      <a:pPr algn="ctr" rtl="0" fontAlgn="ctr">
                        <a:spcBef>
                          <a:spcPts val="0"/>
                        </a:spcBef>
                        <a:spcAft>
                          <a:spcPts val="0"/>
                        </a:spcAft>
                      </a:pPr>
                      <a:r>
                        <a:rPr lang="en-US" sz="2400" b="1" i="0" u="none" strike="noStrike" dirty="0">
                          <a:solidFill>
                            <a:srgbClr val="000000"/>
                          </a:solidFill>
                          <a:effectLst/>
                          <a:latin typeface="arial" panose="020B0604020202020204" pitchFamily="34" charset="0"/>
                        </a:rPr>
                        <a:t>290 Gb / s (1)</a:t>
                      </a:r>
                      <a:endParaRPr lang="en-US" sz="1600" dirty="0">
                        <a:effectLst/>
                      </a:endParaRPr>
                    </a:p>
                  </a:txBody>
                  <a:tcPr marL="63154" marR="63154" marT="31577" marB="31577"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6E6E6"/>
                    </a:solidFill>
                  </a:tcPr>
                </a:tc>
                <a:extLst>
                  <a:ext uri="{0D108BD9-81ED-4DB2-BD59-A6C34878D82A}">
                    <a16:rowId xmlns:a16="http://schemas.microsoft.com/office/drawing/2014/main" val="2473554066"/>
                  </a:ext>
                </a:extLst>
              </a:tr>
              <a:tr h="1243660">
                <a:tc>
                  <a:txBody>
                    <a:bodyPr/>
                    <a:lstStyle/>
                    <a:p>
                      <a:pPr algn="ctr" rtl="0" fontAlgn="ctr">
                        <a:spcBef>
                          <a:spcPts val="0"/>
                        </a:spcBef>
                        <a:spcAft>
                          <a:spcPts val="0"/>
                        </a:spcAft>
                      </a:pPr>
                      <a:r>
                        <a:rPr lang="en-US" sz="2000" b="0" i="0" u="none" strike="noStrike" dirty="0" err="1">
                          <a:solidFill>
                            <a:srgbClr val="000000"/>
                          </a:solidFill>
                          <a:effectLst/>
                          <a:latin typeface="arial" panose="020B0604020202020204" pitchFamily="34" charset="0"/>
                        </a:rPr>
                        <a:t>MeerKAT</a:t>
                      </a:r>
                      <a:endParaRPr lang="en-US" sz="1500" b="0" dirty="0">
                        <a:effectLst/>
                      </a:endParaRPr>
                    </a:p>
                  </a:txBody>
                  <a:tcPr marL="63154" marR="63154" marT="31577" marB="31577"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ACACA"/>
                    </a:solidFill>
                  </a:tcPr>
                </a:tc>
                <a:tc>
                  <a:txBody>
                    <a:bodyPr/>
                    <a:lstStyle/>
                    <a:p>
                      <a:pPr fontAlgn="t"/>
                      <a:r>
                        <a:rPr lang="en-US" sz="1500">
                          <a:effectLst/>
                        </a:rPr>
                        <a:t> </a:t>
                      </a:r>
                    </a:p>
                  </a:txBody>
                  <a:tcPr marL="63154" marR="63154" marT="31577" marB="31577">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ACACA"/>
                    </a:solidFill>
                  </a:tcPr>
                </a:tc>
                <a:tc>
                  <a:txBody>
                    <a:bodyPr/>
                    <a:lstStyle/>
                    <a:p>
                      <a:pPr algn="ctr" rtl="0" fontAlgn="ctr">
                        <a:spcBef>
                          <a:spcPts val="0"/>
                        </a:spcBef>
                        <a:spcAft>
                          <a:spcPts val="0"/>
                        </a:spcAft>
                      </a:pPr>
                      <a:r>
                        <a:rPr lang="en-US" sz="2000" b="0" i="0" u="none" strike="noStrike" dirty="0">
                          <a:solidFill>
                            <a:srgbClr val="000000"/>
                          </a:solidFill>
                          <a:effectLst/>
                          <a:latin typeface="arial" panose="020B0604020202020204" pitchFamily="34" charset="0"/>
                        </a:rPr>
                        <a:t>107 Mb / s</a:t>
                      </a:r>
                      <a:endParaRPr lang="en-US" sz="1500" b="0" dirty="0">
                        <a:effectLst/>
                      </a:endParaRPr>
                    </a:p>
                  </a:txBody>
                  <a:tcPr marL="63154" marR="63154" marT="31577" marB="31577"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noFill/>
                      <a:prstDash val="solid"/>
                      <a:round/>
                      <a:headEnd type="none" w="med" len="med"/>
                      <a:tailEnd type="none" w="med" len="med"/>
                    </a:lnB>
                    <a:solidFill>
                      <a:srgbClr val="CACACA"/>
                    </a:solidFill>
                  </a:tcPr>
                </a:tc>
                <a:tc>
                  <a:txBody>
                    <a:bodyPr/>
                    <a:lstStyle/>
                    <a:p>
                      <a:pPr algn="ctr" rtl="0" fontAlgn="ctr">
                        <a:spcBef>
                          <a:spcPts val="0"/>
                        </a:spcBef>
                        <a:spcAft>
                          <a:spcPts val="0"/>
                        </a:spcAft>
                      </a:pPr>
                      <a:r>
                        <a:rPr lang="en-US" sz="2400" b="1" i="0" u="none" strike="noStrike" dirty="0">
                          <a:solidFill>
                            <a:srgbClr val="000000"/>
                          </a:solidFill>
                          <a:effectLst/>
                          <a:latin typeface="arial" panose="020B0604020202020204" pitchFamily="34" charset="0"/>
                        </a:rPr>
                        <a:t>0.1 Tb / s</a:t>
                      </a:r>
                      <a:endParaRPr lang="en-US" sz="1600" dirty="0">
                        <a:effectLst/>
                      </a:endParaRPr>
                    </a:p>
                    <a:p>
                      <a:pPr algn="ctr" rtl="0" fontAlgn="ctr">
                        <a:spcBef>
                          <a:spcPts val="0"/>
                        </a:spcBef>
                        <a:spcAft>
                          <a:spcPts val="0"/>
                        </a:spcAft>
                      </a:pPr>
                      <a:r>
                        <a:rPr lang="en-US" sz="2400" b="1" i="0" u="none" strike="noStrike" dirty="0">
                          <a:solidFill>
                            <a:srgbClr val="000000"/>
                          </a:solidFill>
                          <a:effectLst/>
                          <a:latin typeface="arial" panose="020B0604020202020204" pitchFamily="34" charset="0"/>
                        </a:rPr>
                        <a:t>(~1024 beams)</a:t>
                      </a:r>
                      <a:endParaRPr lang="en-US" sz="1600" dirty="0">
                        <a:effectLst/>
                      </a:endParaRPr>
                    </a:p>
                  </a:txBody>
                  <a:tcPr marL="63154" marR="63154" marT="31577" marB="31577"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noFill/>
                      <a:prstDash val="solid"/>
                      <a:round/>
                      <a:headEnd type="none" w="med" len="med"/>
                      <a:tailEnd type="none" w="med" len="med"/>
                    </a:lnB>
                    <a:solidFill>
                      <a:srgbClr val="CACACA"/>
                    </a:solidFill>
                  </a:tcPr>
                </a:tc>
                <a:extLst>
                  <a:ext uri="{0D108BD9-81ED-4DB2-BD59-A6C34878D82A}">
                    <a16:rowId xmlns:a16="http://schemas.microsoft.com/office/drawing/2014/main" val="3690888549"/>
                  </a:ext>
                </a:extLst>
              </a:tr>
              <a:tr h="1243660">
                <a:tc>
                  <a:txBody>
                    <a:bodyPr/>
                    <a:lstStyle/>
                    <a:p>
                      <a:pPr algn="ctr" rtl="0" fontAlgn="ctr">
                        <a:spcBef>
                          <a:spcPts val="0"/>
                        </a:spcBef>
                        <a:spcAft>
                          <a:spcPts val="0"/>
                        </a:spcAft>
                      </a:pPr>
                      <a:r>
                        <a:rPr lang="en-US" sz="2000" b="0" i="0" u="none" strike="noStrike" dirty="0">
                          <a:solidFill>
                            <a:srgbClr val="000000"/>
                          </a:solidFill>
                          <a:effectLst/>
                          <a:latin typeface="arial" panose="020B0604020202020204" pitchFamily="34" charset="0"/>
                        </a:rPr>
                        <a:t>Square Kilometer Array</a:t>
                      </a:r>
                      <a:endParaRPr lang="en-US" sz="1500" b="0" dirty="0">
                        <a:effectLst/>
                      </a:endParaRPr>
                    </a:p>
                  </a:txBody>
                  <a:tcPr marL="63154" marR="63154" marT="31577" marB="31577"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6E6E6"/>
                    </a:solidFill>
                  </a:tcPr>
                </a:tc>
                <a:tc>
                  <a:txBody>
                    <a:bodyPr/>
                    <a:lstStyle/>
                    <a:p>
                      <a:pPr fontAlgn="t"/>
                      <a:r>
                        <a:rPr lang="en-US" sz="1500">
                          <a:effectLst/>
                        </a:rPr>
                        <a:t> </a:t>
                      </a:r>
                    </a:p>
                  </a:txBody>
                  <a:tcPr marL="63154" marR="63154" marT="31577" marB="31577">
                    <a:lnL w="10157" cap="flat" cmpd="sng" algn="ctr">
                      <a:solidFill>
                        <a:srgbClr val="FFFFFF"/>
                      </a:solidFill>
                      <a:prstDash val="solid"/>
                      <a:round/>
                      <a:headEnd type="none" w="med" len="med"/>
                      <a:tailEnd type="none" w="med" len="med"/>
                    </a:lnL>
                    <a:lnR w="10157" cap="flat" cmpd="sng" algn="ctr">
                      <a:no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6E6E6"/>
                    </a:solidFill>
                  </a:tcPr>
                </a:tc>
                <a:tc>
                  <a:txBody>
                    <a:bodyPr/>
                    <a:lstStyle/>
                    <a:p>
                      <a:pPr algn="ctr" rtl="0" fontAlgn="ctr">
                        <a:spcBef>
                          <a:spcPts val="0"/>
                        </a:spcBef>
                        <a:spcAft>
                          <a:spcPts val="0"/>
                        </a:spcAft>
                      </a:pPr>
                      <a:r>
                        <a:rPr lang="en-US" sz="2000" b="0" i="0" u="none" strike="noStrike" dirty="0">
                          <a:solidFill>
                            <a:srgbClr val="000000"/>
                          </a:solidFill>
                          <a:effectLst/>
                          <a:latin typeface="arial" panose="020B0604020202020204" pitchFamily="34" charset="0"/>
                        </a:rPr>
                        <a:t>~ 1 Gb / s</a:t>
                      </a:r>
                      <a:endParaRPr lang="en-US" sz="1500" b="0" dirty="0">
                        <a:effectLst/>
                      </a:endParaRPr>
                    </a:p>
                  </a:txBody>
                  <a:tcPr marL="63154" marR="63154" marT="31577" marB="31577" anchor="ctr">
                    <a:lnL w="10157" cap="flat" cmpd="sng" algn="ctr">
                      <a:noFill/>
                      <a:prstDash val="solid"/>
                      <a:round/>
                      <a:headEnd type="none" w="med" len="med"/>
                      <a:tailEnd type="none" w="med" len="med"/>
                    </a:lnL>
                    <a:lnR w="10157" cap="flat" cmpd="sng" algn="ctr">
                      <a:noFill/>
                      <a:prstDash val="solid"/>
                      <a:round/>
                      <a:headEnd type="none" w="med" len="med"/>
                      <a:tailEnd type="none" w="med" len="med"/>
                    </a:lnR>
                    <a:lnT w="10157"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gn="ctr" rtl="0" fontAlgn="ctr">
                        <a:spcBef>
                          <a:spcPts val="0"/>
                        </a:spcBef>
                        <a:spcAft>
                          <a:spcPts val="0"/>
                        </a:spcAft>
                      </a:pPr>
                      <a:r>
                        <a:rPr lang="en-US" sz="2400" b="1" i="0" u="none" strike="noStrike" dirty="0">
                          <a:solidFill>
                            <a:srgbClr val="000000"/>
                          </a:solidFill>
                          <a:effectLst/>
                          <a:latin typeface="arial" panose="020B0604020202020204" pitchFamily="34" charset="0"/>
                        </a:rPr>
                        <a:t>20 Tb / s</a:t>
                      </a:r>
                      <a:endParaRPr lang="en-US" sz="1600" dirty="0">
                        <a:effectLst/>
                      </a:endParaRPr>
                    </a:p>
                    <a:p>
                      <a:pPr algn="ctr" rtl="0" fontAlgn="ctr">
                        <a:spcBef>
                          <a:spcPts val="0"/>
                        </a:spcBef>
                        <a:spcAft>
                          <a:spcPts val="0"/>
                        </a:spcAft>
                      </a:pPr>
                      <a:r>
                        <a:rPr lang="en-US" sz="2400" b="1" i="0" u="none" strike="noStrike" dirty="0">
                          <a:solidFill>
                            <a:srgbClr val="000000"/>
                          </a:solidFill>
                          <a:effectLst/>
                          <a:latin typeface="arial" panose="020B0604020202020204" pitchFamily="34" charset="0"/>
                        </a:rPr>
                        <a:t>(&gt;2200 beams)</a:t>
                      </a:r>
                      <a:endParaRPr lang="en-US" sz="1600" dirty="0">
                        <a:effectLst/>
                      </a:endParaRPr>
                    </a:p>
                  </a:txBody>
                  <a:tcPr marL="63154" marR="63154" marT="31577" marB="31577" anchor="ctr">
                    <a:lnL w="10157" cap="flat" cmpd="sng" algn="ctr">
                      <a:noFill/>
                      <a:prstDash val="solid"/>
                      <a:round/>
                      <a:headEnd type="none" w="med" len="med"/>
                      <a:tailEnd type="none" w="med" len="med"/>
                    </a:lnL>
                    <a:lnR w="10157" cap="flat" cmpd="sng" algn="ctr">
                      <a:noFill/>
                      <a:prstDash val="solid"/>
                      <a:round/>
                      <a:headEnd type="none" w="med" len="med"/>
                      <a:tailEnd type="none" w="med" len="med"/>
                    </a:lnR>
                    <a:lnT w="10157"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1518277786"/>
                  </a:ext>
                </a:extLst>
              </a:tr>
            </a:tbl>
          </a:graphicData>
        </a:graphic>
      </p:graphicFrame>
      <p:pic>
        <p:nvPicPr>
          <p:cNvPr id="6" name="Picture 3" descr="Ausflugstipp: Das Radioteleskop in Effelsberg - Raus in den Westen - Radio  - WDR">
            <a:extLst>
              <a:ext uri="{FF2B5EF4-FFF2-40B4-BE49-F238E27FC236}">
                <a16:creationId xmlns:a16="http://schemas.microsoft.com/office/drawing/2014/main" id="{00B233C5-0A0B-3BD2-8DB8-28276171C0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9213" y="2769314"/>
            <a:ext cx="2345551" cy="13193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ow South Africa built one of the world's most advanced telescopes | CNN  Business">
            <a:extLst>
              <a:ext uri="{FF2B5EF4-FFF2-40B4-BE49-F238E27FC236}">
                <a16:creationId xmlns:a16="http://schemas.microsoft.com/office/drawing/2014/main" id="{E160EAB3-E72D-2078-8DD9-36F4C1AF0D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9214" y="4308506"/>
            <a:ext cx="2345551" cy="10906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SKA | Current info">
            <a:extLst>
              <a:ext uri="{FF2B5EF4-FFF2-40B4-BE49-F238E27FC236}">
                <a16:creationId xmlns:a16="http://schemas.microsoft.com/office/drawing/2014/main" id="{2F1CF496-EA0A-2CA0-3D3A-2A36E89645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9213" y="5502662"/>
            <a:ext cx="2345551" cy="1172776"/>
          </a:xfrm>
          <a:prstGeom prst="rect">
            <a:avLst/>
          </a:prstGeom>
          <a:noFill/>
          <a:extLst>
            <a:ext uri="{909E8E84-426E-40DD-AFC4-6F175D3DCCD1}">
              <a14:hiddenFill xmlns:a14="http://schemas.microsoft.com/office/drawing/2010/main">
                <a:solidFill>
                  <a:srgbClr val="FFFFFF"/>
                </a:solidFill>
              </a14:hiddenFill>
            </a:ext>
          </a:extLst>
        </p:spPr>
      </p:pic>
      <p:sp>
        <p:nvSpPr>
          <p:cNvPr id="9" name="!!sn">
            <a:extLst>
              <a:ext uri="{FF2B5EF4-FFF2-40B4-BE49-F238E27FC236}">
                <a16:creationId xmlns:a16="http://schemas.microsoft.com/office/drawing/2014/main" id="{DBE5580B-CC76-2F8E-5216-2EBA8FDEB9B4}"/>
              </a:ext>
            </a:extLst>
          </p:cNvPr>
          <p:cNvSpPr txBox="1">
            <a:spLocks/>
          </p:cNvSpPr>
          <p:nvPr/>
        </p:nvSpPr>
        <p:spPr>
          <a:xfrm>
            <a:off x="9448800" y="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6B4749-2250-4F79-AD8D-3CCA28D332C6}" type="slidenum">
              <a:rPr lang="en-US" sz="3200" b="1" smtClean="0">
                <a:solidFill>
                  <a:schemeClr val="tx1"/>
                </a:solidFill>
              </a:rPr>
              <a:pPr/>
              <a:t>18</a:t>
            </a:fld>
            <a:endParaRPr lang="en-US" sz="3200" b="1" dirty="0">
              <a:solidFill>
                <a:schemeClr val="tx1"/>
              </a:solidFill>
            </a:endParaRPr>
          </a:p>
        </p:txBody>
      </p:sp>
    </p:spTree>
    <p:extLst>
      <p:ext uri="{BB962C8B-B14F-4D97-AF65-F5344CB8AC3E}">
        <p14:creationId xmlns:p14="http://schemas.microsoft.com/office/powerpoint/2010/main" val="41040076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FDF8283-831F-6A0A-E2B6-69A8DFD3E993}"/>
              </a:ext>
            </a:extLst>
          </p:cNvPr>
          <p:cNvSpPr>
            <a:spLocks noGrp="1"/>
          </p:cNvSpPr>
          <p:nvPr>
            <p:ph type="title"/>
          </p:nvPr>
        </p:nvSpPr>
        <p:spPr>
          <a:xfrm>
            <a:off x="0" y="0"/>
            <a:ext cx="12192000" cy="1325563"/>
          </a:xfrm>
        </p:spPr>
        <p:txBody>
          <a:bodyPr/>
          <a:lstStyle/>
          <a:p>
            <a:r>
              <a:rPr lang="en-US" dirty="0"/>
              <a:t>Radio astronomy</a:t>
            </a:r>
          </a:p>
        </p:txBody>
      </p:sp>
      <p:pic>
        <p:nvPicPr>
          <p:cNvPr id="4" name="Picture 3" descr="Ausflugstipp: Das Radioteleskop in Effelsberg - Raus in den Westen - Radio  - WDR">
            <a:extLst>
              <a:ext uri="{FF2B5EF4-FFF2-40B4-BE49-F238E27FC236}">
                <a16:creationId xmlns:a16="http://schemas.microsoft.com/office/drawing/2014/main" id="{A5629E0C-C454-7E9E-2E7F-C5AC5DB419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498" t="372" r="31204" b="-372"/>
          <a:stretch/>
        </p:blipFill>
        <p:spPr bwMode="auto">
          <a:xfrm>
            <a:off x="91440" y="1247777"/>
            <a:ext cx="3230880" cy="54578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0BA5D59-157E-C5EA-B686-5381B6B57E12}"/>
              </a:ext>
            </a:extLst>
          </p:cNvPr>
          <p:cNvSpPr/>
          <p:nvPr/>
        </p:nvSpPr>
        <p:spPr>
          <a:xfrm>
            <a:off x="6197222" y="3504720"/>
            <a:ext cx="3078480" cy="87376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Radio emission</a:t>
            </a:r>
          </a:p>
        </p:txBody>
      </p:sp>
      <p:sp>
        <p:nvSpPr>
          <p:cNvPr id="6" name="Rectangle 5">
            <a:extLst>
              <a:ext uri="{FF2B5EF4-FFF2-40B4-BE49-F238E27FC236}">
                <a16:creationId xmlns:a16="http://schemas.microsoft.com/office/drawing/2014/main" id="{1923CE91-14D6-E190-7D2E-2BF718B2D40B}"/>
              </a:ext>
            </a:extLst>
          </p:cNvPr>
          <p:cNvSpPr/>
          <p:nvPr/>
        </p:nvSpPr>
        <p:spPr>
          <a:xfrm>
            <a:off x="3658477" y="4516742"/>
            <a:ext cx="2956031" cy="60599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Pulses</a:t>
            </a:r>
          </a:p>
        </p:txBody>
      </p:sp>
      <p:sp>
        <p:nvSpPr>
          <p:cNvPr id="7" name="Rectangle 6">
            <a:extLst>
              <a:ext uri="{FF2B5EF4-FFF2-40B4-BE49-F238E27FC236}">
                <a16:creationId xmlns:a16="http://schemas.microsoft.com/office/drawing/2014/main" id="{44860D0A-9B3E-45D4-67F3-917B7AA71FAA}"/>
              </a:ext>
            </a:extLst>
          </p:cNvPr>
          <p:cNvSpPr/>
          <p:nvPr/>
        </p:nvSpPr>
        <p:spPr>
          <a:xfrm>
            <a:off x="8869682" y="4516741"/>
            <a:ext cx="2956031" cy="60599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Continuous</a:t>
            </a:r>
          </a:p>
        </p:txBody>
      </p:sp>
      <p:grpSp>
        <p:nvGrpSpPr>
          <p:cNvPr id="53" name="Group 52">
            <a:extLst>
              <a:ext uri="{FF2B5EF4-FFF2-40B4-BE49-F238E27FC236}">
                <a16:creationId xmlns:a16="http://schemas.microsoft.com/office/drawing/2014/main" id="{939F78DC-1996-2BBA-1C67-BE3B1792D7A0}"/>
              </a:ext>
            </a:extLst>
          </p:cNvPr>
          <p:cNvGrpSpPr/>
          <p:nvPr/>
        </p:nvGrpSpPr>
        <p:grpSpPr>
          <a:xfrm>
            <a:off x="3393440" y="1113193"/>
            <a:ext cx="8660870" cy="2653831"/>
            <a:chOff x="3393440" y="1113193"/>
            <a:chExt cx="8660870" cy="2653831"/>
          </a:xfrm>
        </p:grpSpPr>
        <p:grpSp>
          <p:nvGrpSpPr>
            <p:cNvPr id="48" name="Group 47">
              <a:extLst>
                <a:ext uri="{FF2B5EF4-FFF2-40B4-BE49-F238E27FC236}">
                  <a16:creationId xmlns:a16="http://schemas.microsoft.com/office/drawing/2014/main" id="{FCEA9247-A69A-5BC2-CCCC-063564A0571F}"/>
                </a:ext>
              </a:extLst>
            </p:cNvPr>
            <p:cNvGrpSpPr/>
            <p:nvPr/>
          </p:nvGrpSpPr>
          <p:grpSpPr>
            <a:xfrm>
              <a:off x="3393440" y="1113193"/>
              <a:ext cx="8660870" cy="2226907"/>
              <a:chOff x="3393440" y="1113193"/>
              <a:chExt cx="8660870" cy="2226907"/>
            </a:xfrm>
          </p:grpSpPr>
          <p:cxnSp>
            <p:nvCxnSpPr>
              <p:cNvPr id="9" name="Straight Arrow Connector 8">
                <a:extLst>
                  <a:ext uri="{FF2B5EF4-FFF2-40B4-BE49-F238E27FC236}">
                    <a16:creationId xmlns:a16="http://schemas.microsoft.com/office/drawing/2014/main" id="{79B33FA5-599A-AC48-AA33-A371B03F3D2C}"/>
                  </a:ext>
                </a:extLst>
              </p:cNvPr>
              <p:cNvCxnSpPr>
                <a:cxnSpLocks/>
              </p:cNvCxnSpPr>
              <p:nvPr/>
            </p:nvCxnSpPr>
            <p:spPr>
              <a:xfrm>
                <a:off x="3393440" y="3098800"/>
                <a:ext cx="866087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CE669EE-A91B-B3E4-282F-AAFEEA935F40}"/>
                  </a:ext>
                </a:extLst>
              </p:cNvPr>
              <p:cNvSpPr/>
              <p:nvPr/>
            </p:nvSpPr>
            <p:spPr>
              <a:xfrm>
                <a:off x="3809623" y="1325563"/>
                <a:ext cx="7854057" cy="175291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2FADE5BE-0843-14C4-C9BF-1785D0F208A9}"/>
                  </a:ext>
                </a:extLst>
              </p:cNvPr>
              <p:cNvCxnSpPr>
                <a:cxnSpLocks/>
              </p:cNvCxnSpPr>
              <p:nvPr/>
            </p:nvCxnSpPr>
            <p:spPr>
              <a:xfrm>
                <a:off x="3393440" y="1345883"/>
                <a:ext cx="866087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97150709-5276-D1B8-C3EC-9D9FEAC9C36A}"/>
                  </a:ext>
                </a:extLst>
              </p:cNvPr>
              <p:cNvGrpSpPr/>
              <p:nvPr/>
            </p:nvGrpSpPr>
            <p:grpSpPr>
              <a:xfrm>
                <a:off x="3809623" y="2857500"/>
                <a:ext cx="7853680" cy="482600"/>
                <a:chOff x="3809623" y="2857500"/>
                <a:chExt cx="7853680" cy="482600"/>
              </a:xfrm>
            </p:grpSpPr>
            <p:cxnSp>
              <p:nvCxnSpPr>
                <p:cNvPr id="14" name="Straight Connector 13">
                  <a:extLst>
                    <a:ext uri="{FF2B5EF4-FFF2-40B4-BE49-F238E27FC236}">
                      <a16:creationId xmlns:a16="http://schemas.microsoft.com/office/drawing/2014/main" id="{AF35A505-9BD9-E846-835F-04C0973247B4}"/>
                    </a:ext>
                  </a:extLst>
                </p:cNvPr>
                <p:cNvCxnSpPr/>
                <p:nvPr/>
              </p:nvCxnSpPr>
              <p:spPr>
                <a:xfrm>
                  <a:off x="3809623" y="2933700"/>
                  <a:ext cx="0" cy="330200"/>
                </a:xfrm>
                <a:prstGeom prst="line">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CB7EA71-0EC4-264E-9AD4-0FD96D9DDABF}"/>
                    </a:ext>
                  </a:extLst>
                </p:cNvPr>
                <p:cNvCxnSpPr>
                  <a:cxnSpLocks/>
                </p:cNvCxnSpPr>
                <p:nvPr/>
              </p:nvCxnSpPr>
              <p:spPr>
                <a:xfrm>
                  <a:off x="4370600" y="2857500"/>
                  <a:ext cx="0" cy="482600"/>
                </a:xfrm>
                <a:prstGeom prst="line">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3FE05D9-CA07-90F2-A3F4-11F2BE3925E9}"/>
                    </a:ext>
                  </a:extLst>
                </p:cNvPr>
                <p:cNvCxnSpPr/>
                <p:nvPr/>
              </p:nvCxnSpPr>
              <p:spPr>
                <a:xfrm>
                  <a:off x="11663303" y="2933700"/>
                  <a:ext cx="0" cy="330200"/>
                </a:xfrm>
                <a:prstGeom prst="line">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4BDE24A-D3A4-5EF2-6059-6AB8C470CEB0}"/>
                    </a:ext>
                  </a:extLst>
                </p:cNvPr>
                <p:cNvCxnSpPr>
                  <a:cxnSpLocks/>
                </p:cNvCxnSpPr>
                <p:nvPr/>
              </p:nvCxnSpPr>
              <p:spPr>
                <a:xfrm>
                  <a:off x="5492554" y="2857500"/>
                  <a:ext cx="0" cy="482600"/>
                </a:xfrm>
                <a:prstGeom prst="line">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3C00F76-B09F-A199-5781-E6E5F705833E}"/>
                    </a:ext>
                  </a:extLst>
                </p:cNvPr>
                <p:cNvCxnSpPr/>
                <p:nvPr/>
              </p:nvCxnSpPr>
              <p:spPr>
                <a:xfrm>
                  <a:off x="4931577" y="2933700"/>
                  <a:ext cx="0" cy="330200"/>
                </a:xfrm>
                <a:prstGeom prst="line">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F4E7202-2550-07A4-A8D1-AC5A7640D0E5}"/>
                    </a:ext>
                  </a:extLst>
                </p:cNvPr>
                <p:cNvCxnSpPr>
                  <a:cxnSpLocks/>
                </p:cNvCxnSpPr>
                <p:nvPr/>
              </p:nvCxnSpPr>
              <p:spPr>
                <a:xfrm>
                  <a:off x="6614508" y="2857500"/>
                  <a:ext cx="0" cy="482600"/>
                </a:xfrm>
                <a:prstGeom prst="line">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291F19D-1317-D129-676C-4288D7E62BDB}"/>
                    </a:ext>
                  </a:extLst>
                </p:cNvPr>
                <p:cNvCxnSpPr/>
                <p:nvPr/>
              </p:nvCxnSpPr>
              <p:spPr>
                <a:xfrm>
                  <a:off x="6053531" y="2933700"/>
                  <a:ext cx="0" cy="330200"/>
                </a:xfrm>
                <a:prstGeom prst="line">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8B42E9C-0DBB-D39C-6D61-3024DAB5F22F}"/>
                    </a:ext>
                  </a:extLst>
                </p:cNvPr>
                <p:cNvCxnSpPr>
                  <a:cxnSpLocks/>
                </p:cNvCxnSpPr>
                <p:nvPr/>
              </p:nvCxnSpPr>
              <p:spPr>
                <a:xfrm>
                  <a:off x="7736462" y="2857500"/>
                  <a:ext cx="0" cy="482600"/>
                </a:xfrm>
                <a:prstGeom prst="line">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1EA6AAF-157D-CDCC-1654-8FDDAE93CE20}"/>
                    </a:ext>
                  </a:extLst>
                </p:cNvPr>
                <p:cNvCxnSpPr/>
                <p:nvPr/>
              </p:nvCxnSpPr>
              <p:spPr>
                <a:xfrm>
                  <a:off x="7175485" y="2933700"/>
                  <a:ext cx="0" cy="330200"/>
                </a:xfrm>
                <a:prstGeom prst="line">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7956BC0-0BA5-5038-C385-EFA6215A1EED}"/>
                    </a:ext>
                  </a:extLst>
                </p:cNvPr>
                <p:cNvCxnSpPr>
                  <a:cxnSpLocks/>
                </p:cNvCxnSpPr>
                <p:nvPr/>
              </p:nvCxnSpPr>
              <p:spPr>
                <a:xfrm>
                  <a:off x="8858416" y="2857500"/>
                  <a:ext cx="0" cy="482600"/>
                </a:xfrm>
                <a:prstGeom prst="line">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5DAA384-6315-E5B7-09F4-5068AE53558B}"/>
                    </a:ext>
                  </a:extLst>
                </p:cNvPr>
                <p:cNvCxnSpPr/>
                <p:nvPr/>
              </p:nvCxnSpPr>
              <p:spPr>
                <a:xfrm>
                  <a:off x="8297439" y="2933700"/>
                  <a:ext cx="0" cy="330200"/>
                </a:xfrm>
                <a:prstGeom prst="line">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19D5D60-3738-C5D1-5BE0-2D22E63B64F4}"/>
                    </a:ext>
                  </a:extLst>
                </p:cNvPr>
                <p:cNvCxnSpPr>
                  <a:cxnSpLocks/>
                </p:cNvCxnSpPr>
                <p:nvPr/>
              </p:nvCxnSpPr>
              <p:spPr>
                <a:xfrm>
                  <a:off x="9980370" y="2857500"/>
                  <a:ext cx="0" cy="482600"/>
                </a:xfrm>
                <a:prstGeom prst="line">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9555462-55E6-4673-3A92-BB42E8C13D70}"/>
                    </a:ext>
                  </a:extLst>
                </p:cNvPr>
                <p:cNvCxnSpPr/>
                <p:nvPr/>
              </p:nvCxnSpPr>
              <p:spPr>
                <a:xfrm>
                  <a:off x="9419393" y="2933700"/>
                  <a:ext cx="0" cy="330200"/>
                </a:xfrm>
                <a:prstGeom prst="line">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3B5F3A2-C187-96DE-EF6B-9BC27D6B5A4C}"/>
                    </a:ext>
                  </a:extLst>
                </p:cNvPr>
                <p:cNvCxnSpPr>
                  <a:cxnSpLocks/>
                </p:cNvCxnSpPr>
                <p:nvPr/>
              </p:nvCxnSpPr>
              <p:spPr>
                <a:xfrm>
                  <a:off x="11102324" y="2857500"/>
                  <a:ext cx="0" cy="482600"/>
                </a:xfrm>
                <a:prstGeom prst="line">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54336B0-9ECD-BE09-31BD-924F10344BA0}"/>
                    </a:ext>
                  </a:extLst>
                </p:cNvPr>
                <p:cNvCxnSpPr/>
                <p:nvPr/>
              </p:nvCxnSpPr>
              <p:spPr>
                <a:xfrm>
                  <a:off x="10541347" y="2933700"/>
                  <a:ext cx="0" cy="330200"/>
                </a:xfrm>
                <a:prstGeom prst="line">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9E503059-0DB8-234A-F680-9F1A7457E8D7}"/>
                  </a:ext>
                </a:extLst>
              </p:cNvPr>
              <p:cNvGrpSpPr/>
              <p:nvPr/>
            </p:nvGrpSpPr>
            <p:grpSpPr>
              <a:xfrm>
                <a:off x="3809623" y="1113193"/>
                <a:ext cx="7853680" cy="482600"/>
                <a:chOff x="3809623" y="2857500"/>
                <a:chExt cx="7853680" cy="482600"/>
              </a:xfrm>
            </p:grpSpPr>
            <p:cxnSp>
              <p:nvCxnSpPr>
                <p:cNvPr id="33" name="Straight Connector 32">
                  <a:extLst>
                    <a:ext uri="{FF2B5EF4-FFF2-40B4-BE49-F238E27FC236}">
                      <a16:creationId xmlns:a16="http://schemas.microsoft.com/office/drawing/2014/main" id="{03E3BBCB-EAD1-8A6B-ADC2-2F9330095021}"/>
                    </a:ext>
                  </a:extLst>
                </p:cNvPr>
                <p:cNvCxnSpPr/>
                <p:nvPr/>
              </p:nvCxnSpPr>
              <p:spPr>
                <a:xfrm>
                  <a:off x="3809623" y="2933700"/>
                  <a:ext cx="0" cy="330200"/>
                </a:xfrm>
                <a:prstGeom prst="line">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5C78CF0-FCBD-0EA7-0BF1-FDD6C17BA099}"/>
                    </a:ext>
                  </a:extLst>
                </p:cNvPr>
                <p:cNvCxnSpPr>
                  <a:cxnSpLocks/>
                </p:cNvCxnSpPr>
                <p:nvPr/>
              </p:nvCxnSpPr>
              <p:spPr>
                <a:xfrm>
                  <a:off x="4370600" y="2857500"/>
                  <a:ext cx="0" cy="482600"/>
                </a:xfrm>
                <a:prstGeom prst="line">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7BC672B-FD29-C6EC-9F82-06466369C1AE}"/>
                    </a:ext>
                  </a:extLst>
                </p:cNvPr>
                <p:cNvCxnSpPr/>
                <p:nvPr/>
              </p:nvCxnSpPr>
              <p:spPr>
                <a:xfrm>
                  <a:off x="11663303" y="2933700"/>
                  <a:ext cx="0" cy="330200"/>
                </a:xfrm>
                <a:prstGeom prst="line">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522057D-14A7-00AC-5D21-7D55AB7741E6}"/>
                    </a:ext>
                  </a:extLst>
                </p:cNvPr>
                <p:cNvCxnSpPr>
                  <a:cxnSpLocks/>
                </p:cNvCxnSpPr>
                <p:nvPr/>
              </p:nvCxnSpPr>
              <p:spPr>
                <a:xfrm>
                  <a:off x="5492554" y="2857500"/>
                  <a:ext cx="0" cy="482600"/>
                </a:xfrm>
                <a:prstGeom prst="line">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4E01B85-0606-3172-D585-937AF9A3ED98}"/>
                    </a:ext>
                  </a:extLst>
                </p:cNvPr>
                <p:cNvCxnSpPr/>
                <p:nvPr/>
              </p:nvCxnSpPr>
              <p:spPr>
                <a:xfrm>
                  <a:off x="4931577" y="2933700"/>
                  <a:ext cx="0" cy="330200"/>
                </a:xfrm>
                <a:prstGeom prst="line">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AB1F4B2-5ADE-658A-A3AC-C9E91D9CE8D4}"/>
                    </a:ext>
                  </a:extLst>
                </p:cNvPr>
                <p:cNvCxnSpPr>
                  <a:cxnSpLocks/>
                </p:cNvCxnSpPr>
                <p:nvPr/>
              </p:nvCxnSpPr>
              <p:spPr>
                <a:xfrm>
                  <a:off x="6614508" y="2857500"/>
                  <a:ext cx="0" cy="482600"/>
                </a:xfrm>
                <a:prstGeom prst="line">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3542E4E-97E9-3149-3C44-A9AD36B6440B}"/>
                    </a:ext>
                  </a:extLst>
                </p:cNvPr>
                <p:cNvCxnSpPr/>
                <p:nvPr/>
              </p:nvCxnSpPr>
              <p:spPr>
                <a:xfrm>
                  <a:off x="6053531" y="2933700"/>
                  <a:ext cx="0" cy="330200"/>
                </a:xfrm>
                <a:prstGeom prst="line">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C2C0503-8C51-6800-2C73-D58DE49087B7}"/>
                    </a:ext>
                  </a:extLst>
                </p:cNvPr>
                <p:cNvCxnSpPr>
                  <a:cxnSpLocks/>
                </p:cNvCxnSpPr>
                <p:nvPr/>
              </p:nvCxnSpPr>
              <p:spPr>
                <a:xfrm>
                  <a:off x="7736462" y="2857500"/>
                  <a:ext cx="0" cy="482600"/>
                </a:xfrm>
                <a:prstGeom prst="line">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93A4FE9-EF60-7E27-FB54-31593D005564}"/>
                    </a:ext>
                  </a:extLst>
                </p:cNvPr>
                <p:cNvCxnSpPr/>
                <p:nvPr/>
              </p:nvCxnSpPr>
              <p:spPr>
                <a:xfrm>
                  <a:off x="7175485" y="2933700"/>
                  <a:ext cx="0" cy="330200"/>
                </a:xfrm>
                <a:prstGeom prst="line">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A8C37A1-8BE1-749A-FDCC-97D39116E118}"/>
                    </a:ext>
                  </a:extLst>
                </p:cNvPr>
                <p:cNvCxnSpPr>
                  <a:cxnSpLocks/>
                </p:cNvCxnSpPr>
                <p:nvPr/>
              </p:nvCxnSpPr>
              <p:spPr>
                <a:xfrm>
                  <a:off x="8858416" y="2857500"/>
                  <a:ext cx="0" cy="482600"/>
                </a:xfrm>
                <a:prstGeom prst="line">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7DC8D3A-B56B-96AE-3FD0-B5D33A9632EC}"/>
                    </a:ext>
                  </a:extLst>
                </p:cNvPr>
                <p:cNvCxnSpPr/>
                <p:nvPr/>
              </p:nvCxnSpPr>
              <p:spPr>
                <a:xfrm>
                  <a:off x="8297439" y="2933700"/>
                  <a:ext cx="0" cy="330200"/>
                </a:xfrm>
                <a:prstGeom prst="line">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F55E8BF-600D-6C2E-4893-2B8BBC902CCC}"/>
                    </a:ext>
                  </a:extLst>
                </p:cNvPr>
                <p:cNvCxnSpPr>
                  <a:cxnSpLocks/>
                </p:cNvCxnSpPr>
                <p:nvPr/>
              </p:nvCxnSpPr>
              <p:spPr>
                <a:xfrm>
                  <a:off x="9980370" y="2857500"/>
                  <a:ext cx="0" cy="482600"/>
                </a:xfrm>
                <a:prstGeom prst="line">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768E053-D9CD-8C54-A4A7-7170D2EB15B0}"/>
                    </a:ext>
                  </a:extLst>
                </p:cNvPr>
                <p:cNvCxnSpPr/>
                <p:nvPr/>
              </p:nvCxnSpPr>
              <p:spPr>
                <a:xfrm>
                  <a:off x="9419393" y="2933700"/>
                  <a:ext cx="0" cy="330200"/>
                </a:xfrm>
                <a:prstGeom prst="line">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5F8904D-B8BF-BDCE-0458-2338185963E0}"/>
                    </a:ext>
                  </a:extLst>
                </p:cNvPr>
                <p:cNvCxnSpPr>
                  <a:cxnSpLocks/>
                </p:cNvCxnSpPr>
                <p:nvPr/>
              </p:nvCxnSpPr>
              <p:spPr>
                <a:xfrm>
                  <a:off x="11102324" y="2857500"/>
                  <a:ext cx="0" cy="482600"/>
                </a:xfrm>
                <a:prstGeom prst="line">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AA2C5C9-03CA-6FE9-5A1B-0A4A39B9DA14}"/>
                    </a:ext>
                  </a:extLst>
                </p:cNvPr>
                <p:cNvCxnSpPr/>
                <p:nvPr/>
              </p:nvCxnSpPr>
              <p:spPr>
                <a:xfrm>
                  <a:off x="10541347" y="2933700"/>
                  <a:ext cx="0" cy="330200"/>
                </a:xfrm>
                <a:prstGeom prst="line">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49" name="Rectangle 48">
              <a:extLst>
                <a:ext uri="{FF2B5EF4-FFF2-40B4-BE49-F238E27FC236}">
                  <a16:creationId xmlns:a16="http://schemas.microsoft.com/office/drawing/2014/main" id="{4DAB591E-A443-8F6C-C191-8FBD6AF30877}"/>
                </a:ext>
              </a:extLst>
            </p:cNvPr>
            <p:cNvSpPr/>
            <p:nvPr/>
          </p:nvSpPr>
          <p:spPr>
            <a:xfrm>
              <a:off x="3923129" y="3161025"/>
              <a:ext cx="802635" cy="6059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rPr>
                <a:t>1 </a:t>
              </a:r>
              <a:r>
                <a:rPr lang="en-US" sz="2000" b="1" dirty="0">
                  <a:solidFill>
                    <a:schemeClr val="tx1"/>
                  </a:solidFill>
                </a:rPr>
                <a:t>mm</a:t>
              </a:r>
            </a:p>
          </p:txBody>
        </p:sp>
        <p:sp>
          <p:nvSpPr>
            <p:cNvPr id="50" name="Rectangle 49">
              <a:extLst>
                <a:ext uri="{FF2B5EF4-FFF2-40B4-BE49-F238E27FC236}">
                  <a16:creationId xmlns:a16="http://schemas.microsoft.com/office/drawing/2014/main" id="{B172B433-49C5-C777-4298-CEE4145FFC0E}"/>
                </a:ext>
              </a:extLst>
            </p:cNvPr>
            <p:cNvSpPr/>
            <p:nvPr/>
          </p:nvSpPr>
          <p:spPr>
            <a:xfrm>
              <a:off x="10540971" y="3130069"/>
              <a:ext cx="1118176" cy="6059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100 km</a:t>
              </a:r>
            </a:p>
          </p:txBody>
        </p:sp>
        <p:sp>
          <p:nvSpPr>
            <p:cNvPr id="51" name="Rectangle 50">
              <a:extLst>
                <a:ext uri="{FF2B5EF4-FFF2-40B4-BE49-F238E27FC236}">
                  <a16:creationId xmlns:a16="http://schemas.microsoft.com/office/drawing/2014/main" id="{71D927BB-BEBF-A6D1-F25C-A41AE85BBE75}"/>
                </a:ext>
              </a:extLst>
            </p:cNvPr>
            <p:cNvSpPr/>
            <p:nvPr/>
          </p:nvSpPr>
          <p:spPr>
            <a:xfrm>
              <a:off x="10505174" y="1439310"/>
              <a:ext cx="1118176" cy="6059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3 kHz</a:t>
              </a:r>
            </a:p>
          </p:txBody>
        </p:sp>
        <p:sp>
          <p:nvSpPr>
            <p:cNvPr id="52" name="Rectangle 51">
              <a:extLst>
                <a:ext uri="{FF2B5EF4-FFF2-40B4-BE49-F238E27FC236}">
                  <a16:creationId xmlns:a16="http://schemas.microsoft.com/office/drawing/2014/main" id="{D2C282E3-3F9F-78B1-702F-9F4AE49BD376}"/>
                </a:ext>
              </a:extLst>
            </p:cNvPr>
            <p:cNvSpPr/>
            <p:nvPr/>
          </p:nvSpPr>
          <p:spPr>
            <a:xfrm>
              <a:off x="3809622" y="1417503"/>
              <a:ext cx="1118176" cy="6059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900 GHz</a:t>
              </a:r>
            </a:p>
          </p:txBody>
        </p:sp>
      </p:grpSp>
      <p:pic>
        <p:nvPicPr>
          <p:cNvPr id="1032" name="Picture 8" descr="Maps of the template galaxy M 51 seen in radio emission at an observed frequency of 1.4 GHz (wavelength of 21 cm). The top row shows the free-free radio component while the bottom row represents synchrotron radiation. From left to right: template images reconstructed from observations, simulated images at redshift 0.15 (1.9 billion years in the past) and 1.0 (7.8 billion years in the past). The white bars indicate the scales at the simulated distances, given in kiloparsecs (1 kpc = 3260 light-years). The simulations demonstrate that the SKAO will be able to detect the radio emission from this galaxy.">
            <a:extLst>
              <a:ext uri="{FF2B5EF4-FFF2-40B4-BE49-F238E27FC236}">
                <a16:creationId xmlns:a16="http://schemas.microsoft.com/office/drawing/2014/main" id="{11DA0460-C940-0026-907D-93F0D2C7273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439" t="51080" r="33644"/>
          <a:stretch/>
        </p:blipFill>
        <p:spPr bwMode="auto">
          <a:xfrm rot="16200000">
            <a:off x="9562876" y="4866834"/>
            <a:ext cx="1669561" cy="2243908"/>
          </a:xfrm>
          <a:prstGeom prst="rect">
            <a:avLst/>
          </a:prstGeom>
          <a:ln>
            <a:noFill/>
          </a:ln>
          <a:effectLst>
            <a:softEdge rad="31750"/>
          </a:effectLst>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5792C165-663B-124E-36D4-D5B76EDC138F}"/>
              </a:ext>
            </a:extLst>
          </p:cNvPr>
          <p:cNvSpPr txBox="1"/>
          <p:nvPr/>
        </p:nvSpPr>
        <p:spPr>
          <a:xfrm>
            <a:off x="9275702" y="6540679"/>
            <a:ext cx="2243909" cy="261610"/>
          </a:xfrm>
          <a:prstGeom prst="rect">
            <a:avLst/>
          </a:prstGeom>
          <a:noFill/>
        </p:spPr>
        <p:txBody>
          <a:bodyPr wrap="square">
            <a:spAutoFit/>
          </a:bodyPr>
          <a:lstStyle/>
          <a:p>
            <a:r>
              <a:rPr lang="en-US" sz="1100" b="0" i="0" dirty="0">
                <a:solidFill>
                  <a:schemeClr val="bg1"/>
                </a:solidFill>
                <a:effectLst/>
                <a:latin typeface="Roboto" panose="02000000000000000000" pitchFamily="2" charset="0"/>
              </a:rPr>
              <a:t>© </a:t>
            </a:r>
            <a:r>
              <a:rPr lang="en-US" sz="1100" b="0" i="0" dirty="0" err="1">
                <a:solidFill>
                  <a:schemeClr val="bg1"/>
                </a:solidFill>
                <a:effectLst/>
                <a:latin typeface="Roboto" panose="02000000000000000000" pitchFamily="2" charset="0"/>
              </a:rPr>
              <a:t>Ghasemi-Nodehi</a:t>
            </a:r>
            <a:r>
              <a:rPr lang="en-US" sz="1100" b="0" i="0" dirty="0">
                <a:solidFill>
                  <a:schemeClr val="bg1"/>
                </a:solidFill>
                <a:effectLst/>
                <a:latin typeface="Roboto" panose="02000000000000000000" pitchFamily="2" charset="0"/>
              </a:rPr>
              <a:t> et al. / MPIA</a:t>
            </a:r>
            <a:endParaRPr lang="en-US" sz="1100" dirty="0">
              <a:solidFill>
                <a:schemeClr val="bg1"/>
              </a:solidFill>
            </a:endParaRPr>
          </a:p>
        </p:txBody>
      </p:sp>
      <p:pic>
        <p:nvPicPr>
          <p:cNvPr id="56" name="Picture 55">
            <a:extLst>
              <a:ext uri="{FF2B5EF4-FFF2-40B4-BE49-F238E27FC236}">
                <a16:creationId xmlns:a16="http://schemas.microsoft.com/office/drawing/2014/main" id="{9754AA58-1849-13D0-5CF2-5970E3B3E5A7}"/>
              </a:ext>
            </a:extLst>
          </p:cNvPr>
          <p:cNvPicPr>
            <a:picLocks noChangeAspect="1"/>
          </p:cNvPicPr>
          <p:nvPr/>
        </p:nvPicPr>
        <p:blipFill rotWithShape="1">
          <a:blip r:embed="rId4">
            <a:extLst>
              <a:ext uri="{28A0092B-C50C-407E-A947-70E740481C1C}">
                <a14:useLocalDpi xmlns:a14="http://schemas.microsoft.com/office/drawing/2010/main" val="0"/>
              </a:ext>
            </a:extLst>
          </a:blip>
          <a:srcRect t="10982" r="5425"/>
          <a:stretch/>
        </p:blipFill>
        <p:spPr>
          <a:xfrm>
            <a:off x="3761211" y="5154007"/>
            <a:ext cx="2750561" cy="1648282"/>
          </a:xfrm>
          <a:prstGeom prst="rect">
            <a:avLst/>
          </a:prstGeom>
        </p:spPr>
      </p:pic>
      <p:sp>
        <p:nvSpPr>
          <p:cNvPr id="58" name="TextBox 57">
            <a:extLst>
              <a:ext uri="{FF2B5EF4-FFF2-40B4-BE49-F238E27FC236}">
                <a16:creationId xmlns:a16="http://schemas.microsoft.com/office/drawing/2014/main" id="{7A592043-F03E-D3E3-3C07-D882DF7EDFDA}"/>
              </a:ext>
            </a:extLst>
          </p:cNvPr>
          <p:cNvSpPr txBox="1"/>
          <p:nvPr/>
        </p:nvSpPr>
        <p:spPr>
          <a:xfrm>
            <a:off x="200660" y="6260800"/>
            <a:ext cx="3192780" cy="307777"/>
          </a:xfrm>
          <a:prstGeom prst="rect">
            <a:avLst/>
          </a:prstGeom>
          <a:noFill/>
        </p:spPr>
        <p:txBody>
          <a:bodyPr wrap="square">
            <a:spAutoFit/>
          </a:bodyPr>
          <a:lstStyle/>
          <a:p>
            <a:pPr algn="ctr"/>
            <a:r>
              <a:rPr lang="en-US" sz="1400" b="0" i="0" dirty="0">
                <a:solidFill>
                  <a:schemeClr val="bg1"/>
                </a:solidFill>
                <a:effectLst/>
                <a:latin typeface="Verdana" panose="020B0604030504040204" pitchFamily="34" charset="0"/>
              </a:rPr>
              <a:t>© euroluftbild.de/Hans </a:t>
            </a:r>
            <a:r>
              <a:rPr lang="en-US" sz="1400" b="0" i="0" dirty="0" err="1">
                <a:solidFill>
                  <a:schemeClr val="bg1"/>
                </a:solidFill>
                <a:effectLst/>
                <a:latin typeface="Verdana" panose="020B0604030504040204" pitchFamily="34" charset="0"/>
              </a:rPr>
              <a:t>Blossey</a:t>
            </a:r>
            <a:endParaRPr lang="en-US" sz="1400" dirty="0">
              <a:solidFill>
                <a:schemeClr val="bg1"/>
              </a:solidFill>
            </a:endParaRPr>
          </a:p>
        </p:txBody>
      </p:sp>
      <p:sp>
        <p:nvSpPr>
          <p:cNvPr id="59" name="!!sn">
            <a:extLst>
              <a:ext uri="{FF2B5EF4-FFF2-40B4-BE49-F238E27FC236}">
                <a16:creationId xmlns:a16="http://schemas.microsoft.com/office/drawing/2014/main" id="{F957DF06-3396-107B-D46B-CEDC7A9DFDCC}"/>
              </a:ext>
            </a:extLst>
          </p:cNvPr>
          <p:cNvSpPr txBox="1">
            <a:spLocks/>
          </p:cNvSpPr>
          <p:nvPr/>
        </p:nvSpPr>
        <p:spPr>
          <a:xfrm>
            <a:off x="9448800" y="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6B4749-2250-4F79-AD8D-3CCA28D332C6}" type="slidenum">
              <a:rPr lang="en-US" sz="3200" b="1" smtClean="0">
                <a:solidFill>
                  <a:schemeClr val="tx1"/>
                </a:solidFill>
              </a:rPr>
              <a:pPr/>
              <a:t>2</a:t>
            </a:fld>
            <a:endParaRPr lang="en-US" sz="3200" b="1" dirty="0">
              <a:solidFill>
                <a:schemeClr val="tx1"/>
              </a:solidFill>
            </a:endParaRPr>
          </a:p>
        </p:txBody>
      </p:sp>
    </p:spTree>
    <p:extLst>
      <p:ext uri="{BB962C8B-B14F-4D97-AF65-F5344CB8AC3E}">
        <p14:creationId xmlns:p14="http://schemas.microsoft.com/office/powerpoint/2010/main" val="294828518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FDF8283-831F-6A0A-E2B6-69A8DFD3E993}"/>
              </a:ext>
            </a:extLst>
          </p:cNvPr>
          <p:cNvSpPr>
            <a:spLocks noGrp="1"/>
          </p:cNvSpPr>
          <p:nvPr>
            <p:ph type="title"/>
          </p:nvPr>
        </p:nvSpPr>
        <p:spPr>
          <a:xfrm>
            <a:off x="0" y="0"/>
            <a:ext cx="12192000" cy="1325563"/>
          </a:xfrm>
        </p:spPr>
        <p:txBody>
          <a:bodyPr/>
          <a:lstStyle/>
          <a:p>
            <a:r>
              <a:rPr lang="en-US" dirty="0"/>
              <a:t>Pulsed radio emission</a:t>
            </a:r>
          </a:p>
        </p:txBody>
      </p:sp>
      <p:pic>
        <p:nvPicPr>
          <p:cNvPr id="7" name="!!fig2">
            <a:extLst>
              <a:ext uri="{FF2B5EF4-FFF2-40B4-BE49-F238E27FC236}">
                <a16:creationId xmlns:a16="http://schemas.microsoft.com/office/drawing/2014/main" id="{D3477F01-6658-071C-3A99-1CE9932BE60B}"/>
              </a:ext>
            </a:extLst>
          </p:cNvPr>
          <p:cNvPicPr preferRelativeResize="0">
            <a:picLocks noChangeArrowheads="1"/>
          </p:cNvPicPr>
          <p:nvPr/>
        </p:nvPicPr>
        <p:blipFill rotWithShape="1">
          <a:blip r:embed="rId2">
            <a:extLst>
              <a:ext uri="{28A0092B-C50C-407E-A947-70E740481C1C}">
                <a14:useLocalDpi xmlns:a14="http://schemas.microsoft.com/office/drawing/2010/main" val="0"/>
              </a:ext>
            </a:extLst>
          </a:blip>
          <a:srcRect l="5791" t="6192" r="8485" b="6436"/>
          <a:stretch/>
        </p:blipFill>
        <p:spPr bwMode="auto">
          <a:xfrm>
            <a:off x="1482136" y="1792075"/>
            <a:ext cx="3021082" cy="2977197"/>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oup 32">
            <a:extLst>
              <a:ext uri="{FF2B5EF4-FFF2-40B4-BE49-F238E27FC236}">
                <a16:creationId xmlns:a16="http://schemas.microsoft.com/office/drawing/2014/main" id="{145EEBE6-329A-4273-5EA0-F0129F400BC4}"/>
              </a:ext>
            </a:extLst>
          </p:cNvPr>
          <p:cNvGrpSpPr/>
          <p:nvPr/>
        </p:nvGrpSpPr>
        <p:grpSpPr>
          <a:xfrm>
            <a:off x="7331664" y="1982774"/>
            <a:ext cx="3378200" cy="2892451"/>
            <a:chOff x="4216400" y="1425777"/>
            <a:chExt cx="3378200" cy="2892451"/>
          </a:xfrm>
        </p:grpSpPr>
        <p:pic>
          <p:nvPicPr>
            <p:cNvPr id="6" name="Picture 5">
              <a:extLst>
                <a:ext uri="{FF2B5EF4-FFF2-40B4-BE49-F238E27FC236}">
                  <a16:creationId xmlns:a16="http://schemas.microsoft.com/office/drawing/2014/main" id="{401E1FEA-7D4C-B1D2-9225-88585A8AB4F6}"/>
                </a:ext>
              </a:extLst>
            </p:cNvPr>
            <p:cNvPicPr>
              <a:picLocks noChangeAspect="1"/>
            </p:cNvPicPr>
            <p:nvPr/>
          </p:nvPicPr>
          <p:blipFill>
            <a:blip r:embed="rId3"/>
            <a:stretch>
              <a:fillRect/>
            </a:stretch>
          </p:blipFill>
          <p:spPr>
            <a:xfrm>
              <a:off x="4216400" y="1425777"/>
              <a:ext cx="3373120" cy="2617682"/>
            </a:xfrm>
            <a:prstGeom prst="rect">
              <a:avLst/>
            </a:prstGeom>
          </p:spPr>
        </p:pic>
        <p:sp>
          <p:nvSpPr>
            <p:cNvPr id="9" name="TextBox 8">
              <a:extLst>
                <a:ext uri="{FF2B5EF4-FFF2-40B4-BE49-F238E27FC236}">
                  <a16:creationId xmlns:a16="http://schemas.microsoft.com/office/drawing/2014/main" id="{88B3155D-689C-17A5-3E0C-56EAD42DE95A}"/>
                </a:ext>
              </a:extLst>
            </p:cNvPr>
            <p:cNvSpPr txBox="1"/>
            <p:nvPr/>
          </p:nvSpPr>
          <p:spPr>
            <a:xfrm>
              <a:off x="4597400" y="3948896"/>
              <a:ext cx="2997200" cy="369332"/>
            </a:xfrm>
            <a:prstGeom prst="rect">
              <a:avLst/>
            </a:prstGeom>
            <a:noFill/>
          </p:spPr>
          <p:txBody>
            <a:bodyPr wrap="square">
              <a:spAutoFit/>
            </a:bodyPr>
            <a:lstStyle/>
            <a:p>
              <a:r>
                <a:rPr lang="en-US" b="0" i="0" dirty="0">
                  <a:effectLst/>
                  <a:latin typeface="arial" panose="020B0604020202020204" pitchFamily="34" charset="0"/>
                </a:rPr>
                <a:t>© D</a:t>
              </a:r>
              <a:r>
                <a:rPr lang="ru-RU" b="0" i="0" dirty="0">
                  <a:effectLst/>
                  <a:latin typeface="arial" panose="020B0604020202020204" pitchFamily="34" charset="0"/>
                </a:rPr>
                <a:t>.</a:t>
              </a:r>
              <a:r>
                <a:rPr lang="en-US" b="0" i="0" dirty="0">
                  <a:effectLst/>
                  <a:latin typeface="arial" panose="020B0604020202020204" pitchFamily="34" charset="0"/>
                </a:rPr>
                <a:t>R</a:t>
              </a:r>
              <a:r>
                <a:rPr lang="ru-RU" dirty="0">
                  <a:latin typeface="arial" panose="020B0604020202020204" pitchFamily="34" charset="0"/>
                </a:rPr>
                <a:t>.</a:t>
              </a:r>
              <a:r>
                <a:rPr lang="en-US" b="0" i="0" dirty="0">
                  <a:effectLst/>
                  <a:latin typeface="arial" panose="020B0604020202020204" pitchFamily="34" charset="0"/>
                </a:rPr>
                <a:t> Lorimer</a:t>
              </a:r>
              <a:r>
                <a:rPr lang="ru-RU" b="0" i="0" dirty="0">
                  <a:effectLst/>
                  <a:latin typeface="arial" panose="020B0604020202020204" pitchFamily="34" charset="0"/>
                </a:rPr>
                <a:t> </a:t>
              </a:r>
              <a:r>
                <a:rPr lang="en-US" b="0" i="0" dirty="0">
                  <a:effectLst/>
                  <a:latin typeface="arial" panose="020B0604020202020204" pitchFamily="34" charset="0"/>
                </a:rPr>
                <a:t>et al (2007)</a:t>
              </a:r>
              <a:endParaRPr lang="en-US" dirty="0"/>
            </a:p>
          </p:txBody>
        </p:sp>
      </p:grpSp>
      <p:sp>
        <p:nvSpPr>
          <p:cNvPr id="28" name="TextBox 27">
            <a:extLst>
              <a:ext uri="{FF2B5EF4-FFF2-40B4-BE49-F238E27FC236}">
                <a16:creationId xmlns:a16="http://schemas.microsoft.com/office/drawing/2014/main" id="{D517F792-8CA7-D678-3B15-E529F55D1DFC}"/>
              </a:ext>
            </a:extLst>
          </p:cNvPr>
          <p:cNvSpPr txBox="1"/>
          <p:nvPr/>
        </p:nvSpPr>
        <p:spPr>
          <a:xfrm>
            <a:off x="2371128" y="4828612"/>
            <a:ext cx="1243097" cy="523220"/>
          </a:xfrm>
          <a:prstGeom prst="rect">
            <a:avLst/>
          </a:prstGeom>
          <a:noFill/>
        </p:spPr>
        <p:txBody>
          <a:bodyPr wrap="none" rtlCol="0">
            <a:spAutoFit/>
          </a:bodyPr>
          <a:lstStyle/>
          <a:p>
            <a:r>
              <a:rPr lang="en-US" sz="2800" b="1" dirty="0"/>
              <a:t>Pulsars</a:t>
            </a:r>
          </a:p>
        </p:txBody>
      </p:sp>
      <p:sp>
        <p:nvSpPr>
          <p:cNvPr id="29" name="TextBox 28">
            <a:extLst>
              <a:ext uri="{FF2B5EF4-FFF2-40B4-BE49-F238E27FC236}">
                <a16:creationId xmlns:a16="http://schemas.microsoft.com/office/drawing/2014/main" id="{146CDEB7-2847-E0E9-1531-8539928A473A}"/>
              </a:ext>
            </a:extLst>
          </p:cNvPr>
          <p:cNvSpPr txBox="1"/>
          <p:nvPr/>
        </p:nvSpPr>
        <p:spPr>
          <a:xfrm>
            <a:off x="7921391" y="4821286"/>
            <a:ext cx="2579745" cy="523220"/>
          </a:xfrm>
          <a:prstGeom prst="rect">
            <a:avLst/>
          </a:prstGeom>
          <a:noFill/>
        </p:spPr>
        <p:txBody>
          <a:bodyPr wrap="none" rtlCol="0">
            <a:spAutoFit/>
          </a:bodyPr>
          <a:lstStyle/>
          <a:p>
            <a:r>
              <a:rPr lang="en-US" sz="2800" b="1" dirty="0"/>
              <a:t>Fast Radio Burst</a:t>
            </a:r>
          </a:p>
        </p:txBody>
      </p:sp>
      <p:sp>
        <p:nvSpPr>
          <p:cNvPr id="35" name="TextBox 34">
            <a:extLst>
              <a:ext uri="{FF2B5EF4-FFF2-40B4-BE49-F238E27FC236}">
                <a16:creationId xmlns:a16="http://schemas.microsoft.com/office/drawing/2014/main" id="{B4FEE3E1-A68D-23AF-E990-FC77B6B33864}"/>
              </a:ext>
            </a:extLst>
          </p:cNvPr>
          <p:cNvSpPr txBox="1"/>
          <p:nvPr/>
        </p:nvSpPr>
        <p:spPr>
          <a:xfrm>
            <a:off x="0" y="1145744"/>
            <a:ext cx="12192000" cy="646331"/>
          </a:xfrm>
          <a:prstGeom prst="rect">
            <a:avLst/>
          </a:prstGeom>
          <a:noFill/>
        </p:spPr>
        <p:txBody>
          <a:bodyPr wrap="square">
            <a:spAutoFit/>
          </a:bodyPr>
          <a:lstStyle/>
          <a:p>
            <a:r>
              <a:rPr lang="en-US" b="0" i="0" dirty="0">
                <a:effectLst/>
                <a:latin typeface="Söhne"/>
              </a:rPr>
              <a:t>Pulsar signals show dispersion because they travel through the interstellar medium, which is filled with charged particles that affect the speed of the radio waves, causing signals of lower frequency to arrive later than those of higher frequency.</a:t>
            </a:r>
            <a:endParaRPr lang="en-US" dirty="0"/>
          </a:p>
        </p:txBody>
      </p:sp>
      <p:sp>
        <p:nvSpPr>
          <p:cNvPr id="37" name="TextBox 36">
            <a:extLst>
              <a:ext uri="{FF2B5EF4-FFF2-40B4-BE49-F238E27FC236}">
                <a16:creationId xmlns:a16="http://schemas.microsoft.com/office/drawing/2014/main" id="{5EB08DB6-1D10-A1A4-5AB0-D1B54E565D2E}"/>
              </a:ext>
            </a:extLst>
          </p:cNvPr>
          <p:cNvSpPr txBox="1"/>
          <p:nvPr/>
        </p:nvSpPr>
        <p:spPr>
          <a:xfrm>
            <a:off x="7712664" y="5565336"/>
            <a:ext cx="2997200" cy="923330"/>
          </a:xfrm>
          <a:prstGeom prst="rect">
            <a:avLst/>
          </a:prstGeom>
          <a:noFill/>
        </p:spPr>
        <p:txBody>
          <a:bodyPr wrap="square">
            <a:spAutoFit/>
          </a:bodyPr>
          <a:lstStyle/>
          <a:p>
            <a:pPr algn="just"/>
            <a:r>
              <a:rPr lang="en-US" dirty="0"/>
              <a:t>Pulsed radiation, the nature of which is still not fully understood. </a:t>
            </a:r>
          </a:p>
        </p:txBody>
      </p:sp>
      <p:sp>
        <p:nvSpPr>
          <p:cNvPr id="38" name="TextBox 37">
            <a:extLst>
              <a:ext uri="{FF2B5EF4-FFF2-40B4-BE49-F238E27FC236}">
                <a16:creationId xmlns:a16="http://schemas.microsoft.com/office/drawing/2014/main" id="{CD19FB6A-B720-8A5C-DF69-9E2879940658}"/>
              </a:ext>
            </a:extLst>
          </p:cNvPr>
          <p:cNvSpPr txBox="1"/>
          <p:nvPr/>
        </p:nvSpPr>
        <p:spPr>
          <a:xfrm>
            <a:off x="1109370" y="5346005"/>
            <a:ext cx="4450488" cy="1477328"/>
          </a:xfrm>
          <a:prstGeom prst="rect">
            <a:avLst/>
          </a:prstGeom>
          <a:noFill/>
        </p:spPr>
        <p:txBody>
          <a:bodyPr wrap="square">
            <a:spAutoFit/>
          </a:bodyPr>
          <a:lstStyle/>
          <a:p>
            <a:pPr algn="just"/>
            <a:r>
              <a:rPr lang="en-US" dirty="0"/>
              <a:t>Fast rotating neutron stars whose pulsed emission is interesting both in itself and in its application to the study of the interstellar medium and the search for gravitational waves. </a:t>
            </a:r>
          </a:p>
        </p:txBody>
      </p:sp>
      <p:sp>
        <p:nvSpPr>
          <p:cNvPr id="39" name="!!sn">
            <a:extLst>
              <a:ext uri="{FF2B5EF4-FFF2-40B4-BE49-F238E27FC236}">
                <a16:creationId xmlns:a16="http://schemas.microsoft.com/office/drawing/2014/main" id="{B0B7A5CC-39CF-5307-643A-CBE60091F383}"/>
              </a:ext>
            </a:extLst>
          </p:cNvPr>
          <p:cNvSpPr txBox="1">
            <a:spLocks/>
          </p:cNvSpPr>
          <p:nvPr/>
        </p:nvSpPr>
        <p:spPr>
          <a:xfrm>
            <a:off x="9448800" y="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6B4749-2250-4F79-AD8D-3CCA28D332C6}" type="slidenum">
              <a:rPr lang="en-US" sz="3200" b="1" smtClean="0">
                <a:solidFill>
                  <a:schemeClr val="tx1"/>
                </a:solidFill>
              </a:rPr>
              <a:pPr/>
              <a:t>3</a:t>
            </a:fld>
            <a:endParaRPr lang="en-US" sz="3200" b="1" dirty="0">
              <a:solidFill>
                <a:schemeClr val="tx1"/>
              </a:solidFill>
            </a:endParaRPr>
          </a:p>
        </p:txBody>
      </p:sp>
    </p:spTree>
    <p:extLst>
      <p:ext uri="{BB962C8B-B14F-4D97-AF65-F5344CB8AC3E}">
        <p14:creationId xmlns:p14="http://schemas.microsoft.com/office/powerpoint/2010/main" val="314425312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FDF8283-831F-6A0A-E2B6-69A8DFD3E993}"/>
              </a:ext>
            </a:extLst>
          </p:cNvPr>
          <p:cNvSpPr>
            <a:spLocks noGrp="1"/>
          </p:cNvSpPr>
          <p:nvPr>
            <p:ph type="title"/>
          </p:nvPr>
        </p:nvSpPr>
        <p:spPr>
          <a:xfrm>
            <a:off x="0" y="0"/>
            <a:ext cx="12192000" cy="1325563"/>
          </a:xfrm>
        </p:spPr>
        <p:txBody>
          <a:bodyPr/>
          <a:lstStyle/>
          <a:p>
            <a:r>
              <a:rPr lang="en-US" dirty="0"/>
              <a:t>Radio astronomy - signal</a:t>
            </a:r>
          </a:p>
        </p:txBody>
      </p:sp>
      <p:sp>
        <p:nvSpPr>
          <p:cNvPr id="5" name="Isosceles Triangle 4">
            <a:extLst>
              <a:ext uri="{FF2B5EF4-FFF2-40B4-BE49-F238E27FC236}">
                <a16:creationId xmlns:a16="http://schemas.microsoft.com/office/drawing/2014/main" id="{8D0D684A-418D-2461-127F-0C22846D0E0A}"/>
              </a:ext>
            </a:extLst>
          </p:cNvPr>
          <p:cNvSpPr/>
          <p:nvPr/>
        </p:nvSpPr>
        <p:spPr>
          <a:xfrm rot="5400000">
            <a:off x="7757501" y="4069071"/>
            <a:ext cx="1142899" cy="906161"/>
          </a:xfrm>
          <a:prstGeom prst="triangl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3C4127-9EDA-6BF5-6759-1FE461780A74}"/>
              </a:ext>
            </a:extLst>
          </p:cNvPr>
          <p:cNvSpPr/>
          <p:nvPr/>
        </p:nvSpPr>
        <p:spPr>
          <a:xfrm>
            <a:off x="2494943" y="3950701"/>
            <a:ext cx="1136770" cy="1142899"/>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80662C52-5797-F17E-8FAF-EFEF7995818A}"/>
              </a:ext>
            </a:extLst>
          </p:cNvPr>
          <p:cNvSpPr/>
          <p:nvPr/>
        </p:nvSpPr>
        <p:spPr>
          <a:xfrm rot="5400000">
            <a:off x="1204300" y="4069071"/>
            <a:ext cx="1142899" cy="906161"/>
          </a:xfrm>
          <a:prstGeom prst="triangl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D11EFAF4-6909-AF6A-A075-982AFE08C40A}"/>
              </a:ext>
            </a:extLst>
          </p:cNvPr>
          <p:cNvSpPr/>
          <p:nvPr/>
        </p:nvSpPr>
        <p:spPr>
          <a:xfrm rot="5400000">
            <a:off x="3779458" y="4069071"/>
            <a:ext cx="1142899" cy="906161"/>
          </a:xfrm>
          <a:prstGeom prst="triangl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2701CD8-0106-DA71-40BA-B51CDD35AB25}"/>
              </a:ext>
            </a:extLst>
          </p:cNvPr>
          <p:cNvSpPr/>
          <p:nvPr/>
        </p:nvSpPr>
        <p:spPr>
          <a:xfrm>
            <a:off x="5070101" y="5396227"/>
            <a:ext cx="1136770" cy="1142899"/>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Summing Junction 9">
            <a:extLst>
              <a:ext uri="{FF2B5EF4-FFF2-40B4-BE49-F238E27FC236}">
                <a16:creationId xmlns:a16="http://schemas.microsoft.com/office/drawing/2014/main" id="{0D3B582D-E18A-AFD4-BFA4-72AD1027F5B1}"/>
              </a:ext>
            </a:extLst>
          </p:cNvPr>
          <p:cNvSpPr/>
          <p:nvPr/>
        </p:nvSpPr>
        <p:spPr>
          <a:xfrm>
            <a:off x="5070101" y="3950701"/>
            <a:ext cx="1136770" cy="1142899"/>
          </a:xfrm>
          <a:prstGeom prst="flowChartSummingJunction">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Magnetic Disk 10">
            <a:extLst>
              <a:ext uri="{FF2B5EF4-FFF2-40B4-BE49-F238E27FC236}">
                <a16:creationId xmlns:a16="http://schemas.microsoft.com/office/drawing/2014/main" id="{812811CA-4C85-BE97-7596-F08AE24EE43C}"/>
              </a:ext>
            </a:extLst>
          </p:cNvPr>
          <p:cNvSpPr/>
          <p:nvPr/>
        </p:nvSpPr>
        <p:spPr>
          <a:xfrm>
            <a:off x="11010798" y="3865228"/>
            <a:ext cx="889500" cy="1313841"/>
          </a:xfrm>
          <a:prstGeom prst="flowChartMagneticDisk">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119E720-F5F7-4839-7AD2-55491254F568}"/>
              </a:ext>
            </a:extLst>
          </p:cNvPr>
          <p:cNvSpPr/>
          <p:nvPr/>
        </p:nvSpPr>
        <p:spPr>
          <a:xfrm>
            <a:off x="6472986" y="3950701"/>
            <a:ext cx="1136770" cy="1142899"/>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Pentagon 12">
            <a:extLst>
              <a:ext uri="{FF2B5EF4-FFF2-40B4-BE49-F238E27FC236}">
                <a16:creationId xmlns:a16="http://schemas.microsoft.com/office/drawing/2014/main" id="{AC182AD3-C96A-CCD3-2675-18048F0BA616}"/>
              </a:ext>
            </a:extLst>
          </p:cNvPr>
          <p:cNvSpPr/>
          <p:nvPr/>
        </p:nvSpPr>
        <p:spPr>
          <a:xfrm rot="10800000">
            <a:off x="9048145" y="3953131"/>
            <a:ext cx="1471519" cy="1138040"/>
          </a:xfrm>
          <a:prstGeom prst="homePlate">
            <a:avLst>
              <a:gd name="adj" fmla="val 30597"/>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CD2822BD-B805-E3CB-C47F-8E12E3611875}"/>
              </a:ext>
            </a:extLst>
          </p:cNvPr>
          <p:cNvCxnSpPr>
            <a:cxnSpLocks/>
          </p:cNvCxnSpPr>
          <p:nvPr/>
        </p:nvCxnSpPr>
        <p:spPr>
          <a:xfrm>
            <a:off x="2230108" y="4522150"/>
            <a:ext cx="26611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47931E6-B971-D5DF-5D55-5BF3272F3B5A}"/>
              </a:ext>
            </a:extLst>
          </p:cNvPr>
          <p:cNvCxnSpPr>
            <a:cxnSpLocks/>
          </p:cNvCxnSpPr>
          <p:nvPr/>
        </p:nvCxnSpPr>
        <p:spPr>
          <a:xfrm>
            <a:off x="3631713" y="4522150"/>
            <a:ext cx="26611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EF74200-DE7C-A0EE-5CA8-B1C0835748B2}"/>
              </a:ext>
            </a:extLst>
          </p:cNvPr>
          <p:cNvCxnSpPr>
            <a:cxnSpLocks/>
          </p:cNvCxnSpPr>
          <p:nvPr/>
        </p:nvCxnSpPr>
        <p:spPr>
          <a:xfrm flipV="1">
            <a:off x="4803988" y="4522151"/>
            <a:ext cx="266113"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78E0C32-FDF1-D624-F656-4708B4AAC9A6}"/>
              </a:ext>
            </a:extLst>
          </p:cNvPr>
          <p:cNvCxnSpPr>
            <a:cxnSpLocks/>
          </p:cNvCxnSpPr>
          <p:nvPr/>
        </p:nvCxnSpPr>
        <p:spPr>
          <a:xfrm>
            <a:off x="6206872" y="4522150"/>
            <a:ext cx="26611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B8316A0-7650-89BB-06E3-9331F5E3C50F}"/>
              </a:ext>
            </a:extLst>
          </p:cNvPr>
          <p:cNvCxnSpPr>
            <a:stCxn id="12" idx="3"/>
            <a:endCxn id="5" idx="3"/>
          </p:cNvCxnSpPr>
          <p:nvPr/>
        </p:nvCxnSpPr>
        <p:spPr>
          <a:xfrm>
            <a:off x="7609756" y="4522150"/>
            <a:ext cx="26611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arr1">
            <a:extLst>
              <a:ext uri="{FF2B5EF4-FFF2-40B4-BE49-F238E27FC236}">
                <a16:creationId xmlns:a16="http://schemas.microsoft.com/office/drawing/2014/main" id="{B0A43026-3A56-24BA-3C17-E219C86E3810}"/>
              </a:ext>
            </a:extLst>
          </p:cNvPr>
          <p:cNvCxnSpPr>
            <a:cxnSpLocks/>
          </p:cNvCxnSpPr>
          <p:nvPr/>
        </p:nvCxnSpPr>
        <p:spPr>
          <a:xfrm>
            <a:off x="8782031" y="4522150"/>
            <a:ext cx="26611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D6BE965-CCD8-1DE3-4770-E771CE7DAF23}"/>
              </a:ext>
            </a:extLst>
          </p:cNvPr>
          <p:cNvCxnSpPr>
            <a:cxnSpLocks/>
          </p:cNvCxnSpPr>
          <p:nvPr/>
        </p:nvCxnSpPr>
        <p:spPr>
          <a:xfrm flipV="1">
            <a:off x="5638487" y="5093600"/>
            <a:ext cx="0" cy="30262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D627D0F-B799-D5DF-4FDE-1463DF913656}"/>
              </a:ext>
            </a:extLst>
          </p:cNvPr>
          <p:cNvCxnSpPr>
            <a:stCxn id="13" idx="1"/>
            <a:endCxn id="11" idx="2"/>
          </p:cNvCxnSpPr>
          <p:nvPr/>
        </p:nvCxnSpPr>
        <p:spPr>
          <a:xfrm>
            <a:off x="10519664" y="4522150"/>
            <a:ext cx="49113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arr2">
            <a:extLst>
              <a:ext uri="{FF2B5EF4-FFF2-40B4-BE49-F238E27FC236}">
                <a16:creationId xmlns:a16="http://schemas.microsoft.com/office/drawing/2014/main" id="{77BEA2D9-E48C-6A40-63A1-A9E6E5CBA52B}"/>
              </a:ext>
            </a:extLst>
          </p:cNvPr>
          <p:cNvCxnSpPr>
            <a:cxnSpLocks/>
          </p:cNvCxnSpPr>
          <p:nvPr/>
        </p:nvCxnSpPr>
        <p:spPr>
          <a:xfrm>
            <a:off x="1741023" y="3343487"/>
            <a:ext cx="0" cy="88805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2A6CA01-A1B5-2B65-673A-6D8076797C26}"/>
              </a:ext>
            </a:extLst>
          </p:cNvPr>
          <p:cNvSpPr txBox="1"/>
          <p:nvPr/>
        </p:nvSpPr>
        <p:spPr>
          <a:xfrm>
            <a:off x="10932454" y="5293478"/>
            <a:ext cx="1046184" cy="428103"/>
          </a:xfrm>
          <a:prstGeom prst="rect">
            <a:avLst/>
          </a:prstGeom>
          <a:noFill/>
        </p:spPr>
        <p:txBody>
          <a:bodyPr wrap="none" rtlCol="0">
            <a:spAutoFit/>
          </a:bodyPr>
          <a:lstStyle/>
          <a:p>
            <a:r>
              <a:rPr lang="en-US" b="1" dirty="0"/>
              <a:t>Storage</a:t>
            </a:r>
          </a:p>
        </p:txBody>
      </p:sp>
      <p:sp>
        <p:nvSpPr>
          <p:cNvPr id="25" name="TextBox 24">
            <a:extLst>
              <a:ext uri="{FF2B5EF4-FFF2-40B4-BE49-F238E27FC236}">
                <a16:creationId xmlns:a16="http://schemas.microsoft.com/office/drawing/2014/main" id="{2A12CD83-F764-C9DF-C1B7-3637B731E6AB}"/>
              </a:ext>
            </a:extLst>
          </p:cNvPr>
          <p:cNvSpPr txBox="1"/>
          <p:nvPr/>
        </p:nvSpPr>
        <p:spPr>
          <a:xfrm>
            <a:off x="1444750" y="5293478"/>
            <a:ext cx="661997" cy="428103"/>
          </a:xfrm>
          <a:prstGeom prst="rect">
            <a:avLst/>
          </a:prstGeom>
          <a:noFill/>
        </p:spPr>
        <p:txBody>
          <a:bodyPr wrap="none" rtlCol="0">
            <a:spAutoFit/>
          </a:bodyPr>
          <a:lstStyle/>
          <a:p>
            <a:r>
              <a:rPr lang="en-US" b="1" dirty="0"/>
              <a:t>LNA</a:t>
            </a:r>
          </a:p>
        </p:txBody>
      </p:sp>
      <p:sp>
        <p:nvSpPr>
          <p:cNvPr id="26" name="TextBox 25">
            <a:extLst>
              <a:ext uri="{FF2B5EF4-FFF2-40B4-BE49-F238E27FC236}">
                <a16:creationId xmlns:a16="http://schemas.microsoft.com/office/drawing/2014/main" id="{3D97F7A1-77CC-7A50-4D63-64EDA4D061EA}"/>
              </a:ext>
            </a:extLst>
          </p:cNvPr>
          <p:cNvSpPr txBox="1"/>
          <p:nvPr/>
        </p:nvSpPr>
        <p:spPr>
          <a:xfrm>
            <a:off x="2522943" y="3490553"/>
            <a:ext cx="1113382" cy="428103"/>
          </a:xfrm>
          <a:prstGeom prst="rect">
            <a:avLst/>
          </a:prstGeom>
          <a:noFill/>
        </p:spPr>
        <p:txBody>
          <a:bodyPr wrap="none" rtlCol="0">
            <a:spAutoFit/>
          </a:bodyPr>
          <a:lstStyle/>
          <a:p>
            <a:r>
              <a:rPr lang="en-US" b="1" dirty="0"/>
              <a:t>RF Filter</a:t>
            </a:r>
          </a:p>
        </p:txBody>
      </p:sp>
      <p:sp>
        <p:nvSpPr>
          <p:cNvPr id="27" name="TextBox 26">
            <a:extLst>
              <a:ext uri="{FF2B5EF4-FFF2-40B4-BE49-F238E27FC236}">
                <a16:creationId xmlns:a16="http://schemas.microsoft.com/office/drawing/2014/main" id="{352566CA-E983-9CB8-5A0A-AEA3E5DFFFA0}"/>
              </a:ext>
            </a:extLst>
          </p:cNvPr>
          <p:cNvSpPr txBox="1"/>
          <p:nvPr/>
        </p:nvSpPr>
        <p:spPr>
          <a:xfrm>
            <a:off x="3528917" y="5293478"/>
            <a:ext cx="1625164" cy="428103"/>
          </a:xfrm>
          <a:prstGeom prst="rect">
            <a:avLst/>
          </a:prstGeom>
          <a:noFill/>
        </p:spPr>
        <p:txBody>
          <a:bodyPr wrap="none" rtlCol="0">
            <a:spAutoFit/>
          </a:bodyPr>
          <a:lstStyle/>
          <a:p>
            <a:r>
              <a:rPr lang="en-US" b="1" dirty="0"/>
              <a:t>RF Amplifier</a:t>
            </a:r>
          </a:p>
        </p:txBody>
      </p:sp>
      <p:sp>
        <p:nvSpPr>
          <p:cNvPr id="28" name="TextBox 27">
            <a:extLst>
              <a:ext uri="{FF2B5EF4-FFF2-40B4-BE49-F238E27FC236}">
                <a16:creationId xmlns:a16="http://schemas.microsoft.com/office/drawing/2014/main" id="{C1DFBA78-0FEF-5730-E6A7-DCD1A71BF2F0}"/>
              </a:ext>
            </a:extLst>
          </p:cNvPr>
          <p:cNvSpPr txBox="1"/>
          <p:nvPr/>
        </p:nvSpPr>
        <p:spPr>
          <a:xfrm>
            <a:off x="7645140" y="3522597"/>
            <a:ext cx="1491803" cy="428103"/>
          </a:xfrm>
          <a:prstGeom prst="rect">
            <a:avLst/>
          </a:prstGeom>
          <a:noFill/>
        </p:spPr>
        <p:txBody>
          <a:bodyPr wrap="none" rtlCol="0">
            <a:spAutoFit/>
          </a:bodyPr>
          <a:lstStyle/>
          <a:p>
            <a:r>
              <a:rPr lang="en-US" b="1" dirty="0"/>
              <a:t>IF Amplifier</a:t>
            </a:r>
          </a:p>
        </p:txBody>
      </p:sp>
      <p:sp>
        <p:nvSpPr>
          <p:cNvPr id="29" name="TextBox 28">
            <a:extLst>
              <a:ext uri="{FF2B5EF4-FFF2-40B4-BE49-F238E27FC236}">
                <a16:creationId xmlns:a16="http://schemas.microsoft.com/office/drawing/2014/main" id="{30C2366C-9E09-A2A5-4204-256657FB469D}"/>
              </a:ext>
            </a:extLst>
          </p:cNvPr>
          <p:cNvSpPr txBox="1"/>
          <p:nvPr/>
        </p:nvSpPr>
        <p:spPr>
          <a:xfrm>
            <a:off x="6493541" y="5318004"/>
            <a:ext cx="1033913" cy="428103"/>
          </a:xfrm>
          <a:prstGeom prst="rect">
            <a:avLst/>
          </a:prstGeom>
          <a:noFill/>
        </p:spPr>
        <p:txBody>
          <a:bodyPr wrap="none" rtlCol="0">
            <a:spAutoFit/>
          </a:bodyPr>
          <a:lstStyle/>
          <a:p>
            <a:r>
              <a:rPr lang="en-US" b="1" dirty="0"/>
              <a:t>IF Filter</a:t>
            </a:r>
          </a:p>
        </p:txBody>
      </p:sp>
      <p:sp>
        <p:nvSpPr>
          <p:cNvPr id="30" name="TextBox 29">
            <a:extLst>
              <a:ext uri="{FF2B5EF4-FFF2-40B4-BE49-F238E27FC236}">
                <a16:creationId xmlns:a16="http://schemas.microsoft.com/office/drawing/2014/main" id="{7CF71850-1B5F-DDB6-1BF6-4B95F7C19B4C}"/>
              </a:ext>
            </a:extLst>
          </p:cNvPr>
          <p:cNvSpPr txBox="1"/>
          <p:nvPr/>
        </p:nvSpPr>
        <p:spPr>
          <a:xfrm>
            <a:off x="5211792" y="3490554"/>
            <a:ext cx="853389" cy="428103"/>
          </a:xfrm>
          <a:prstGeom prst="rect">
            <a:avLst/>
          </a:prstGeom>
          <a:noFill/>
        </p:spPr>
        <p:txBody>
          <a:bodyPr wrap="none" rtlCol="0">
            <a:spAutoFit/>
          </a:bodyPr>
          <a:lstStyle/>
          <a:p>
            <a:r>
              <a:rPr lang="en-US" b="1" dirty="0"/>
              <a:t>Mixer</a:t>
            </a:r>
          </a:p>
        </p:txBody>
      </p:sp>
      <p:sp>
        <p:nvSpPr>
          <p:cNvPr id="31" name="TextBox 30">
            <a:extLst>
              <a:ext uri="{FF2B5EF4-FFF2-40B4-BE49-F238E27FC236}">
                <a16:creationId xmlns:a16="http://schemas.microsoft.com/office/drawing/2014/main" id="{B92350CC-C245-DDFC-B78C-040DFB1BE77B}"/>
              </a:ext>
            </a:extLst>
          </p:cNvPr>
          <p:cNvSpPr txBox="1"/>
          <p:nvPr/>
        </p:nvSpPr>
        <p:spPr>
          <a:xfrm>
            <a:off x="4699045" y="6541954"/>
            <a:ext cx="1878874" cy="428103"/>
          </a:xfrm>
          <a:prstGeom prst="rect">
            <a:avLst/>
          </a:prstGeom>
          <a:noFill/>
        </p:spPr>
        <p:txBody>
          <a:bodyPr wrap="none" rtlCol="0">
            <a:spAutoFit/>
          </a:bodyPr>
          <a:lstStyle/>
          <a:p>
            <a:r>
              <a:rPr lang="en-US" b="1" dirty="0"/>
              <a:t>Local Oscillator</a:t>
            </a:r>
          </a:p>
        </p:txBody>
      </p:sp>
      <p:sp>
        <p:nvSpPr>
          <p:cNvPr id="32" name="TextBox 31">
            <a:extLst>
              <a:ext uri="{FF2B5EF4-FFF2-40B4-BE49-F238E27FC236}">
                <a16:creationId xmlns:a16="http://schemas.microsoft.com/office/drawing/2014/main" id="{60060CB9-D002-9C6C-B7F7-D40383A66E6E}"/>
              </a:ext>
            </a:extLst>
          </p:cNvPr>
          <p:cNvSpPr txBox="1"/>
          <p:nvPr/>
        </p:nvSpPr>
        <p:spPr>
          <a:xfrm>
            <a:off x="9442743" y="5179076"/>
            <a:ext cx="682327" cy="428103"/>
          </a:xfrm>
          <a:prstGeom prst="rect">
            <a:avLst/>
          </a:prstGeom>
          <a:noFill/>
        </p:spPr>
        <p:txBody>
          <a:bodyPr wrap="none" rtlCol="0">
            <a:spAutoFit/>
          </a:bodyPr>
          <a:lstStyle/>
          <a:p>
            <a:r>
              <a:rPr lang="en-US" b="1" dirty="0"/>
              <a:t>ADC</a:t>
            </a:r>
          </a:p>
        </p:txBody>
      </p:sp>
      <p:pic>
        <p:nvPicPr>
          <p:cNvPr id="23" name="Picture 3" descr="Anton Zensus: Astrophysicist and Director at MPIfR Bonn">
            <a:extLst>
              <a:ext uri="{FF2B5EF4-FFF2-40B4-BE49-F238E27FC236}">
                <a16:creationId xmlns:a16="http://schemas.microsoft.com/office/drawing/2014/main" id="{EBA2706F-4D45-44CB-C93D-C8EA7E7F82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730" t="10030" r="26736" b="29714"/>
          <a:stretch/>
        </p:blipFill>
        <p:spPr bwMode="auto">
          <a:xfrm flipH="1">
            <a:off x="579120" y="975359"/>
            <a:ext cx="1783393" cy="2426003"/>
          </a:xfrm>
          <a:prstGeom prst="rect">
            <a:avLst/>
          </a:prstGeom>
          <a:noFill/>
          <a:extLst>
            <a:ext uri="{909E8E84-426E-40DD-AFC4-6F175D3DCCD1}">
              <a14:hiddenFill xmlns:a14="http://schemas.microsoft.com/office/drawing/2010/main">
                <a:solidFill>
                  <a:srgbClr val="FFFFFF"/>
                </a:solidFill>
              </a14:hiddenFill>
            </a:ext>
          </a:extLst>
        </p:spPr>
      </p:pic>
      <p:sp>
        <p:nvSpPr>
          <p:cNvPr id="34" name="!!sn">
            <a:extLst>
              <a:ext uri="{FF2B5EF4-FFF2-40B4-BE49-F238E27FC236}">
                <a16:creationId xmlns:a16="http://schemas.microsoft.com/office/drawing/2014/main" id="{D3B5E6C1-6050-192C-5F4F-A2B8E4078576}"/>
              </a:ext>
            </a:extLst>
          </p:cNvPr>
          <p:cNvSpPr txBox="1">
            <a:spLocks/>
          </p:cNvSpPr>
          <p:nvPr/>
        </p:nvSpPr>
        <p:spPr>
          <a:xfrm>
            <a:off x="9448800" y="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6B4749-2250-4F79-AD8D-3CCA28D332C6}" type="slidenum">
              <a:rPr lang="en-US" sz="3200" b="1" smtClean="0">
                <a:solidFill>
                  <a:schemeClr val="tx1"/>
                </a:solidFill>
              </a:rPr>
              <a:pPr/>
              <a:t>4</a:t>
            </a:fld>
            <a:endParaRPr lang="en-US" sz="3200" b="1" dirty="0">
              <a:solidFill>
                <a:schemeClr val="tx1"/>
              </a:solidFill>
            </a:endParaRPr>
          </a:p>
        </p:txBody>
      </p:sp>
    </p:spTree>
    <p:extLst>
      <p:ext uri="{BB962C8B-B14F-4D97-AF65-F5344CB8AC3E}">
        <p14:creationId xmlns:p14="http://schemas.microsoft.com/office/powerpoint/2010/main" val="232776132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FDF8283-831F-6A0A-E2B6-69A8DFD3E993}"/>
              </a:ext>
            </a:extLst>
          </p:cNvPr>
          <p:cNvSpPr>
            <a:spLocks noGrp="1"/>
          </p:cNvSpPr>
          <p:nvPr>
            <p:ph type="title"/>
          </p:nvPr>
        </p:nvSpPr>
        <p:spPr>
          <a:xfrm>
            <a:off x="0" y="0"/>
            <a:ext cx="12192000" cy="1325563"/>
          </a:xfrm>
        </p:spPr>
        <p:txBody>
          <a:bodyPr/>
          <a:lstStyle/>
          <a:p>
            <a:r>
              <a:rPr lang="en-US" dirty="0"/>
              <a:t>Data types in radioastronomy</a:t>
            </a:r>
          </a:p>
        </p:txBody>
      </p:sp>
      <p:sp>
        <p:nvSpPr>
          <p:cNvPr id="11" name="Flowchart: Magnetic Disk 10">
            <a:extLst>
              <a:ext uri="{FF2B5EF4-FFF2-40B4-BE49-F238E27FC236}">
                <a16:creationId xmlns:a16="http://schemas.microsoft.com/office/drawing/2014/main" id="{812811CA-4C85-BE97-7596-F08AE24EE43C}"/>
              </a:ext>
            </a:extLst>
          </p:cNvPr>
          <p:cNvSpPr/>
          <p:nvPr/>
        </p:nvSpPr>
        <p:spPr>
          <a:xfrm>
            <a:off x="3892440" y="3858725"/>
            <a:ext cx="1658647" cy="2436778"/>
          </a:xfrm>
          <a:prstGeom prst="flowChartMagneticDisk">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Pentagon 12">
            <a:extLst>
              <a:ext uri="{FF2B5EF4-FFF2-40B4-BE49-F238E27FC236}">
                <a16:creationId xmlns:a16="http://schemas.microsoft.com/office/drawing/2014/main" id="{AC182AD3-C96A-CCD3-2675-18048F0BA616}"/>
              </a:ext>
            </a:extLst>
          </p:cNvPr>
          <p:cNvSpPr/>
          <p:nvPr/>
        </p:nvSpPr>
        <p:spPr>
          <a:xfrm rot="10800000">
            <a:off x="232689" y="4021756"/>
            <a:ext cx="2743934" cy="2110719"/>
          </a:xfrm>
          <a:prstGeom prst="homePlate">
            <a:avLst>
              <a:gd name="adj" fmla="val 30597"/>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arr1">
            <a:extLst>
              <a:ext uri="{FF2B5EF4-FFF2-40B4-BE49-F238E27FC236}">
                <a16:creationId xmlns:a16="http://schemas.microsoft.com/office/drawing/2014/main" id="{B0A43026-3A56-24BA-3C17-E219C86E3810}"/>
              </a:ext>
            </a:extLst>
          </p:cNvPr>
          <p:cNvCxnSpPr>
            <a:cxnSpLocks/>
          </p:cNvCxnSpPr>
          <p:nvPr/>
        </p:nvCxnSpPr>
        <p:spPr>
          <a:xfrm>
            <a:off x="-263532" y="5077114"/>
            <a:ext cx="49622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D627D0F-B799-D5DF-4FDE-1463DF913656}"/>
              </a:ext>
            </a:extLst>
          </p:cNvPr>
          <p:cNvCxnSpPr>
            <a:stCxn id="13" idx="1"/>
            <a:endCxn id="11" idx="2"/>
          </p:cNvCxnSpPr>
          <p:nvPr/>
        </p:nvCxnSpPr>
        <p:spPr>
          <a:xfrm>
            <a:off x="2976624" y="5077115"/>
            <a:ext cx="91581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2A6CA01-A1B5-2B65-673A-6D8076797C26}"/>
              </a:ext>
            </a:extLst>
          </p:cNvPr>
          <p:cNvSpPr txBox="1"/>
          <p:nvPr/>
        </p:nvSpPr>
        <p:spPr>
          <a:xfrm>
            <a:off x="3746355" y="6507695"/>
            <a:ext cx="1950815" cy="794001"/>
          </a:xfrm>
          <a:prstGeom prst="rect">
            <a:avLst/>
          </a:prstGeom>
          <a:noFill/>
        </p:spPr>
        <p:txBody>
          <a:bodyPr wrap="none" rtlCol="0">
            <a:spAutoFit/>
          </a:bodyPr>
          <a:lstStyle/>
          <a:p>
            <a:r>
              <a:rPr lang="en-US" b="1" dirty="0"/>
              <a:t>Storage</a:t>
            </a:r>
          </a:p>
        </p:txBody>
      </p:sp>
      <p:sp>
        <p:nvSpPr>
          <p:cNvPr id="32" name="TextBox 31">
            <a:extLst>
              <a:ext uri="{FF2B5EF4-FFF2-40B4-BE49-F238E27FC236}">
                <a16:creationId xmlns:a16="http://schemas.microsoft.com/office/drawing/2014/main" id="{60060CB9-D002-9C6C-B7F7-D40383A66E6E}"/>
              </a:ext>
            </a:extLst>
          </p:cNvPr>
          <p:cNvSpPr txBox="1"/>
          <p:nvPr/>
        </p:nvSpPr>
        <p:spPr>
          <a:xfrm>
            <a:off x="968490" y="6295503"/>
            <a:ext cx="1272331" cy="794001"/>
          </a:xfrm>
          <a:prstGeom prst="rect">
            <a:avLst/>
          </a:prstGeom>
          <a:noFill/>
        </p:spPr>
        <p:txBody>
          <a:bodyPr wrap="none" rtlCol="0">
            <a:spAutoFit/>
          </a:bodyPr>
          <a:lstStyle/>
          <a:p>
            <a:r>
              <a:rPr lang="en-US" b="1" dirty="0"/>
              <a:t>ADC</a:t>
            </a:r>
          </a:p>
        </p:txBody>
      </p:sp>
      <p:pic>
        <p:nvPicPr>
          <p:cNvPr id="3" name="Picture 4">
            <a:extLst>
              <a:ext uri="{FF2B5EF4-FFF2-40B4-BE49-F238E27FC236}">
                <a16:creationId xmlns:a16="http://schemas.microsoft.com/office/drawing/2014/main" id="{86311F1F-A3FE-0B07-A8D0-B2DE2D46D8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030" r="9379"/>
          <a:stretch/>
        </p:blipFill>
        <p:spPr bwMode="auto">
          <a:xfrm>
            <a:off x="7853894" y="10270"/>
            <a:ext cx="3157462" cy="2043404"/>
          </a:xfrm>
          <a:prstGeom prst="rect">
            <a:avLst/>
          </a:prstGeom>
          <a:noFill/>
          <a:extLst>
            <a:ext uri="{909E8E84-426E-40DD-AFC4-6F175D3DCCD1}">
              <a14:hiddenFill xmlns:a14="http://schemas.microsoft.com/office/drawing/2010/main">
                <a:solidFill>
                  <a:srgbClr val="FFFFFF"/>
                </a:solidFill>
              </a14:hiddenFill>
            </a:ext>
          </a:extLst>
        </p:spPr>
      </p:pic>
      <p:pic>
        <p:nvPicPr>
          <p:cNvPr id="4" name="!!fig2">
            <a:extLst>
              <a:ext uri="{FF2B5EF4-FFF2-40B4-BE49-F238E27FC236}">
                <a16:creationId xmlns:a16="http://schemas.microsoft.com/office/drawing/2014/main" id="{33BB915B-A457-4587-0F80-5947943F69BF}"/>
              </a:ext>
            </a:extLst>
          </p:cNvPr>
          <p:cNvPicPr preferRelativeResize="0">
            <a:picLocks noChangeArrowheads="1"/>
          </p:cNvPicPr>
          <p:nvPr/>
        </p:nvPicPr>
        <p:blipFill rotWithShape="1">
          <a:blip r:embed="rId3">
            <a:extLst>
              <a:ext uri="{28A0092B-C50C-407E-A947-70E740481C1C}">
                <a14:useLocalDpi xmlns:a14="http://schemas.microsoft.com/office/drawing/2010/main" val="0"/>
              </a:ext>
            </a:extLst>
          </a:blip>
          <a:srcRect l="5791" t="6192" r="8485" b="6436"/>
          <a:stretch/>
        </p:blipFill>
        <p:spPr bwMode="auto">
          <a:xfrm>
            <a:off x="8429238" y="2063944"/>
            <a:ext cx="2427269" cy="229533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F74293A6-5B58-165E-39D1-525BA4965C8B}"/>
              </a:ext>
            </a:extLst>
          </p:cNvPr>
          <p:cNvPicPr>
            <a:picLocks noChangeAspect="1"/>
          </p:cNvPicPr>
          <p:nvPr/>
        </p:nvPicPr>
        <p:blipFill rotWithShape="1">
          <a:blip r:embed="rId4">
            <a:extLst>
              <a:ext uri="{28A0092B-C50C-407E-A947-70E740481C1C}">
                <a14:useLocalDpi xmlns:a14="http://schemas.microsoft.com/office/drawing/2010/main" val="0"/>
              </a:ext>
            </a:extLst>
          </a:blip>
          <a:srcRect t="10982" r="5425"/>
          <a:stretch/>
        </p:blipFill>
        <p:spPr>
          <a:xfrm>
            <a:off x="7559035" y="4562669"/>
            <a:ext cx="4167673" cy="2295331"/>
          </a:xfrm>
          <a:prstGeom prst="rect">
            <a:avLst/>
          </a:prstGeom>
        </p:spPr>
      </p:pic>
      <p:cxnSp>
        <p:nvCxnSpPr>
          <p:cNvPr id="36" name="Connector: Elbow 35">
            <a:extLst>
              <a:ext uri="{FF2B5EF4-FFF2-40B4-BE49-F238E27FC236}">
                <a16:creationId xmlns:a16="http://schemas.microsoft.com/office/drawing/2014/main" id="{4CE1E07A-DC10-AD4F-1CAE-B20BA13B263B}"/>
              </a:ext>
            </a:extLst>
          </p:cNvPr>
          <p:cNvCxnSpPr>
            <a:stCxn id="11" idx="4"/>
            <a:endCxn id="34" idx="1"/>
          </p:cNvCxnSpPr>
          <p:nvPr/>
        </p:nvCxnSpPr>
        <p:spPr>
          <a:xfrm>
            <a:off x="5551087" y="5077114"/>
            <a:ext cx="2007948" cy="633221"/>
          </a:xfrm>
          <a:prstGeom prst="bentConnector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A355A0B3-B0F2-D10B-22E5-7969D68995CD}"/>
              </a:ext>
            </a:extLst>
          </p:cNvPr>
          <p:cNvCxnSpPr>
            <a:stCxn id="11" idx="4"/>
            <a:endCxn id="4" idx="1"/>
          </p:cNvCxnSpPr>
          <p:nvPr/>
        </p:nvCxnSpPr>
        <p:spPr>
          <a:xfrm flipV="1">
            <a:off x="5551087" y="3211609"/>
            <a:ext cx="2878151" cy="1865505"/>
          </a:xfrm>
          <a:prstGeom prst="bentConnector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CA413B3B-1A42-06B7-C701-52311E92356D}"/>
              </a:ext>
            </a:extLst>
          </p:cNvPr>
          <p:cNvCxnSpPr>
            <a:stCxn id="11" idx="4"/>
            <a:endCxn id="3" idx="1"/>
          </p:cNvCxnSpPr>
          <p:nvPr/>
        </p:nvCxnSpPr>
        <p:spPr>
          <a:xfrm flipV="1">
            <a:off x="5551087" y="1031972"/>
            <a:ext cx="2302807" cy="4045142"/>
          </a:xfrm>
          <a:prstGeom prst="bentConnector3">
            <a:avLst>
              <a:gd name="adj1" fmla="val 43517"/>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342D5359-D150-8039-4952-E86CDDB9EF91}"/>
              </a:ext>
            </a:extLst>
          </p:cNvPr>
          <p:cNvSpPr txBox="1"/>
          <p:nvPr/>
        </p:nvSpPr>
        <p:spPr>
          <a:xfrm>
            <a:off x="0" y="1051560"/>
            <a:ext cx="3403176" cy="1754326"/>
          </a:xfrm>
          <a:prstGeom prst="rect">
            <a:avLst/>
          </a:prstGeom>
          <a:noFill/>
        </p:spPr>
        <p:txBody>
          <a:bodyPr wrap="none" rtlCol="0">
            <a:spAutoFit/>
          </a:bodyPr>
          <a:lstStyle/>
          <a:p>
            <a:pPr marL="342900" indent="-342900">
              <a:buAutoNum type="arabicPeriod"/>
            </a:pPr>
            <a:r>
              <a:rPr lang="en-US" sz="3600" dirty="0"/>
              <a:t>Baseband data </a:t>
            </a:r>
          </a:p>
          <a:p>
            <a:pPr marL="342900" indent="-342900">
              <a:buAutoNum type="arabicPeriod"/>
            </a:pPr>
            <a:r>
              <a:rPr lang="en-US" sz="3600" dirty="0" err="1"/>
              <a:t>Filterbank</a:t>
            </a:r>
            <a:r>
              <a:rPr lang="en-US" sz="3600" dirty="0"/>
              <a:t> data</a:t>
            </a:r>
          </a:p>
          <a:p>
            <a:pPr marL="342900" indent="-342900">
              <a:buAutoNum type="arabicPeriod"/>
            </a:pPr>
            <a:r>
              <a:rPr lang="en-US" sz="3600" dirty="0"/>
              <a:t>Time series</a:t>
            </a:r>
          </a:p>
        </p:txBody>
      </p:sp>
      <p:sp>
        <p:nvSpPr>
          <p:cNvPr id="43" name="Oval 42">
            <a:extLst>
              <a:ext uri="{FF2B5EF4-FFF2-40B4-BE49-F238E27FC236}">
                <a16:creationId xmlns:a16="http://schemas.microsoft.com/office/drawing/2014/main" id="{AC4DADBB-1DA0-FBEB-B846-3DB2ACA066AA}"/>
              </a:ext>
            </a:extLst>
          </p:cNvPr>
          <p:cNvSpPr/>
          <p:nvPr/>
        </p:nvSpPr>
        <p:spPr>
          <a:xfrm>
            <a:off x="7181969" y="357486"/>
            <a:ext cx="562218" cy="562218"/>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1</a:t>
            </a:r>
          </a:p>
        </p:txBody>
      </p:sp>
      <p:sp>
        <p:nvSpPr>
          <p:cNvPr id="44" name="Oval 43">
            <a:extLst>
              <a:ext uri="{FF2B5EF4-FFF2-40B4-BE49-F238E27FC236}">
                <a16:creationId xmlns:a16="http://schemas.microsoft.com/office/drawing/2014/main" id="{9A7818C3-A3EE-D93D-1B75-370CE05538B4}"/>
              </a:ext>
            </a:extLst>
          </p:cNvPr>
          <p:cNvSpPr/>
          <p:nvPr/>
        </p:nvSpPr>
        <p:spPr>
          <a:xfrm>
            <a:off x="7768301" y="2504952"/>
            <a:ext cx="562218" cy="562218"/>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2</a:t>
            </a:r>
          </a:p>
        </p:txBody>
      </p:sp>
      <p:sp>
        <p:nvSpPr>
          <p:cNvPr id="45" name="Oval 44">
            <a:extLst>
              <a:ext uri="{FF2B5EF4-FFF2-40B4-BE49-F238E27FC236}">
                <a16:creationId xmlns:a16="http://schemas.microsoft.com/office/drawing/2014/main" id="{5CECD378-F500-9634-DA09-798DAAE1B65D}"/>
              </a:ext>
            </a:extLst>
          </p:cNvPr>
          <p:cNvSpPr/>
          <p:nvPr/>
        </p:nvSpPr>
        <p:spPr>
          <a:xfrm>
            <a:off x="7072705" y="5029341"/>
            <a:ext cx="562218" cy="562218"/>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3</a:t>
            </a:r>
          </a:p>
        </p:txBody>
      </p:sp>
      <p:sp>
        <p:nvSpPr>
          <p:cNvPr id="67" name="Isosceles Triangle 66">
            <a:extLst>
              <a:ext uri="{FF2B5EF4-FFF2-40B4-BE49-F238E27FC236}">
                <a16:creationId xmlns:a16="http://schemas.microsoft.com/office/drawing/2014/main" id="{80403EC3-FE7B-1DED-B71C-B6B4FAA1274F}"/>
              </a:ext>
            </a:extLst>
          </p:cNvPr>
          <p:cNvSpPr/>
          <p:nvPr/>
        </p:nvSpPr>
        <p:spPr>
          <a:xfrm rot="5400000">
            <a:off x="-2168255" y="4232258"/>
            <a:ext cx="2119731" cy="1689714"/>
          </a:xfrm>
          <a:prstGeom prst="triangl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E06DA9BB-715D-C8B9-71C8-6755B7CDE781}"/>
              </a:ext>
            </a:extLst>
          </p:cNvPr>
          <p:cNvSpPr/>
          <p:nvPr/>
        </p:nvSpPr>
        <p:spPr>
          <a:xfrm>
            <a:off x="-11987034" y="4017250"/>
            <a:ext cx="2119732" cy="211973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a:extLst>
              <a:ext uri="{FF2B5EF4-FFF2-40B4-BE49-F238E27FC236}">
                <a16:creationId xmlns:a16="http://schemas.microsoft.com/office/drawing/2014/main" id="{303AA757-8E5C-47F8-C117-292A975EB6F2}"/>
              </a:ext>
            </a:extLst>
          </p:cNvPr>
          <p:cNvSpPr/>
          <p:nvPr/>
        </p:nvSpPr>
        <p:spPr>
          <a:xfrm rot="5400000">
            <a:off x="-14387978" y="4232258"/>
            <a:ext cx="2119731" cy="1689714"/>
          </a:xfrm>
          <a:prstGeom prst="triangl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984610C8-4579-D988-7FAB-DAB3754EA93A}"/>
              </a:ext>
            </a:extLst>
          </p:cNvPr>
          <p:cNvSpPr/>
          <p:nvPr/>
        </p:nvSpPr>
        <p:spPr>
          <a:xfrm rot="5400000">
            <a:off x="-9586092" y="4232258"/>
            <a:ext cx="2119731" cy="1689714"/>
          </a:xfrm>
          <a:prstGeom prst="triangl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CCF35E45-F382-B3C9-D263-5DCA2060C274}"/>
              </a:ext>
            </a:extLst>
          </p:cNvPr>
          <p:cNvSpPr/>
          <p:nvPr/>
        </p:nvSpPr>
        <p:spPr>
          <a:xfrm>
            <a:off x="-7185150" y="6698263"/>
            <a:ext cx="2119732" cy="211973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Summing Junction 71">
            <a:extLst>
              <a:ext uri="{FF2B5EF4-FFF2-40B4-BE49-F238E27FC236}">
                <a16:creationId xmlns:a16="http://schemas.microsoft.com/office/drawing/2014/main" id="{5E263E4F-C4F5-50C3-3684-C90305661DC4}"/>
              </a:ext>
            </a:extLst>
          </p:cNvPr>
          <p:cNvSpPr/>
          <p:nvPr/>
        </p:nvSpPr>
        <p:spPr>
          <a:xfrm>
            <a:off x="-7185150" y="4017250"/>
            <a:ext cx="2119732" cy="2119731"/>
          </a:xfrm>
          <a:prstGeom prst="flowChartSummingJunction">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556EFF55-E62C-2917-44F4-C1618EC866D0}"/>
              </a:ext>
            </a:extLst>
          </p:cNvPr>
          <p:cNvSpPr/>
          <p:nvPr/>
        </p:nvSpPr>
        <p:spPr>
          <a:xfrm>
            <a:off x="-4569199" y="4017250"/>
            <a:ext cx="2119732" cy="211973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Arrow Connector 73">
            <a:extLst>
              <a:ext uri="{FF2B5EF4-FFF2-40B4-BE49-F238E27FC236}">
                <a16:creationId xmlns:a16="http://schemas.microsoft.com/office/drawing/2014/main" id="{0AF299E7-F11D-D56F-600D-063ABFCBE7ED}"/>
              </a:ext>
            </a:extLst>
          </p:cNvPr>
          <p:cNvCxnSpPr>
            <a:cxnSpLocks/>
          </p:cNvCxnSpPr>
          <p:nvPr/>
        </p:nvCxnSpPr>
        <p:spPr>
          <a:xfrm>
            <a:off x="-12483255" y="5077114"/>
            <a:ext cx="49622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1B56DBE5-E5CA-EFA4-2694-17840F2991A2}"/>
              </a:ext>
            </a:extLst>
          </p:cNvPr>
          <p:cNvCxnSpPr>
            <a:cxnSpLocks/>
          </p:cNvCxnSpPr>
          <p:nvPr/>
        </p:nvCxnSpPr>
        <p:spPr>
          <a:xfrm>
            <a:off x="-9867303" y="5077114"/>
            <a:ext cx="49621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06792834-111F-C966-54D0-795936722BBF}"/>
              </a:ext>
            </a:extLst>
          </p:cNvPr>
          <p:cNvCxnSpPr>
            <a:stCxn id="70" idx="0"/>
            <a:endCxn id="72" idx="2"/>
          </p:cNvCxnSpPr>
          <p:nvPr/>
        </p:nvCxnSpPr>
        <p:spPr>
          <a:xfrm>
            <a:off x="-7681369" y="5077115"/>
            <a:ext cx="49621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DCE6D659-94D5-D212-C9B9-C864A98A897E}"/>
              </a:ext>
            </a:extLst>
          </p:cNvPr>
          <p:cNvCxnSpPr>
            <a:cxnSpLocks/>
            <a:stCxn id="72" idx="6"/>
            <a:endCxn id="73" idx="1"/>
          </p:cNvCxnSpPr>
          <p:nvPr/>
        </p:nvCxnSpPr>
        <p:spPr>
          <a:xfrm>
            <a:off x="-5065418" y="5077115"/>
            <a:ext cx="49621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FF09CBB7-AED4-F47F-EEB6-F1E7C7699A04}"/>
              </a:ext>
            </a:extLst>
          </p:cNvPr>
          <p:cNvCxnSpPr>
            <a:stCxn id="73" idx="3"/>
            <a:endCxn id="67" idx="3"/>
          </p:cNvCxnSpPr>
          <p:nvPr/>
        </p:nvCxnSpPr>
        <p:spPr>
          <a:xfrm>
            <a:off x="-2449468" y="5077115"/>
            <a:ext cx="49622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AABFFEA7-1EF9-9F24-0C09-3BB21CAE51DF}"/>
              </a:ext>
            </a:extLst>
          </p:cNvPr>
          <p:cNvCxnSpPr>
            <a:stCxn id="71" idx="0"/>
            <a:endCxn id="72" idx="4"/>
          </p:cNvCxnSpPr>
          <p:nvPr/>
        </p:nvCxnSpPr>
        <p:spPr>
          <a:xfrm flipV="1">
            <a:off x="-6125284" y="6136981"/>
            <a:ext cx="0" cy="56128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2" name="Picture 3" descr="Anton Zensus: Astrophysicist and Director at MPIfR Bonn">
            <a:extLst>
              <a:ext uri="{FF2B5EF4-FFF2-40B4-BE49-F238E27FC236}">
                <a16:creationId xmlns:a16="http://schemas.microsoft.com/office/drawing/2014/main" id="{B8110EC0-80D7-7561-08E5-E9416B120FB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730" t="10030" r="26736" b="29714"/>
          <a:stretch/>
        </p:blipFill>
        <p:spPr bwMode="auto">
          <a:xfrm flipH="1">
            <a:off x="-15559461" y="-1501108"/>
            <a:ext cx="3325485" cy="4499502"/>
          </a:xfrm>
          <a:prstGeom prst="rect">
            <a:avLst/>
          </a:prstGeom>
          <a:noFill/>
          <a:extLst>
            <a:ext uri="{909E8E84-426E-40DD-AFC4-6F175D3DCCD1}">
              <a14:hiddenFill xmlns:a14="http://schemas.microsoft.com/office/drawing/2010/main">
                <a:solidFill>
                  <a:srgbClr val="FFFFFF"/>
                </a:solidFill>
              </a14:hiddenFill>
            </a:ext>
          </a:extLst>
        </p:spPr>
      </p:pic>
      <p:sp>
        <p:nvSpPr>
          <p:cNvPr id="83" name="TextBox 82">
            <a:extLst>
              <a:ext uri="{FF2B5EF4-FFF2-40B4-BE49-F238E27FC236}">
                <a16:creationId xmlns:a16="http://schemas.microsoft.com/office/drawing/2014/main" id="{A14227E6-CCD2-B9C7-D86E-40FC4378113D}"/>
              </a:ext>
            </a:extLst>
          </p:cNvPr>
          <p:cNvSpPr txBox="1"/>
          <p:nvPr/>
        </p:nvSpPr>
        <p:spPr>
          <a:xfrm>
            <a:off x="-13945324" y="6507695"/>
            <a:ext cx="1234423" cy="794001"/>
          </a:xfrm>
          <a:prstGeom prst="rect">
            <a:avLst/>
          </a:prstGeom>
          <a:noFill/>
        </p:spPr>
        <p:txBody>
          <a:bodyPr wrap="none" rtlCol="0">
            <a:spAutoFit/>
          </a:bodyPr>
          <a:lstStyle/>
          <a:p>
            <a:r>
              <a:rPr lang="en-US" b="1" dirty="0"/>
              <a:t>LNA</a:t>
            </a:r>
          </a:p>
        </p:txBody>
      </p:sp>
      <p:sp>
        <p:nvSpPr>
          <p:cNvPr id="84" name="TextBox 83">
            <a:extLst>
              <a:ext uri="{FF2B5EF4-FFF2-40B4-BE49-F238E27FC236}">
                <a16:creationId xmlns:a16="http://schemas.microsoft.com/office/drawing/2014/main" id="{A11626D2-5FB5-C4FE-3640-268F8C55A846}"/>
              </a:ext>
            </a:extLst>
          </p:cNvPr>
          <p:cNvSpPr txBox="1"/>
          <p:nvPr/>
        </p:nvSpPr>
        <p:spPr>
          <a:xfrm>
            <a:off x="-11934823" y="3163817"/>
            <a:ext cx="2076120" cy="794001"/>
          </a:xfrm>
          <a:prstGeom prst="rect">
            <a:avLst/>
          </a:prstGeom>
          <a:noFill/>
        </p:spPr>
        <p:txBody>
          <a:bodyPr wrap="none" rtlCol="0">
            <a:spAutoFit/>
          </a:bodyPr>
          <a:lstStyle/>
          <a:p>
            <a:r>
              <a:rPr lang="en-US" b="1" dirty="0"/>
              <a:t>RF Filter</a:t>
            </a:r>
          </a:p>
        </p:txBody>
      </p:sp>
      <p:sp>
        <p:nvSpPr>
          <p:cNvPr id="85" name="TextBox 84">
            <a:extLst>
              <a:ext uri="{FF2B5EF4-FFF2-40B4-BE49-F238E27FC236}">
                <a16:creationId xmlns:a16="http://schemas.microsoft.com/office/drawing/2014/main" id="{F56448F2-1457-5AE8-6096-5495A2CD096B}"/>
              </a:ext>
            </a:extLst>
          </p:cNvPr>
          <p:cNvSpPr txBox="1"/>
          <p:nvPr/>
        </p:nvSpPr>
        <p:spPr>
          <a:xfrm>
            <a:off x="-10058988" y="6507695"/>
            <a:ext cx="3030436" cy="794001"/>
          </a:xfrm>
          <a:prstGeom prst="rect">
            <a:avLst/>
          </a:prstGeom>
          <a:noFill/>
        </p:spPr>
        <p:txBody>
          <a:bodyPr wrap="none" rtlCol="0">
            <a:spAutoFit/>
          </a:bodyPr>
          <a:lstStyle/>
          <a:p>
            <a:r>
              <a:rPr lang="en-US" b="1" dirty="0"/>
              <a:t>RF Amplifier</a:t>
            </a:r>
          </a:p>
        </p:txBody>
      </p:sp>
      <p:sp>
        <p:nvSpPr>
          <p:cNvPr id="86" name="TextBox 85">
            <a:extLst>
              <a:ext uri="{FF2B5EF4-FFF2-40B4-BE49-F238E27FC236}">
                <a16:creationId xmlns:a16="http://schemas.microsoft.com/office/drawing/2014/main" id="{2F6ACD7B-4EA8-78E4-FC8C-C498B64A93B3}"/>
              </a:ext>
            </a:extLst>
          </p:cNvPr>
          <p:cNvSpPr txBox="1"/>
          <p:nvPr/>
        </p:nvSpPr>
        <p:spPr>
          <a:xfrm>
            <a:off x="-2383485" y="3223249"/>
            <a:ext cx="2781758" cy="794001"/>
          </a:xfrm>
          <a:prstGeom prst="rect">
            <a:avLst/>
          </a:prstGeom>
          <a:noFill/>
        </p:spPr>
        <p:txBody>
          <a:bodyPr wrap="none" rtlCol="0">
            <a:spAutoFit/>
          </a:bodyPr>
          <a:lstStyle/>
          <a:p>
            <a:r>
              <a:rPr lang="en-US" b="1" dirty="0"/>
              <a:t>IF Amplifier</a:t>
            </a:r>
          </a:p>
        </p:txBody>
      </p:sp>
      <p:sp>
        <p:nvSpPr>
          <p:cNvPr id="87" name="TextBox 86">
            <a:extLst>
              <a:ext uri="{FF2B5EF4-FFF2-40B4-BE49-F238E27FC236}">
                <a16:creationId xmlns:a16="http://schemas.microsoft.com/office/drawing/2014/main" id="{CB0CC74A-A574-47FF-741A-61E1F73E934A}"/>
              </a:ext>
            </a:extLst>
          </p:cNvPr>
          <p:cNvSpPr txBox="1"/>
          <p:nvPr/>
        </p:nvSpPr>
        <p:spPr>
          <a:xfrm>
            <a:off x="-4530868" y="6553184"/>
            <a:ext cx="1927932" cy="794001"/>
          </a:xfrm>
          <a:prstGeom prst="rect">
            <a:avLst/>
          </a:prstGeom>
          <a:noFill/>
        </p:spPr>
        <p:txBody>
          <a:bodyPr wrap="none" rtlCol="0">
            <a:spAutoFit/>
          </a:bodyPr>
          <a:lstStyle/>
          <a:p>
            <a:r>
              <a:rPr lang="en-US" b="1" dirty="0"/>
              <a:t>IF Filter</a:t>
            </a:r>
          </a:p>
        </p:txBody>
      </p:sp>
      <p:sp>
        <p:nvSpPr>
          <p:cNvPr id="88" name="TextBox 87">
            <a:extLst>
              <a:ext uri="{FF2B5EF4-FFF2-40B4-BE49-F238E27FC236}">
                <a16:creationId xmlns:a16="http://schemas.microsoft.com/office/drawing/2014/main" id="{112964FB-6985-8AF6-1965-C59A9E1C13E2}"/>
              </a:ext>
            </a:extLst>
          </p:cNvPr>
          <p:cNvSpPr txBox="1"/>
          <p:nvPr/>
        </p:nvSpPr>
        <p:spPr>
          <a:xfrm>
            <a:off x="-6920940" y="3163817"/>
            <a:ext cx="1591310" cy="794001"/>
          </a:xfrm>
          <a:prstGeom prst="rect">
            <a:avLst/>
          </a:prstGeom>
          <a:noFill/>
        </p:spPr>
        <p:txBody>
          <a:bodyPr wrap="none" rtlCol="0">
            <a:spAutoFit/>
          </a:bodyPr>
          <a:lstStyle/>
          <a:p>
            <a:r>
              <a:rPr lang="en-US" b="1" dirty="0"/>
              <a:t>Mixer</a:t>
            </a:r>
          </a:p>
        </p:txBody>
      </p:sp>
      <p:sp>
        <p:nvSpPr>
          <p:cNvPr id="89" name="TextBox 88">
            <a:extLst>
              <a:ext uri="{FF2B5EF4-FFF2-40B4-BE49-F238E27FC236}">
                <a16:creationId xmlns:a16="http://schemas.microsoft.com/office/drawing/2014/main" id="{0918CDD1-A9D2-8BF7-C509-C58E993F4023}"/>
              </a:ext>
            </a:extLst>
          </p:cNvPr>
          <p:cNvSpPr txBox="1"/>
          <p:nvPr/>
        </p:nvSpPr>
        <p:spPr>
          <a:xfrm>
            <a:off x="-7877051" y="8823248"/>
            <a:ext cx="3503527" cy="794001"/>
          </a:xfrm>
          <a:prstGeom prst="rect">
            <a:avLst/>
          </a:prstGeom>
          <a:noFill/>
        </p:spPr>
        <p:txBody>
          <a:bodyPr wrap="none" rtlCol="0">
            <a:spAutoFit/>
          </a:bodyPr>
          <a:lstStyle/>
          <a:p>
            <a:r>
              <a:rPr lang="en-US" b="1" dirty="0"/>
              <a:t>Local Oscillator</a:t>
            </a:r>
          </a:p>
        </p:txBody>
      </p:sp>
      <p:cxnSp>
        <p:nvCxnSpPr>
          <p:cNvPr id="90" name="!!arr2">
            <a:extLst>
              <a:ext uri="{FF2B5EF4-FFF2-40B4-BE49-F238E27FC236}">
                <a16:creationId xmlns:a16="http://schemas.microsoft.com/office/drawing/2014/main" id="{1C8F584E-BC61-3773-CA6F-3F721C13DC5D}"/>
              </a:ext>
            </a:extLst>
          </p:cNvPr>
          <p:cNvCxnSpPr>
            <a:cxnSpLocks/>
          </p:cNvCxnSpPr>
          <p:nvPr/>
        </p:nvCxnSpPr>
        <p:spPr>
          <a:xfrm>
            <a:off x="-13352176" y="2998394"/>
            <a:ext cx="0" cy="154878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 name="!!sn">
            <a:extLst>
              <a:ext uri="{FF2B5EF4-FFF2-40B4-BE49-F238E27FC236}">
                <a16:creationId xmlns:a16="http://schemas.microsoft.com/office/drawing/2014/main" id="{D3C6B93D-C7A9-DF32-FD7D-ABA807D46C61}"/>
              </a:ext>
            </a:extLst>
          </p:cNvPr>
          <p:cNvSpPr txBox="1">
            <a:spLocks/>
          </p:cNvSpPr>
          <p:nvPr/>
        </p:nvSpPr>
        <p:spPr>
          <a:xfrm>
            <a:off x="9448800" y="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6B4749-2250-4F79-AD8D-3CCA28D332C6}" type="slidenum">
              <a:rPr lang="en-US" sz="3200" b="1" smtClean="0">
                <a:solidFill>
                  <a:schemeClr val="tx1"/>
                </a:solidFill>
              </a:rPr>
              <a:pPr/>
              <a:t>5</a:t>
            </a:fld>
            <a:endParaRPr lang="en-US" sz="3200" b="1" dirty="0">
              <a:solidFill>
                <a:schemeClr val="tx1"/>
              </a:solidFill>
            </a:endParaRPr>
          </a:p>
        </p:txBody>
      </p:sp>
    </p:spTree>
    <p:extLst>
      <p:ext uri="{BB962C8B-B14F-4D97-AF65-F5344CB8AC3E}">
        <p14:creationId xmlns:p14="http://schemas.microsoft.com/office/powerpoint/2010/main" val="380346421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FDF8283-831F-6A0A-E2B6-69A8DFD3E993}"/>
              </a:ext>
            </a:extLst>
          </p:cNvPr>
          <p:cNvSpPr>
            <a:spLocks noGrp="1"/>
          </p:cNvSpPr>
          <p:nvPr>
            <p:ph type="title"/>
          </p:nvPr>
        </p:nvSpPr>
        <p:spPr>
          <a:xfrm>
            <a:off x="0" y="0"/>
            <a:ext cx="12192000" cy="1325563"/>
          </a:xfrm>
        </p:spPr>
        <p:txBody>
          <a:bodyPr/>
          <a:lstStyle/>
          <a:p>
            <a:r>
              <a:rPr lang="en-US" dirty="0"/>
              <a:t>Data types in radioastronomy</a:t>
            </a:r>
          </a:p>
        </p:txBody>
      </p:sp>
      <p:sp>
        <p:nvSpPr>
          <p:cNvPr id="11" name="Flowchart: Magnetic Disk 10">
            <a:extLst>
              <a:ext uri="{FF2B5EF4-FFF2-40B4-BE49-F238E27FC236}">
                <a16:creationId xmlns:a16="http://schemas.microsoft.com/office/drawing/2014/main" id="{812811CA-4C85-BE97-7596-F08AE24EE43C}"/>
              </a:ext>
            </a:extLst>
          </p:cNvPr>
          <p:cNvSpPr/>
          <p:nvPr/>
        </p:nvSpPr>
        <p:spPr>
          <a:xfrm>
            <a:off x="3892440" y="3858725"/>
            <a:ext cx="1658647" cy="2436778"/>
          </a:xfrm>
          <a:prstGeom prst="flowChartMagneticDisk">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Pentagon 12">
            <a:extLst>
              <a:ext uri="{FF2B5EF4-FFF2-40B4-BE49-F238E27FC236}">
                <a16:creationId xmlns:a16="http://schemas.microsoft.com/office/drawing/2014/main" id="{AC182AD3-C96A-CCD3-2675-18048F0BA616}"/>
              </a:ext>
            </a:extLst>
          </p:cNvPr>
          <p:cNvSpPr/>
          <p:nvPr/>
        </p:nvSpPr>
        <p:spPr>
          <a:xfrm rot="10800000">
            <a:off x="232689" y="4021756"/>
            <a:ext cx="2743934" cy="2110719"/>
          </a:xfrm>
          <a:prstGeom prst="homePlate">
            <a:avLst>
              <a:gd name="adj" fmla="val 30597"/>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arr1">
            <a:extLst>
              <a:ext uri="{FF2B5EF4-FFF2-40B4-BE49-F238E27FC236}">
                <a16:creationId xmlns:a16="http://schemas.microsoft.com/office/drawing/2014/main" id="{B0A43026-3A56-24BA-3C17-E219C86E3810}"/>
              </a:ext>
            </a:extLst>
          </p:cNvPr>
          <p:cNvCxnSpPr>
            <a:cxnSpLocks/>
          </p:cNvCxnSpPr>
          <p:nvPr/>
        </p:nvCxnSpPr>
        <p:spPr>
          <a:xfrm>
            <a:off x="-263532" y="5077114"/>
            <a:ext cx="49622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D627D0F-B799-D5DF-4FDE-1463DF913656}"/>
              </a:ext>
            </a:extLst>
          </p:cNvPr>
          <p:cNvCxnSpPr>
            <a:stCxn id="13" idx="1"/>
            <a:endCxn id="11" idx="2"/>
          </p:cNvCxnSpPr>
          <p:nvPr/>
        </p:nvCxnSpPr>
        <p:spPr>
          <a:xfrm>
            <a:off x="2976624" y="5077115"/>
            <a:ext cx="91581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2A6CA01-A1B5-2B65-673A-6D8076797C26}"/>
              </a:ext>
            </a:extLst>
          </p:cNvPr>
          <p:cNvSpPr txBox="1"/>
          <p:nvPr/>
        </p:nvSpPr>
        <p:spPr>
          <a:xfrm>
            <a:off x="3746355" y="6507695"/>
            <a:ext cx="1950815" cy="794001"/>
          </a:xfrm>
          <a:prstGeom prst="rect">
            <a:avLst/>
          </a:prstGeom>
          <a:noFill/>
        </p:spPr>
        <p:txBody>
          <a:bodyPr wrap="none" rtlCol="0">
            <a:spAutoFit/>
          </a:bodyPr>
          <a:lstStyle/>
          <a:p>
            <a:r>
              <a:rPr lang="en-US" b="1" dirty="0"/>
              <a:t>Storage</a:t>
            </a:r>
          </a:p>
        </p:txBody>
      </p:sp>
      <p:sp>
        <p:nvSpPr>
          <p:cNvPr id="32" name="TextBox 31">
            <a:extLst>
              <a:ext uri="{FF2B5EF4-FFF2-40B4-BE49-F238E27FC236}">
                <a16:creationId xmlns:a16="http://schemas.microsoft.com/office/drawing/2014/main" id="{60060CB9-D002-9C6C-B7F7-D40383A66E6E}"/>
              </a:ext>
            </a:extLst>
          </p:cNvPr>
          <p:cNvSpPr txBox="1"/>
          <p:nvPr/>
        </p:nvSpPr>
        <p:spPr>
          <a:xfrm>
            <a:off x="968490" y="6295503"/>
            <a:ext cx="1272331" cy="794001"/>
          </a:xfrm>
          <a:prstGeom prst="rect">
            <a:avLst/>
          </a:prstGeom>
          <a:noFill/>
        </p:spPr>
        <p:txBody>
          <a:bodyPr wrap="none" rtlCol="0">
            <a:spAutoFit/>
          </a:bodyPr>
          <a:lstStyle/>
          <a:p>
            <a:r>
              <a:rPr lang="en-US" b="1" dirty="0"/>
              <a:t>ADC</a:t>
            </a:r>
          </a:p>
        </p:txBody>
      </p:sp>
      <p:pic>
        <p:nvPicPr>
          <p:cNvPr id="3" name="Picture 4">
            <a:extLst>
              <a:ext uri="{FF2B5EF4-FFF2-40B4-BE49-F238E27FC236}">
                <a16:creationId xmlns:a16="http://schemas.microsoft.com/office/drawing/2014/main" id="{86311F1F-A3FE-0B07-A8D0-B2DE2D46D8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030" r="9379"/>
          <a:stretch/>
        </p:blipFill>
        <p:spPr bwMode="auto">
          <a:xfrm>
            <a:off x="7853894" y="10270"/>
            <a:ext cx="3157462" cy="2043404"/>
          </a:xfrm>
          <a:prstGeom prst="rect">
            <a:avLst/>
          </a:prstGeom>
          <a:noFill/>
          <a:extLst>
            <a:ext uri="{909E8E84-426E-40DD-AFC4-6F175D3DCCD1}">
              <a14:hiddenFill xmlns:a14="http://schemas.microsoft.com/office/drawing/2010/main">
                <a:solidFill>
                  <a:srgbClr val="FFFFFF"/>
                </a:solidFill>
              </a14:hiddenFill>
            </a:ext>
          </a:extLst>
        </p:spPr>
      </p:pic>
      <p:pic>
        <p:nvPicPr>
          <p:cNvPr id="4" name="!!fig2">
            <a:extLst>
              <a:ext uri="{FF2B5EF4-FFF2-40B4-BE49-F238E27FC236}">
                <a16:creationId xmlns:a16="http://schemas.microsoft.com/office/drawing/2014/main" id="{33BB915B-A457-4587-0F80-5947943F69BF}"/>
              </a:ext>
            </a:extLst>
          </p:cNvPr>
          <p:cNvPicPr preferRelativeResize="0">
            <a:picLocks noChangeArrowheads="1"/>
          </p:cNvPicPr>
          <p:nvPr/>
        </p:nvPicPr>
        <p:blipFill rotWithShape="1">
          <a:blip r:embed="rId3">
            <a:extLst>
              <a:ext uri="{28A0092B-C50C-407E-A947-70E740481C1C}">
                <a14:useLocalDpi xmlns:a14="http://schemas.microsoft.com/office/drawing/2010/main" val="0"/>
              </a:ext>
            </a:extLst>
          </a:blip>
          <a:srcRect l="5791" t="6192" r="8485" b="6436"/>
          <a:stretch/>
        </p:blipFill>
        <p:spPr bwMode="auto">
          <a:xfrm>
            <a:off x="8429238" y="2063944"/>
            <a:ext cx="2427269" cy="229533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F74293A6-5B58-165E-39D1-525BA4965C8B}"/>
              </a:ext>
            </a:extLst>
          </p:cNvPr>
          <p:cNvPicPr>
            <a:picLocks noChangeAspect="1"/>
          </p:cNvPicPr>
          <p:nvPr/>
        </p:nvPicPr>
        <p:blipFill rotWithShape="1">
          <a:blip r:embed="rId4">
            <a:extLst>
              <a:ext uri="{28A0092B-C50C-407E-A947-70E740481C1C}">
                <a14:useLocalDpi xmlns:a14="http://schemas.microsoft.com/office/drawing/2010/main" val="0"/>
              </a:ext>
            </a:extLst>
          </a:blip>
          <a:srcRect t="10982" r="5425"/>
          <a:stretch/>
        </p:blipFill>
        <p:spPr>
          <a:xfrm>
            <a:off x="7559035" y="4562669"/>
            <a:ext cx="4167673" cy="2295331"/>
          </a:xfrm>
          <a:prstGeom prst="rect">
            <a:avLst/>
          </a:prstGeom>
        </p:spPr>
      </p:pic>
      <p:cxnSp>
        <p:nvCxnSpPr>
          <p:cNvPr id="36" name="Connector: Elbow 35">
            <a:extLst>
              <a:ext uri="{FF2B5EF4-FFF2-40B4-BE49-F238E27FC236}">
                <a16:creationId xmlns:a16="http://schemas.microsoft.com/office/drawing/2014/main" id="{4CE1E07A-DC10-AD4F-1CAE-B20BA13B263B}"/>
              </a:ext>
            </a:extLst>
          </p:cNvPr>
          <p:cNvCxnSpPr>
            <a:stCxn id="11" idx="4"/>
            <a:endCxn id="34" idx="1"/>
          </p:cNvCxnSpPr>
          <p:nvPr/>
        </p:nvCxnSpPr>
        <p:spPr>
          <a:xfrm>
            <a:off x="5551087" y="5077114"/>
            <a:ext cx="2007948" cy="633221"/>
          </a:xfrm>
          <a:prstGeom prst="bentConnector3">
            <a:avLst/>
          </a:prstGeom>
          <a:noFill/>
          <a:ln w="381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cxnSp>
      <p:cxnSp>
        <p:nvCxnSpPr>
          <p:cNvPr id="38" name="Connector: Elbow 37">
            <a:extLst>
              <a:ext uri="{FF2B5EF4-FFF2-40B4-BE49-F238E27FC236}">
                <a16:creationId xmlns:a16="http://schemas.microsoft.com/office/drawing/2014/main" id="{A355A0B3-B0F2-D10B-22E5-7969D68995CD}"/>
              </a:ext>
            </a:extLst>
          </p:cNvPr>
          <p:cNvCxnSpPr>
            <a:stCxn id="11" idx="4"/>
            <a:endCxn id="4" idx="1"/>
          </p:cNvCxnSpPr>
          <p:nvPr/>
        </p:nvCxnSpPr>
        <p:spPr>
          <a:xfrm flipV="1">
            <a:off x="5551087" y="3211609"/>
            <a:ext cx="2878151" cy="1865505"/>
          </a:xfrm>
          <a:prstGeom prst="bentConnector3">
            <a:avLst/>
          </a:prstGeom>
          <a:noFill/>
          <a:ln w="381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cxnSp>
      <p:cxnSp>
        <p:nvCxnSpPr>
          <p:cNvPr id="40" name="Connector: Elbow 39">
            <a:extLst>
              <a:ext uri="{FF2B5EF4-FFF2-40B4-BE49-F238E27FC236}">
                <a16:creationId xmlns:a16="http://schemas.microsoft.com/office/drawing/2014/main" id="{CA413B3B-1A42-06B7-C701-52311E92356D}"/>
              </a:ext>
            </a:extLst>
          </p:cNvPr>
          <p:cNvCxnSpPr>
            <a:stCxn id="11" idx="4"/>
            <a:endCxn id="3" idx="1"/>
          </p:cNvCxnSpPr>
          <p:nvPr/>
        </p:nvCxnSpPr>
        <p:spPr>
          <a:xfrm flipV="1">
            <a:off x="5551087" y="1031972"/>
            <a:ext cx="2302807" cy="4045142"/>
          </a:xfrm>
          <a:prstGeom prst="bentConnector3">
            <a:avLst>
              <a:gd name="adj1" fmla="val 43517"/>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342D5359-D150-8039-4952-E86CDDB9EF91}"/>
              </a:ext>
            </a:extLst>
          </p:cNvPr>
          <p:cNvSpPr txBox="1"/>
          <p:nvPr/>
        </p:nvSpPr>
        <p:spPr>
          <a:xfrm>
            <a:off x="0" y="1049043"/>
            <a:ext cx="3608680" cy="1754326"/>
          </a:xfrm>
          <a:prstGeom prst="rect">
            <a:avLst/>
          </a:prstGeom>
          <a:noFill/>
        </p:spPr>
        <p:txBody>
          <a:bodyPr wrap="none" rtlCol="0">
            <a:spAutoFit/>
          </a:bodyPr>
          <a:lstStyle/>
          <a:p>
            <a:pPr marL="342900" indent="-342900">
              <a:buAutoNum type="arabicPeriod"/>
            </a:pPr>
            <a:r>
              <a:rPr lang="en-US" sz="3600" b="1" dirty="0"/>
              <a:t>Baseband data </a:t>
            </a:r>
          </a:p>
          <a:p>
            <a:pPr marL="342900" indent="-342900">
              <a:buAutoNum type="arabicPeriod"/>
            </a:pPr>
            <a:r>
              <a:rPr lang="en-US" sz="3600" dirty="0" err="1">
                <a:solidFill>
                  <a:schemeClr val="bg1">
                    <a:lumMod val="95000"/>
                  </a:schemeClr>
                </a:solidFill>
              </a:rPr>
              <a:t>Filterbank</a:t>
            </a:r>
            <a:r>
              <a:rPr lang="en-US" sz="3600" dirty="0">
                <a:solidFill>
                  <a:schemeClr val="bg1">
                    <a:lumMod val="95000"/>
                  </a:schemeClr>
                </a:solidFill>
              </a:rPr>
              <a:t> data</a:t>
            </a:r>
          </a:p>
          <a:p>
            <a:pPr marL="342900" indent="-342900">
              <a:buAutoNum type="arabicPeriod"/>
            </a:pPr>
            <a:r>
              <a:rPr lang="en-US" sz="3600" dirty="0">
                <a:solidFill>
                  <a:schemeClr val="bg1">
                    <a:lumMod val="95000"/>
                  </a:schemeClr>
                </a:solidFill>
              </a:rPr>
              <a:t>Time series</a:t>
            </a:r>
          </a:p>
        </p:txBody>
      </p:sp>
      <p:sp>
        <p:nvSpPr>
          <p:cNvPr id="43" name="Oval 42">
            <a:extLst>
              <a:ext uri="{FF2B5EF4-FFF2-40B4-BE49-F238E27FC236}">
                <a16:creationId xmlns:a16="http://schemas.microsoft.com/office/drawing/2014/main" id="{AC4DADBB-1DA0-FBEB-B846-3DB2ACA066AA}"/>
              </a:ext>
            </a:extLst>
          </p:cNvPr>
          <p:cNvSpPr/>
          <p:nvPr/>
        </p:nvSpPr>
        <p:spPr>
          <a:xfrm>
            <a:off x="7181969" y="357486"/>
            <a:ext cx="562218" cy="56221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1</a:t>
            </a:r>
          </a:p>
        </p:txBody>
      </p:sp>
      <p:sp>
        <p:nvSpPr>
          <p:cNvPr id="44" name="Oval 43">
            <a:extLst>
              <a:ext uri="{FF2B5EF4-FFF2-40B4-BE49-F238E27FC236}">
                <a16:creationId xmlns:a16="http://schemas.microsoft.com/office/drawing/2014/main" id="{9A7818C3-A3EE-D93D-1B75-370CE05538B4}"/>
              </a:ext>
            </a:extLst>
          </p:cNvPr>
          <p:cNvSpPr/>
          <p:nvPr/>
        </p:nvSpPr>
        <p:spPr>
          <a:xfrm>
            <a:off x="7768301" y="2504952"/>
            <a:ext cx="562218" cy="562218"/>
          </a:xfrm>
          <a:prstGeom prst="ellipse">
            <a:avLst/>
          </a:prstGeom>
          <a:noFill/>
          <a:ln w="381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lumMod val="95000"/>
                  </a:schemeClr>
                </a:solidFill>
              </a:rPr>
              <a:t>2</a:t>
            </a:r>
          </a:p>
        </p:txBody>
      </p:sp>
      <p:sp>
        <p:nvSpPr>
          <p:cNvPr id="45" name="Oval 44">
            <a:extLst>
              <a:ext uri="{FF2B5EF4-FFF2-40B4-BE49-F238E27FC236}">
                <a16:creationId xmlns:a16="http://schemas.microsoft.com/office/drawing/2014/main" id="{5CECD378-F500-9634-DA09-798DAAE1B65D}"/>
              </a:ext>
            </a:extLst>
          </p:cNvPr>
          <p:cNvSpPr/>
          <p:nvPr/>
        </p:nvSpPr>
        <p:spPr>
          <a:xfrm>
            <a:off x="7072705" y="5029341"/>
            <a:ext cx="562218" cy="562218"/>
          </a:xfrm>
          <a:prstGeom prst="ellipse">
            <a:avLst/>
          </a:prstGeom>
          <a:noFill/>
          <a:ln w="381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lumMod val="95000"/>
                  </a:schemeClr>
                </a:solidFill>
              </a:rPr>
              <a:t>3</a:t>
            </a:r>
          </a:p>
        </p:txBody>
      </p:sp>
      <p:sp>
        <p:nvSpPr>
          <p:cNvPr id="7" name="!!textbox!!">
            <a:extLst>
              <a:ext uri="{FF2B5EF4-FFF2-40B4-BE49-F238E27FC236}">
                <a16:creationId xmlns:a16="http://schemas.microsoft.com/office/drawing/2014/main" id="{FF5FCC67-3D55-476E-CE10-BFA7F65DB886}"/>
              </a:ext>
            </a:extLst>
          </p:cNvPr>
          <p:cNvSpPr txBox="1"/>
          <p:nvPr/>
        </p:nvSpPr>
        <p:spPr>
          <a:xfrm>
            <a:off x="789615" y="2803369"/>
            <a:ext cx="4433677" cy="1200329"/>
          </a:xfrm>
          <a:prstGeom prst="rect">
            <a:avLst/>
          </a:prstGeom>
          <a:noFill/>
        </p:spPr>
        <p:txBody>
          <a:bodyPr wrap="square">
            <a:spAutoFit/>
          </a:bodyPr>
          <a:lstStyle/>
          <a:p>
            <a:pPr algn="just"/>
            <a:r>
              <a:rPr lang="en-US" sz="2400" b="1" dirty="0"/>
              <a:t>The stream of voltage data from a radio telescope. The most detailed data format.</a:t>
            </a:r>
          </a:p>
        </p:txBody>
      </p:sp>
      <p:sp>
        <p:nvSpPr>
          <p:cNvPr id="8" name="!!sn">
            <a:extLst>
              <a:ext uri="{FF2B5EF4-FFF2-40B4-BE49-F238E27FC236}">
                <a16:creationId xmlns:a16="http://schemas.microsoft.com/office/drawing/2014/main" id="{D3D85AD1-EE0B-F528-9C82-753667A24968}"/>
              </a:ext>
            </a:extLst>
          </p:cNvPr>
          <p:cNvSpPr txBox="1">
            <a:spLocks/>
          </p:cNvSpPr>
          <p:nvPr/>
        </p:nvSpPr>
        <p:spPr>
          <a:xfrm>
            <a:off x="9448800" y="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6B4749-2250-4F79-AD8D-3CCA28D332C6}" type="slidenum">
              <a:rPr lang="en-US" sz="3200" b="1" smtClean="0">
                <a:solidFill>
                  <a:schemeClr val="tx1"/>
                </a:solidFill>
              </a:rPr>
              <a:pPr/>
              <a:t>6</a:t>
            </a:fld>
            <a:endParaRPr lang="en-US" sz="3200" b="1" dirty="0">
              <a:solidFill>
                <a:schemeClr val="tx1"/>
              </a:solidFill>
            </a:endParaRPr>
          </a:p>
        </p:txBody>
      </p:sp>
    </p:spTree>
    <p:extLst>
      <p:ext uri="{BB962C8B-B14F-4D97-AF65-F5344CB8AC3E}">
        <p14:creationId xmlns:p14="http://schemas.microsoft.com/office/powerpoint/2010/main" val="194015186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FDF8283-831F-6A0A-E2B6-69A8DFD3E993}"/>
              </a:ext>
            </a:extLst>
          </p:cNvPr>
          <p:cNvSpPr>
            <a:spLocks noGrp="1"/>
          </p:cNvSpPr>
          <p:nvPr>
            <p:ph type="title"/>
          </p:nvPr>
        </p:nvSpPr>
        <p:spPr>
          <a:xfrm>
            <a:off x="0" y="0"/>
            <a:ext cx="12192000" cy="1325563"/>
          </a:xfrm>
        </p:spPr>
        <p:txBody>
          <a:bodyPr/>
          <a:lstStyle/>
          <a:p>
            <a:r>
              <a:rPr lang="en-US" dirty="0"/>
              <a:t>Data types in radioastronomy</a:t>
            </a:r>
          </a:p>
        </p:txBody>
      </p:sp>
      <p:sp>
        <p:nvSpPr>
          <p:cNvPr id="11" name="Flowchart: Magnetic Disk 10">
            <a:extLst>
              <a:ext uri="{FF2B5EF4-FFF2-40B4-BE49-F238E27FC236}">
                <a16:creationId xmlns:a16="http://schemas.microsoft.com/office/drawing/2014/main" id="{812811CA-4C85-BE97-7596-F08AE24EE43C}"/>
              </a:ext>
            </a:extLst>
          </p:cNvPr>
          <p:cNvSpPr/>
          <p:nvPr/>
        </p:nvSpPr>
        <p:spPr>
          <a:xfrm>
            <a:off x="3892440" y="3858725"/>
            <a:ext cx="1658647" cy="2436778"/>
          </a:xfrm>
          <a:prstGeom prst="flowChartMagneticDisk">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Pentagon 12">
            <a:extLst>
              <a:ext uri="{FF2B5EF4-FFF2-40B4-BE49-F238E27FC236}">
                <a16:creationId xmlns:a16="http://schemas.microsoft.com/office/drawing/2014/main" id="{AC182AD3-C96A-CCD3-2675-18048F0BA616}"/>
              </a:ext>
            </a:extLst>
          </p:cNvPr>
          <p:cNvSpPr/>
          <p:nvPr/>
        </p:nvSpPr>
        <p:spPr>
          <a:xfrm rot="10800000">
            <a:off x="232689" y="4021756"/>
            <a:ext cx="2743934" cy="2110719"/>
          </a:xfrm>
          <a:prstGeom prst="homePlate">
            <a:avLst>
              <a:gd name="adj" fmla="val 30597"/>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arr1">
            <a:extLst>
              <a:ext uri="{FF2B5EF4-FFF2-40B4-BE49-F238E27FC236}">
                <a16:creationId xmlns:a16="http://schemas.microsoft.com/office/drawing/2014/main" id="{B0A43026-3A56-24BA-3C17-E219C86E3810}"/>
              </a:ext>
            </a:extLst>
          </p:cNvPr>
          <p:cNvCxnSpPr>
            <a:cxnSpLocks/>
          </p:cNvCxnSpPr>
          <p:nvPr/>
        </p:nvCxnSpPr>
        <p:spPr>
          <a:xfrm>
            <a:off x="-263532" y="5077114"/>
            <a:ext cx="49622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D627D0F-B799-D5DF-4FDE-1463DF913656}"/>
              </a:ext>
            </a:extLst>
          </p:cNvPr>
          <p:cNvCxnSpPr>
            <a:stCxn id="13" idx="1"/>
            <a:endCxn id="11" idx="2"/>
          </p:cNvCxnSpPr>
          <p:nvPr/>
        </p:nvCxnSpPr>
        <p:spPr>
          <a:xfrm>
            <a:off x="2976624" y="5077115"/>
            <a:ext cx="91581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2A6CA01-A1B5-2B65-673A-6D8076797C26}"/>
              </a:ext>
            </a:extLst>
          </p:cNvPr>
          <p:cNvSpPr txBox="1"/>
          <p:nvPr/>
        </p:nvSpPr>
        <p:spPr>
          <a:xfrm>
            <a:off x="3746355" y="6507695"/>
            <a:ext cx="1950815" cy="794001"/>
          </a:xfrm>
          <a:prstGeom prst="rect">
            <a:avLst/>
          </a:prstGeom>
          <a:noFill/>
        </p:spPr>
        <p:txBody>
          <a:bodyPr wrap="none" rtlCol="0">
            <a:spAutoFit/>
          </a:bodyPr>
          <a:lstStyle/>
          <a:p>
            <a:r>
              <a:rPr lang="en-US" b="1" dirty="0"/>
              <a:t>Storage</a:t>
            </a:r>
          </a:p>
        </p:txBody>
      </p:sp>
      <p:sp>
        <p:nvSpPr>
          <p:cNvPr id="32" name="TextBox 31">
            <a:extLst>
              <a:ext uri="{FF2B5EF4-FFF2-40B4-BE49-F238E27FC236}">
                <a16:creationId xmlns:a16="http://schemas.microsoft.com/office/drawing/2014/main" id="{60060CB9-D002-9C6C-B7F7-D40383A66E6E}"/>
              </a:ext>
            </a:extLst>
          </p:cNvPr>
          <p:cNvSpPr txBox="1"/>
          <p:nvPr/>
        </p:nvSpPr>
        <p:spPr>
          <a:xfrm>
            <a:off x="968490" y="6295503"/>
            <a:ext cx="1272331" cy="794001"/>
          </a:xfrm>
          <a:prstGeom prst="rect">
            <a:avLst/>
          </a:prstGeom>
          <a:noFill/>
        </p:spPr>
        <p:txBody>
          <a:bodyPr wrap="none" rtlCol="0">
            <a:spAutoFit/>
          </a:bodyPr>
          <a:lstStyle/>
          <a:p>
            <a:r>
              <a:rPr lang="en-US" b="1" dirty="0"/>
              <a:t>ADC</a:t>
            </a:r>
          </a:p>
        </p:txBody>
      </p:sp>
      <p:pic>
        <p:nvPicPr>
          <p:cNvPr id="3" name="Picture 4">
            <a:extLst>
              <a:ext uri="{FF2B5EF4-FFF2-40B4-BE49-F238E27FC236}">
                <a16:creationId xmlns:a16="http://schemas.microsoft.com/office/drawing/2014/main" id="{86311F1F-A3FE-0B07-A8D0-B2DE2D46D8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030" r="9379"/>
          <a:stretch/>
        </p:blipFill>
        <p:spPr bwMode="auto">
          <a:xfrm>
            <a:off x="7853894" y="10270"/>
            <a:ext cx="3157462" cy="2043404"/>
          </a:xfrm>
          <a:prstGeom prst="rect">
            <a:avLst/>
          </a:prstGeom>
          <a:noFill/>
          <a:extLst>
            <a:ext uri="{909E8E84-426E-40DD-AFC4-6F175D3DCCD1}">
              <a14:hiddenFill xmlns:a14="http://schemas.microsoft.com/office/drawing/2010/main">
                <a:solidFill>
                  <a:srgbClr val="FFFFFF"/>
                </a:solidFill>
              </a14:hiddenFill>
            </a:ext>
          </a:extLst>
        </p:spPr>
      </p:pic>
      <p:pic>
        <p:nvPicPr>
          <p:cNvPr id="4" name="!!fig2">
            <a:extLst>
              <a:ext uri="{FF2B5EF4-FFF2-40B4-BE49-F238E27FC236}">
                <a16:creationId xmlns:a16="http://schemas.microsoft.com/office/drawing/2014/main" id="{33BB915B-A457-4587-0F80-5947943F69BF}"/>
              </a:ext>
            </a:extLst>
          </p:cNvPr>
          <p:cNvPicPr preferRelativeResize="0">
            <a:picLocks noChangeArrowheads="1"/>
          </p:cNvPicPr>
          <p:nvPr/>
        </p:nvPicPr>
        <p:blipFill rotWithShape="1">
          <a:blip r:embed="rId3">
            <a:extLst>
              <a:ext uri="{28A0092B-C50C-407E-A947-70E740481C1C}">
                <a14:useLocalDpi xmlns:a14="http://schemas.microsoft.com/office/drawing/2010/main" val="0"/>
              </a:ext>
            </a:extLst>
          </a:blip>
          <a:srcRect l="5791" t="6192" r="8485" b="6436"/>
          <a:stretch/>
        </p:blipFill>
        <p:spPr bwMode="auto">
          <a:xfrm>
            <a:off x="8429238" y="2063944"/>
            <a:ext cx="2427269" cy="229533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F74293A6-5B58-165E-39D1-525BA4965C8B}"/>
              </a:ext>
            </a:extLst>
          </p:cNvPr>
          <p:cNvPicPr>
            <a:picLocks noChangeAspect="1"/>
          </p:cNvPicPr>
          <p:nvPr/>
        </p:nvPicPr>
        <p:blipFill rotWithShape="1">
          <a:blip r:embed="rId4">
            <a:extLst>
              <a:ext uri="{28A0092B-C50C-407E-A947-70E740481C1C}">
                <a14:useLocalDpi xmlns:a14="http://schemas.microsoft.com/office/drawing/2010/main" val="0"/>
              </a:ext>
            </a:extLst>
          </a:blip>
          <a:srcRect t="10982" r="5425"/>
          <a:stretch/>
        </p:blipFill>
        <p:spPr>
          <a:xfrm>
            <a:off x="7559035" y="4562669"/>
            <a:ext cx="4167673" cy="2295331"/>
          </a:xfrm>
          <a:prstGeom prst="rect">
            <a:avLst/>
          </a:prstGeom>
        </p:spPr>
      </p:pic>
      <p:cxnSp>
        <p:nvCxnSpPr>
          <p:cNvPr id="36" name="Connector: Elbow 35">
            <a:extLst>
              <a:ext uri="{FF2B5EF4-FFF2-40B4-BE49-F238E27FC236}">
                <a16:creationId xmlns:a16="http://schemas.microsoft.com/office/drawing/2014/main" id="{4CE1E07A-DC10-AD4F-1CAE-B20BA13B263B}"/>
              </a:ext>
            </a:extLst>
          </p:cNvPr>
          <p:cNvCxnSpPr>
            <a:stCxn id="11" idx="4"/>
            <a:endCxn id="34" idx="1"/>
          </p:cNvCxnSpPr>
          <p:nvPr/>
        </p:nvCxnSpPr>
        <p:spPr>
          <a:xfrm>
            <a:off x="5551087" y="5077114"/>
            <a:ext cx="2007948" cy="633221"/>
          </a:xfrm>
          <a:prstGeom prst="bentConnector3">
            <a:avLst/>
          </a:prstGeom>
          <a:noFill/>
          <a:ln w="381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cxnSp>
      <p:cxnSp>
        <p:nvCxnSpPr>
          <p:cNvPr id="40" name="Connector: Elbow 39">
            <a:extLst>
              <a:ext uri="{FF2B5EF4-FFF2-40B4-BE49-F238E27FC236}">
                <a16:creationId xmlns:a16="http://schemas.microsoft.com/office/drawing/2014/main" id="{CA413B3B-1A42-06B7-C701-52311E92356D}"/>
              </a:ext>
            </a:extLst>
          </p:cNvPr>
          <p:cNvCxnSpPr>
            <a:stCxn id="11" idx="4"/>
            <a:endCxn id="3" idx="1"/>
          </p:cNvCxnSpPr>
          <p:nvPr/>
        </p:nvCxnSpPr>
        <p:spPr>
          <a:xfrm flipV="1">
            <a:off x="5551087" y="1031972"/>
            <a:ext cx="2302807" cy="4045142"/>
          </a:xfrm>
          <a:prstGeom prst="bentConnector3">
            <a:avLst>
              <a:gd name="adj1" fmla="val 43517"/>
            </a:avLst>
          </a:prstGeom>
          <a:noFill/>
          <a:ln w="381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cxnSp>
      <p:sp>
        <p:nvSpPr>
          <p:cNvPr id="42" name="TextBox 41">
            <a:extLst>
              <a:ext uri="{FF2B5EF4-FFF2-40B4-BE49-F238E27FC236}">
                <a16:creationId xmlns:a16="http://schemas.microsoft.com/office/drawing/2014/main" id="{342D5359-D150-8039-4952-E86CDDB9EF91}"/>
              </a:ext>
            </a:extLst>
          </p:cNvPr>
          <p:cNvSpPr txBox="1"/>
          <p:nvPr/>
        </p:nvSpPr>
        <p:spPr>
          <a:xfrm>
            <a:off x="0" y="1051560"/>
            <a:ext cx="3437159" cy="1754326"/>
          </a:xfrm>
          <a:prstGeom prst="rect">
            <a:avLst/>
          </a:prstGeom>
          <a:noFill/>
        </p:spPr>
        <p:txBody>
          <a:bodyPr wrap="none" rtlCol="0">
            <a:spAutoFit/>
          </a:bodyPr>
          <a:lstStyle/>
          <a:p>
            <a:pPr marL="342900" indent="-342900">
              <a:buAutoNum type="arabicPeriod"/>
            </a:pPr>
            <a:r>
              <a:rPr lang="en-US" sz="3600" dirty="0">
                <a:solidFill>
                  <a:schemeClr val="bg1">
                    <a:lumMod val="95000"/>
                  </a:schemeClr>
                </a:solidFill>
              </a:rPr>
              <a:t>Baseband data </a:t>
            </a:r>
          </a:p>
          <a:p>
            <a:pPr marL="342900" indent="-342900">
              <a:buAutoNum type="arabicPeriod"/>
            </a:pPr>
            <a:r>
              <a:rPr lang="en-US" sz="3600" b="1" dirty="0" err="1"/>
              <a:t>Filterbank</a:t>
            </a:r>
            <a:r>
              <a:rPr lang="en-US" sz="3600" b="1" dirty="0"/>
              <a:t> data</a:t>
            </a:r>
          </a:p>
          <a:p>
            <a:pPr marL="342900" indent="-342900">
              <a:buAutoNum type="arabicPeriod"/>
            </a:pPr>
            <a:r>
              <a:rPr lang="en-US" sz="3600" dirty="0">
                <a:solidFill>
                  <a:schemeClr val="bg1">
                    <a:lumMod val="95000"/>
                  </a:schemeClr>
                </a:solidFill>
              </a:rPr>
              <a:t>Time series</a:t>
            </a:r>
          </a:p>
        </p:txBody>
      </p:sp>
      <p:sp>
        <p:nvSpPr>
          <p:cNvPr id="43" name="Oval 42">
            <a:extLst>
              <a:ext uri="{FF2B5EF4-FFF2-40B4-BE49-F238E27FC236}">
                <a16:creationId xmlns:a16="http://schemas.microsoft.com/office/drawing/2014/main" id="{AC4DADBB-1DA0-FBEB-B846-3DB2ACA066AA}"/>
              </a:ext>
            </a:extLst>
          </p:cNvPr>
          <p:cNvSpPr/>
          <p:nvPr/>
        </p:nvSpPr>
        <p:spPr>
          <a:xfrm>
            <a:off x="7181969" y="357486"/>
            <a:ext cx="562218" cy="562218"/>
          </a:xfrm>
          <a:prstGeom prst="ellipse">
            <a:avLst/>
          </a:prstGeom>
          <a:noFill/>
          <a:ln w="381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lumMod val="95000"/>
                  </a:schemeClr>
                </a:solidFill>
              </a:rPr>
              <a:t>1</a:t>
            </a:r>
          </a:p>
        </p:txBody>
      </p:sp>
      <p:sp>
        <p:nvSpPr>
          <p:cNvPr id="44" name="Oval 43">
            <a:extLst>
              <a:ext uri="{FF2B5EF4-FFF2-40B4-BE49-F238E27FC236}">
                <a16:creationId xmlns:a16="http://schemas.microsoft.com/office/drawing/2014/main" id="{9A7818C3-A3EE-D93D-1B75-370CE05538B4}"/>
              </a:ext>
            </a:extLst>
          </p:cNvPr>
          <p:cNvSpPr/>
          <p:nvPr/>
        </p:nvSpPr>
        <p:spPr>
          <a:xfrm>
            <a:off x="7768301" y="2504952"/>
            <a:ext cx="562218" cy="56221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2</a:t>
            </a:r>
          </a:p>
        </p:txBody>
      </p:sp>
      <p:sp>
        <p:nvSpPr>
          <p:cNvPr id="45" name="Oval 44">
            <a:extLst>
              <a:ext uri="{FF2B5EF4-FFF2-40B4-BE49-F238E27FC236}">
                <a16:creationId xmlns:a16="http://schemas.microsoft.com/office/drawing/2014/main" id="{5CECD378-F500-9634-DA09-798DAAE1B65D}"/>
              </a:ext>
            </a:extLst>
          </p:cNvPr>
          <p:cNvSpPr/>
          <p:nvPr/>
        </p:nvSpPr>
        <p:spPr>
          <a:xfrm>
            <a:off x="7072705" y="5029341"/>
            <a:ext cx="562218" cy="562218"/>
          </a:xfrm>
          <a:prstGeom prst="ellipse">
            <a:avLst/>
          </a:prstGeom>
          <a:noFill/>
          <a:ln w="381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lumMod val="95000"/>
                  </a:schemeClr>
                </a:solidFill>
              </a:rPr>
              <a:t>3</a:t>
            </a:r>
          </a:p>
        </p:txBody>
      </p:sp>
      <p:cxnSp>
        <p:nvCxnSpPr>
          <p:cNvPr id="38" name="Connector: Elbow 37">
            <a:extLst>
              <a:ext uri="{FF2B5EF4-FFF2-40B4-BE49-F238E27FC236}">
                <a16:creationId xmlns:a16="http://schemas.microsoft.com/office/drawing/2014/main" id="{A355A0B3-B0F2-D10B-22E5-7969D68995CD}"/>
              </a:ext>
            </a:extLst>
          </p:cNvPr>
          <p:cNvCxnSpPr>
            <a:stCxn id="11" idx="4"/>
            <a:endCxn id="4" idx="1"/>
          </p:cNvCxnSpPr>
          <p:nvPr/>
        </p:nvCxnSpPr>
        <p:spPr>
          <a:xfrm flipV="1">
            <a:off x="5551087" y="3211609"/>
            <a:ext cx="2878151" cy="1865505"/>
          </a:xfrm>
          <a:prstGeom prst="bentConnector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a:extLst>
              <a:ext uri="{FF2B5EF4-FFF2-40B4-BE49-F238E27FC236}">
                <a16:creationId xmlns:a16="http://schemas.microsoft.com/office/drawing/2014/main" id="{D414A614-E7AC-60F8-AD4E-C0FEB3714977}"/>
              </a:ext>
            </a:extLst>
          </p:cNvPr>
          <p:cNvSpPr txBox="1"/>
          <p:nvPr/>
        </p:nvSpPr>
        <p:spPr>
          <a:xfrm>
            <a:off x="413735" y="3145517"/>
            <a:ext cx="6227180" cy="830997"/>
          </a:xfrm>
          <a:prstGeom prst="rect">
            <a:avLst/>
          </a:prstGeom>
          <a:noFill/>
        </p:spPr>
        <p:txBody>
          <a:bodyPr wrap="square">
            <a:spAutoFit/>
          </a:bodyPr>
          <a:lstStyle/>
          <a:p>
            <a:r>
              <a:rPr lang="en-US" sz="2400" b="1" dirty="0"/>
              <a:t>A spectrogram obtained by Fourier transforming baseband data.</a:t>
            </a:r>
          </a:p>
        </p:txBody>
      </p:sp>
      <p:sp>
        <p:nvSpPr>
          <p:cNvPr id="7" name="!!sn">
            <a:extLst>
              <a:ext uri="{FF2B5EF4-FFF2-40B4-BE49-F238E27FC236}">
                <a16:creationId xmlns:a16="http://schemas.microsoft.com/office/drawing/2014/main" id="{4A2DD6A6-F847-E86E-8D68-1F246849AAEC}"/>
              </a:ext>
            </a:extLst>
          </p:cNvPr>
          <p:cNvSpPr txBox="1">
            <a:spLocks/>
          </p:cNvSpPr>
          <p:nvPr/>
        </p:nvSpPr>
        <p:spPr>
          <a:xfrm>
            <a:off x="9448800" y="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6B4749-2250-4F79-AD8D-3CCA28D332C6}" type="slidenum">
              <a:rPr lang="en-US" sz="3200" b="1" smtClean="0">
                <a:solidFill>
                  <a:schemeClr val="tx1"/>
                </a:solidFill>
              </a:rPr>
              <a:pPr/>
              <a:t>7</a:t>
            </a:fld>
            <a:endParaRPr lang="en-US" sz="3200" b="1" dirty="0">
              <a:solidFill>
                <a:schemeClr val="tx1"/>
              </a:solidFill>
            </a:endParaRPr>
          </a:p>
        </p:txBody>
      </p:sp>
    </p:spTree>
    <p:extLst>
      <p:ext uri="{BB962C8B-B14F-4D97-AF65-F5344CB8AC3E}">
        <p14:creationId xmlns:p14="http://schemas.microsoft.com/office/powerpoint/2010/main" val="44999942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FDF8283-831F-6A0A-E2B6-69A8DFD3E993}"/>
              </a:ext>
            </a:extLst>
          </p:cNvPr>
          <p:cNvSpPr>
            <a:spLocks noGrp="1"/>
          </p:cNvSpPr>
          <p:nvPr>
            <p:ph type="title"/>
          </p:nvPr>
        </p:nvSpPr>
        <p:spPr>
          <a:xfrm>
            <a:off x="0" y="0"/>
            <a:ext cx="12192000" cy="1325563"/>
          </a:xfrm>
        </p:spPr>
        <p:txBody>
          <a:bodyPr/>
          <a:lstStyle/>
          <a:p>
            <a:r>
              <a:rPr lang="en-US" dirty="0"/>
              <a:t>Data types in radioastronomy</a:t>
            </a:r>
          </a:p>
        </p:txBody>
      </p:sp>
      <p:sp>
        <p:nvSpPr>
          <p:cNvPr id="11" name="Flowchart: Magnetic Disk 10">
            <a:extLst>
              <a:ext uri="{FF2B5EF4-FFF2-40B4-BE49-F238E27FC236}">
                <a16:creationId xmlns:a16="http://schemas.microsoft.com/office/drawing/2014/main" id="{812811CA-4C85-BE97-7596-F08AE24EE43C}"/>
              </a:ext>
            </a:extLst>
          </p:cNvPr>
          <p:cNvSpPr/>
          <p:nvPr/>
        </p:nvSpPr>
        <p:spPr>
          <a:xfrm>
            <a:off x="3892440" y="3858725"/>
            <a:ext cx="1658647" cy="2436778"/>
          </a:xfrm>
          <a:prstGeom prst="flowChartMagneticDisk">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Pentagon 12">
            <a:extLst>
              <a:ext uri="{FF2B5EF4-FFF2-40B4-BE49-F238E27FC236}">
                <a16:creationId xmlns:a16="http://schemas.microsoft.com/office/drawing/2014/main" id="{AC182AD3-C96A-CCD3-2675-18048F0BA616}"/>
              </a:ext>
            </a:extLst>
          </p:cNvPr>
          <p:cNvSpPr/>
          <p:nvPr/>
        </p:nvSpPr>
        <p:spPr>
          <a:xfrm rot="10800000">
            <a:off x="232689" y="4021756"/>
            <a:ext cx="2743934" cy="2110719"/>
          </a:xfrm>
          <a:prstGeom prst="homePlate">
            <a:avLst>
              <a:gd name="adj" fmla="val 30597"/>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arr1">
            <a:extLst>
              <a:ext uri="{FF2B5EF4-FFF2-40B4-BE49-F238E27FC236}">
                <a16:creationId xmlns:a16="http://schemas.microsoft.com/office/drawing/2014/main" id="{B0A43026-3A56-24BA-3C17-E219C86E3810}"/>
              </a:ext>
            </a:extLst>
          </p:cNvPr>
          <p:cNvCxnSpPr>
            <a:cxnSpLocks/>
          </p:cNvCxnSpPr>
          <p:nvPr/>
        </p:nvCxnSpPr>
        <p:spPr>
          <a:xfrm>
            <a:off x="-263532" y="5077114"/>
            <a:ext cx="49622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D627D0F-B799-D5DF-4FDE-1463DF913656}"/>
              </a:ext>
            </a:extLst>
          </p:cNvPr>
          <p:cNvCxnSpPr>
            <a:stCxn id="13" idx="1"/>
            <a:endCxn id="11" idx="2"/>
          </p:cNvCxnSpPr>
          <p:nvPr/>
        </p:nvCxnSpPr>
        <p:spPr>
          <a:xfrm>
            <a:off x="2976624" y="5077115"/>
            <a:ext cx="91581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2A6CA01-A1B5-2B65-673A-6D8076797C26}"/>
              </a:ext>
            </a:extLst>
          </p:cNvPr>
          <p:cNvSpPr txBox="1"/>
          <p:nvPr/>
        </p:nvSpPr>
        <p:spPr>
          <a:xfrm>
            <a:off x="3746355" y="6507695"/>
            <a:ext cx="1950815" cy="794001"/>
          </a:xfrm>
          <a:prstGeom prst="rect">
            <a:avLst/>
          </a:prstGeom>
          <a:noFill/>
        </p:spPr>
        <p:txBody>
          <a:bodyPr wrap="none" rtlCol="0">
            <a:spAutoFit/>
          </a:bodyPr>
          <a:lstStyle/>
          <a:p>
            <a:r>
              <a:rPr lang="en-US" b="1" dirty="0"/>
              <a:t>Storage</a:t>
            </a:r>
          </a:p>
        </p:txBody>
      </p:sp>
      <p:sp>
        <p:nvSpPr>
          <p:cNvPr id="32" name="TextBox 31">
            <a:extLst>
              <a:ext uri="{FF2B5EF4-FFF2-40B4-BE49-F238E27FC236}">
                <a16:creationId xmlns:a16="http://schemas.microsoft.com/office/drawing/2014/main" id="{60060CB9-D002-9C6C-B7F7-D40383A66E6E}"/>
              </a:ext>
            </a:extLst>
          </p:cNvPr>
          <p:cNvSpPr txBox="1"/>
          <p:nvPr/>
        </p:nvSpPr>
        <p:spPr>
          <a:xfrm>
            <a:off x="968490" y="6295503"/>
            <a:ext cx="1272331" cy="794001"/>
          </a:xfrm>
          <a:prstGeom prst="rect">
            <a:avLst/>
          </a:prstGeom>
          <a:noFill/>
        </p:spPr>
        <p:txBody>
          <a:bodyPr wrap="none" rtlCol="0">
            <a:spAutoFit/>
          </a:bodyPr>
          <a:lstStyle/>
          <a:p>
            <a:r>
              <a:rPr lang="en-US" b="1" dirty="0"/>
              <a:t>ADC</a:t>
            </a:r>
          </a:p>
        </p:txBody>
      </p:sp>
      <p:cxnSp>
        <p:nvCxnSpPr>
          <p:cNvPr id="38" name="Connector: Elbow 37">
            <a:extLst>
              <a:ext uri="{FF2B5EF4-FFF2-40B4-BE49-F238E27FC236}">
                <a16:creationId xmlns:a16="http://schemas.microsoft.com/office/drawing/2014/main" id="{A355A0B3-B0F2-D10B-22E5-7969D68995CD}"/>
              </a:ext>
            </a:extLst>
          </p:cNvPr>
          <p:cNvCxnSpPr>
            <a:stCxn id="11" idx="4"/>
            <a:endCxn id="4" idx="1"/>
          </p:cNvCxnSpPr>
          <p:nvPr/>
        </p:nvCxnSpPr>
        <p:spPr>
          <a:xfrm flipV="1">
            <a:off x="5551087" y="3211609"/>
            <a:ext cx="2878151" cy="1865505"/>
          </a:xfrm>
          <a:prstGeom prst="bentConnector3">
            <a:avLst/>
          </a:prstGeom>
          <a:noFill/>
          <a:ln w="38100">
            <a:solidFill>
              <a:schemeClr val="bg1">
                <a:lumMod val="95000"/>
              </a:schemeClr>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pic>
        <p:nvPicPr>
          <p:cNvPr id="3" name="Picture 4">
            <a:extLst>
              <a:ext uri="{FF2B5EF4-FFF2-40B4-BE49-F238E27FC236}">
                <a16:creationId xmlns:a16="http://schemas.microsoft.com/office/drawing/2014/main" id="{86311F1F-A3FE-0B07-A8D0-B2DE2D46D8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030" r="9379"/>
          <a:stretch/>
        </p:blipFill>
        <p:spPr bwMode="auto">
          <a:xfrm>
            <a:off x="7853894" y="10270"/>
            <a:ext cx="3157462" cy="2043404"/>
          </a:xfrm>
          <a:prstGeom prst="rect">
            <a:avLst/>
          </a:prstGeom>
          <a:noFill/>
          <a:extLst>
            <a:ext uri="{909E8E84-426E-40DD-AFC4-6F175D3DCCD1}">
              <a14:hiddenFill xmlns:a14="http://schemas.microsoft.com/office/drawing/2010/main">
                <a:solidFill>
                  <a:srgbClr val="FFFFFF"/>
                </a:solidFill>
              </a14:hiddenFill>
            </a:ext>
          </a:extLst>
        </p:spPr>
      </p:pic>
      <p:pic>
        <p:nvPicPr>
          <p:cNvPr id="4" name="!!fig2">
            <a:extLst>
              <a:ext uri="{FF2B5EF4-FFF2-40B4-BE49-F238E27FC236}">
                <a16:creationId xmlns:a16="http://schemas.microsoft.com/office/drawing/2014/main" id="{33BB915B-A457-4587-0F80-5947943F69BF}"/>
              </a:ext>
            </a:extLst>
          </p:cNvPr>
          <p:cNvPicPr preferRelativeResize="0">
            <a:picLocks noChangeArrowheads="1"/>
          </p:cNvPicPr>
          <p:nvPr/>
        </p:nvPicPr>
        <p:blipFill rotWithShape="1">
          <a:blip r:embed="rId3">
            <a:extLst>
              <a:ext uri="{28A0092B-C50C-407E-A947-70E740481C1C}">
                <a14:useLocalDpi xmlns:a14="http://schemas.microsoft.com/office/drawing/2010/main" val="0"/>
              </a:ext>
            </a:extLst>
          </a:blip>
          <a:srcRect l="5791" t="6192" r="8485" b="6436"/>
          <a:stretch/>
        </p:blipFill>
        <p:spPr bwMode="auto">
          <a:xfrm>
            <a:off x="8429238" y="2063944"/>
            <a:ext cx="2427269" cy="229533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F74293A6-5B58-165E-39D1-525BA4965C8B}"/>
              </a:ext>
            </a:extLst>
          </p:cNvPr>
          <p:cNvPicPr>
            <a:picLocks noChangeAspect="1"/>
          </p:cNvPicPr>
          <p:nvPr/>
        </p:nvPicPr>
        <p:blipFill rotWithShape="1">
          <a:blip r:embed="rId4">
            <a:extLst>
              <a:ext uri="{28A0092B-C50C-407E-A947-70E740481C1C}">
                <a14:useLocalDpi xmlns:a14="http://schemas.microsoft.com/office/drawing/2010/main" val="0"/>
              </a:ext>
            </a:extLst>
          </a:blip>
          <a:srcRect t="10982" r="5425"/>
          <a:stretch/>
        </p:blipFill>
        <p:spPr>
          <a:xfrm>
            <a:off x="7559035" y="4562669"/>
            <a:ext cx="4167673" cy="2295331"/>
          </a:xfrm>
          <a:prstGeom prst="rect">
            <a:avLst/>
          </a:prstGeom>
        </p:spPr>
      </p:pic>
      <p:cxnSp>
        <p:nvCxnSpPr>
          <p:cNvPr id="40" name="Connector: Elbow 39">
            <a:extLst>
              <a:ext uri="{FF2B5EF4-FFF2-40B4-BE49-F238E27FC236}">
                <a16:creationId xmlns:a16="http://schemas.microsoft.com/office/drawing/2014/main" id="{CA413B3B-1A42-06B7-C701-52311E92356D}"/>
              </a:ext>
            </a:extLst>
          </p:cNvPr>
          <p:cNvCxnSpPr>
            <a:stCxn id="11" idx="4"/>
            <a:endCxn id="3" idx="1"/>
          </p:cNvCxnSpPr>
          <p:nvPr/>
        </p:nvCxnSpPr>
        <p:spPr>
          <a:xfrm flipV="1">
            <a:off x="5551087" y="1031972"/>
            <a:ext cx="2302807" cy="4045142"/>
          </a:xfrm>
          <a:prstGeom prst="bentConnector3">
            <a:avLst>
              <a:gd name="adj1" fmla="val 43517"/>
            </a:avLst>
          </a:prstGeom>
          <a:noFill/>
          <a:ln w="38100">
            <a:solidFill>
              <a:schemeClr val="bg1">
                <a:lumMod val="95000"/>
              </a:schemeClr>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cxnSp>
        <p:nvCxnSpPr>
          <p:cNvPr id="36" name="Connector: Elbow 35">
            <a:extLst>
              <a:ext uri="{FF2B5EF4-FFF2-40B4-BE49-F238E27FC236}">
                <a16:creationId xmlns:a16="http://schemas.microsoft.com/office/drawing/2014/main" id="{4CE1E07A-DC10-AD4F-1CAE-B20BA13B263B}"/>
              </a:ext>
            </a:extLst>
          </p:cNvPr>
          <p:cNvCxnSpPr>
            <a:stCxn id="11" idx="4"/>
            <a:endCxn id="34" idx="1"/>
          </p:cNvCxnSpPr>
          <p:nvPr/>
        </p:nvCxnSpPr>
        <p:spPr>
          <a:xfrm>
            <a:off x="5551087" y="5077114"/>
            <a:ext cx="2007948" cy="633221"/>
          </a:xfrm>
          <a:prstGeom prst="bentConnector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342D5359-D150-8039-4952-E86CDDB9EF91}"/>
              </a:ext>
            </a:extLst>
          </p:cNvPr>
          <p:cNvSpPr txBox="1"/>
          <p:nvPr/>
        </p:nvSpPr>
        <p:spPr>
          <a:xfrm>
            <a:off x="0" y="1051560"/>
            <a:ext cx="3403176" cy="1754326"/>
          </a:xfrm>
          <a:prstGeom prst="rect">
            <a:avLst/>
          </a:prstGeom>
          <a:noFill/>
        </p:spPr>
        <p:txBody>
          <a:bodyPr wrap="none" rtlCol="0">
            <a:spAutoFit/>
          </a:bodyPr>
          <a:lstStyle/>
          <a:p>
            <a:pPr marL="342900" indent="-342900">
              <a:buAutoNum type="arabicPeriod"/>
            </a:pPr>
            <a:r>
              <a:rPr lang="en-US" sz="3600" dirty="0">
                <a:solidFill>
                  <a:schemeClr val="bg1">
                    <a:lumMod val="95000"/>
                  </a:schemeClr>
                </a:solidFill>
              </a:rPr>
              <a:t>Baseband data </a:t>
            </a:r>
          </a:p>
          <a:p>
            <a:pPr marL="342900" indent="-342900">
              <a:buAutoNum type="arabicPeriod"/>
            </a:pPr>
            <a:r>
              <a:rPr lang="en-US" sz="3600" dirty="0" err="1">
                <a:solidFill>
                  <a:schemeClr val="bg1">
                    <a:lumMod val="95000"/>
                  </a:schemeClr>
                </a:solidFill>
              </a:rPr>
              <a:t>Filterbank</a:t>
            </a:r>
            <a:r>
              <a:rPr lang="en-US" sz="3600" dirty="0">
                <a:solidFill>
                  <a:schemeClr val="bg1">
                    <a:lumMod val="95000"/>
                  </a:schemeClr>
                </a:solidFill>
              </a:rPr>
              <a:t> data</a:t>
            </a:r>
          </a:p>
          <a:p>
            <a:pPr marL="342900" indent="-342900">
              <a:buAutoNum type="arabicPeriod"/>
            </a:pPr>
            <a:r>
              <a:rPr lang="en-US" sz="3600" b="1" dirty="0"/>
              <a:t>Time series</a:t>
            </a:r>
          </a:p>
        </p:txBody>
      </p:sp>
      <p:sp>
        <p:nvSpPr>
          <p:cNvPr id="43" name="Oval 42">
            <a:extLst>
              <a:ext uri="{FF2B5EF4-FFF2-40B4-BE49-F238E27FC236}">
                <a16:creationId xmlns:a16="http://schemas.microsoft.com/office/drawing/2014/main" id="{AC4DADBB-1DA0-FBEB-B846-3DB2ACA066AA}"/>
              </a:ext>
            </a:extLst>
          </p:cNvPr>
          <p:cNvSpPr/>
          <p:nvPr/>
        </p:nvSpPr>
        <p:spPr>
          <a:xfrm>
            <a:off x="7181969" y="357486"/>
            <a:ext cx="562218" cy="562218"/>
          </a:xfrm>
          <a:prstGeom prst="ellipse">
            <a:avLst/>
          </a:prstGeom>
          <a:noFill/>
          <a:ln w="381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lumMod val="95000"/>
                  </a:schemeClr>
                </a:solidFill>
              </a:rPr>
              <a:t>1</a:t>
            </a:r>
          </a:p>
        </p:txBody>
      </p:sp>
      <p:sp>
        <p:nvSpPr>
          <p:cNvPr id="44" name="Oval 43">
            <a:extLst>
              <a:ext uri="{FF2B5EF4-FFF2-40B4-BE49-F238E27FC236}">
                <a16:creationId xmlns:a16="http://schemas.microsoft.com/office/drawing/2014/main" id="{9A7818C3-A3EE-D93D-1B75-370CE05538B4}"/>
              </a:ext>
            </a:extLst>
          </p:cNvPr>
          <p:cNvSpPr/>
          <p:nvPr/>
        </p:nvSpPr>
        <p:spPr>
          <a:xfrm>
            <a:off x="7768301" y="2504952"/>
            <a:ext cx="562218" cy="562218"/>
          </a:xfrm>
          <a:prstGeom prst="ellipse">
            <a:avLst/>
          </a:prstGeom>
          <a:noFill/>
          <a:ln w="381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lumMod val="95000"/>
                  </a:schemeClr>
                </a:solidFill>
              </a:rPr>
              <a:t>2</a:t>
            </a:r>
          </a:p>
        </p:txBody>
      </p:sp>
      <p:sp>
        <p:nvSpPr>
          <p:cNvPr id="45" name="Oval 44">
            <a:extLst>
              <a:ext uri="{FF2B5EF4-FFF2-40B4-BE49-F238E27FC236}">
                <a16:creationId xmlns:a16="http://schemas.microsoft.com/office/drawing/2014/main" id="{5CECD378-F500-9634-DA09-798DAAE1B65D}"/>
              </a:ext>
            </a:extLst>
          </p:cNvPr>
          <p:cNvSpPr/>
          <p:nvPr/>
        </p:nvSpPr>
        <p:spPr>
          <a:xfrm>
            <a:off x="7072705" y="5029341"/>
            <a:ext cx="562218" cy="56221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3</a:t>
            </a:r>
          </a:p>
        </p:txBody>
      </p:sp>
      <p:sp>
        <p:nvSpPr>
          <p:cNvPr id="6" name="!!textbox!!">
            <a:extLst>
              <a:ext uri="{FF2B5EF4-FFF2-40B4-BE49-F238E27FC236}">
                <a16:creationId xmlns:a16="http://schemas.microsoft.com/office/drawing/2014/main" id="{056EE915-484F-FA6D-5822-F344C209E376}"/>
              </a:ext>
            </a:extLst>
          </p:cNvPr>
          <p:cNvSpPr txBox="1"/>
          <p:nvPr/>
        </p:nvSpPr>
        <p:spPr>
          <a:xfrm>
            <a:off x="327881" y="2878388"/>
            <a:ext cx="6227180" cy="1200329"/>
          </a:xfrm>
          <a:prstGeom prst="rect">
            <a:avLst/>
          </a:prstGeom>
          <a:noFill/>
        </p:spPr>
        <p:txBody>
          <a:bodyPr wrap="square">
            <a:spAutoFit/>
          </a:bodyPr>
          <a:lstStyle/>
          <a:p>
            <a:r>
              <a:rPr lang="en-US" sz="2400" b="1" dirty="0"/>
              <a:t>The sequence of pulsar pulses that has been </a:t>
            </a:r>
            <a:r>
              <a:rPr lang="en-US" sz="2400" b="1" dirty="0" err="1"/>
              <a:t>dedispersed</a:t>
            </a:r>
            <a:r>
              <a:rPr lang="en-US" sz="2400" b="1" dirty="0"/>
              <a:t> and summed across frequency channels.</a:t>
            </a:r>
          </a:p>
        </p:txBody>
      </p:sp>
      <p:sp>
        <p:nvSpPr>
          <p:cNvPr id="7" name="!!sn">
            <a:extLst>
              <a:ext uri="{FF2B5EF4-FFF2-40B4-BE49-F238E27FC236}">
                <a16:creationId xmlns:a16="http://schemas.microsoft.com/office/drawing/2014/main" id="{93FA548C-99F4-1BC9-BE96-95BB83F4550A}"/>
              </a:ext>
            </a:extLst>
          </p:cNvPr>
          <p:cNvSpPr txBox="1">
            <a:spLocks/>
          </p:cNvSpPr>
          <p:nvPr/>
        </p:nvSpPr>
        <p:spPr>
          <a:xfrm>
            <a:off x="9448800" y="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6B4749-2250-4F79-AD8D-3CCA28D332C6}" type="slidenum">
              <a:rPr lang="en-US" sz="3200" b="1" smtClean="0">
                <a:solidFill>
                  <a:schemeClr val="tx1"/>
                </a:solidFill>
              </a:rPr>
              <a:pPr/>
              <a:t>8</a:t>
            </a:fld>
            <a:endParaRPr lang="en-US" sz="3200" b="1" dirty="0">
              <a:solidFill>
                <a:schemeClr val="tx1"/>
              </a:solidFill>
            </a:endParaRPr>
          </a:p>
        </p:txBody>
      </p:sp>
    </p:spTree>
    <p:extLst>
      <p:ext uri="{BB962C8B-B14F-4D97-AF65-F5344CB8AC3E}">
        <p14:creationId xmlns:p14="http://schemas.microsoft.com/office/powerpoint/2010/main" val="254133423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FDF8283-831F-6A0A-E2B6-69A8DFD3E993}"/>
              </a:ext>
            </a:extLst>
          </p:cNvPr>
          <p:cNvSpPr>
            <a:spLocks noGrp="1"/>
          </p:cNvSpPr>
          <p:nvPr>
            <p:ph type="title"/>
          </p:nvPr>
        </p:nvSpPr>
        <p:spPr>
          <a:xfrm>
            <a:off x="0" y="0"/>
            <a:ext cx="12192000" cy="1325563"/>
          </a:xfrm>
        </p:spPr>
        <p:txBody>
          <a:bodyPr/>
          <a:lstStyle/>
          <a:p>
            <a:r>
              <a:rPr lang="en-US" dirty="0">
                <a:solidFill>
                  <a:schemeClr val="bg1">
                    <a:lumMod val="95000"/>
                  </a:schemeClr>
                </a:solidFill>
              </a:rPr>
              <a:t>Data types in radioastronomy</a:t>
            </a:r>
          </a:p>
        </p:txBody>
      </p:sp>
      <p:sp>
        <p:nvSpPr>
          <p:cNvPr id="11" name="Flowchart: Magnetic Disk 10">
            <a:extLst>
              <a:ext uri="{FF2B5EF4-FFF2-40B4-BE49-F238E27FC236}">
                <a16:creationId xmlns:a16="http://schemas.microsoft.com/office/drawing/2014/main" id="{812811CA-4C85-BE97-7596-F08AE24EE43C}"/>
              </a:ext>
            </a:extLst>
          </p:cNvPr>
          <p:cNvSpPr/>
          <p:nvPr/>
        </p:nvSpPr>
        <p:spPr>
          <a:xfrm>
            <a:off x="-835215" y="3858725"/>
            <a:ext cx="1658647" cy="2436778"/>
          </a:xfrm>
          <a:prstGeom prst="flowChartMagneticDisk">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Pentagon 12">
            <a:extLst>
              <a:ext uri="{FF2B5EF4-FFF2-40B4-BE49-F238E27FC236}">
                <a16:creationId xmlns:a16="http://schemas.microsoft.com/office/drawing/2014/main" id="{AC182AD3-C96A-CCD3-2675-18048F0BA616}"/>
              </a:ext>
            </a:extLst>
          </p:cNvPr>
          <p:cNvSpPr/>
          <p:nvPr/>
        </p:nvSpPr>
        <p:spPr>
          <a:xfrm rot="10800000">
            <a:off x="-4494966" y="4021756"/>
            <a:ext cx="2743934" cy="2110719"/>
          </a:xfrm>
          <a:prstGeom prst="homePlate">
            <a:avLst>
              <a:gd name="adj" fmla="val 30597"/>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a:extLst>
              <a:ext uri="{FF2B5EF4-FFF2-40B4-BE49-F238E27FC236}">
                <a16:creationId xmlns:a16="http://schemas.microsoft.com/office/drawing/2014/main" id="{B0A43026-3A56-24BA-3C17-E219C86E3810}"/>
              </a:ext>
            </a:extLst>
          </p:cNvPr>
          <p:cNvCxnSpPr>
            <a:cxnSpLocks/>
            <a:endCxn id="13" idx="3"/>
          </p:cNvCxnSpPr>
          <p:nvPr/>
        </p:nvCxnSpPr>
        <p:spPr>
          <a:xfrm>
            <a:off x="-4991187" y="5077115"/>
            <a:ext cx="49622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D627D0F-B799-D5DF-4FDE-1463DF913656}"/>
              </a:ext>
            </a:extLst>
          </p:cNvPr>
          <p:cNvCxnSpPr>
            <a:stCxn id="13" idx="1"/>
            <a:endCxn id="11" idx="2"/>
          </p:cNvCxnSpPr>
          <p:nvPr/>
        </p:nvCxnSpPr>
        <p:spPr>
          <a:xfrm>
            <a:off x="-1751031" y="5077115"/>
            <a:ext cx="91581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2A6CA01-A1B5-2B65-673A-6D8076797C26}"/>
              </a:ext>
            </a:extLst>
          </p:cNvPr>
          <p:cNvSpPr txBox="1"/>
          <p:nvPr/>
        </p:nvSpPr>
        <p:spPr>
          <a:xfrm>
            <a:off x="1198" y="6507695"/>
            <a:ext cx="1950815" cy="794001"/>
          </a:xfrm>
          <a:prstGeom prst="rect">
            <a:avLst/>
          </a:prstGeom>
          <a:noFill/>
        </p:spPr>
        <p:txBody>
          <a:bodyPr wrap="none" rtlCol="0">
            <a:spAutoFit/>
          </a:bodyPr>
          <a:lstStyle/>
          <a:p>
            <a:r>
              <a:rPr lang="en-US" b="1" dirty="0"/>
              <a:t>Storage</a:t>
            </a:r>
          </a:p>
        </p:txBody>
      </p:sp>
      <p:sp>
        <p:nvSpPr>
          <p:cNvPr id="32" name="TextBox 31">
            <a:extLst>
              <a:ext uri="{FF2B5EF4-FFF2-40B4-BE49-F238E27FC236}">
                <a16:creationId xmlns:a16="http://schemas.microsoft.com/office/drawing/2014/main" id="{60060CB9-D002-9C6C-B7F7-D40383A66E6E}"/>
              </a:ext>
            </a:extLst>
          </p:cNvPr>
          <p:cNvSpPr txBox="1"/>
          <p:nvPr/>
        </p:nvSpPr>
        <p:spPr>
          <a:xfrm>
            <a:off x="-3759165" y="6295503"/>
            <a:ext cx="1272331" cy="794001"/>
          </a:xfrm>
          <a:prstGeom prst="rect">
            <a:avLst/>
          </a:prstGeom>
          <a:noFill/>
        </p:spPr>
        <p:txBody>
          <a:bodyPr wrap="none" rtlCol="0">
            <a:spAutoFit/>
          </a:bodyPr>
          <a:lstStyle/>
          <a:p>
            <a:r>
              <a:rPr lang="en-US" b="1" dirty="0"/>
              <a:t>ADC</a:t>
            </a:r>
          </a:p>
        </p:txBody>
      </p:sp>
      <p:pic>
        <p:nvPicPr>
          <p:cNvPr id="3" name="Picture 4">
            <a:extLst>
              <a:ext uri="{FF2B5EF4-FFF2-40B4-BE49-F238E27FC236}">
                <a16:creationId xmlns:a16="http://schemas.microsoft.com/office/drawing/2014/main" id="{86311F1F-A3FE-0B07-A8D0-B2DE2D46D8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030" r="9379"/>
          <a:stretch/>
        </p:blipFill>
        <p:spPr bwMode="auto">
          <a:xfrm>
            <a:off x="3126239" y="10270"/>
            <a:ext cx="3157462" cy="2043404"/>
          </a:xfrm>
          <a:prstGeom prst="rect">
            <a:avLst/>
          </a:prstGeom>
          <a:noFill/>
          <a:extLst>
            <a:ext uri="{909E8E84-426E-40DD-AFC4-6F175D3DCCD1}">
              <a14:hiddenFill xmlns:a14="http://schemas.microsoft.com/office/drawing/2010/main">
                <a:solidFill>
                  <a:srgbClr val="FFFFFF"/>
                </a:solidFill>
              </a14:hiddenFill>
            </a:ext>
          </a:extLst>
        </p:spPr>
      </p:pic>
      <p:pic>
        <p:nvPicPr>
          <p:cNvPr id="4" name="!!fig2">
            <a:extLst>
              <a:ext uri="{FF2B5EF4-FFF2-40B4-BE49-F238E27FC236}">
                <a16:creationId xmlns:a16="http://schemas.microsoft.com/office/drawing/2014/main" id="{33BB915B-A457-4587-0F80-5947943F69BF}"/>
              </a:ext>
            </a:extLst>
          </p:cNvPr>
          <p:cNvPicPr preferRelativeResize="0">
            <a:picLocks noChangeArrowheads="1"/>
          </p:cNvPicPr>
          <p:nvPr/>
        </p:nvPicPr>
        <p:blipFill rotWithShape="1">
          <a:blip r:embed="rId3">
            <a:extLst>
              <a:ext uri="{28A0092B-C50C-407E-A947-70E740481C1C}">
                <a14:useLocalDpi xmlns:a14="http://schemas.microsoft.com/office/drawing/2010/main" val="0"/>
              </a:ext>
            </a:extLst>
          </a:blip>
          <a:srcRect l="5791" t="6192" r="8485" b="6436"/>
          <a:stretch/>
        </p:blipFill>
        <p:spPr bwMode="auto">
          <a:xfrm>
            <a:off x="3701583" y="2063944"/>
            <a:ext cx="2427269" cy="229533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F74293A6-5B58-165E-39D1-525BA4965C8B}"/>
              </a:ext>
            </a:extLst>
          </p:cNvPr>
          <p:cNvPicPr>
            <a:picLocks noChangeAspect="1"/>
          </p:cNvPicPr>
          <p:nvPr/>
        </p:nvPicPr>
        <p:blipFill rotWithShape="1">
          <a:blip r:embed="rId4">
            <a:extLst>
              <a:ext uri="{28A0092B-C50C-407E-A947-70E740481C1C}">
                <a14:useLocalDpi xmlns:a14="http://schemas.microsoft.com/office/drawing/2010/main" val="0"/>
              </a:ext>
            </a:extLst>
          </a:blip>
          <a:srcRect t="10982" r="5425"/>
          <a:stretch/>
        </p:blipFill>
        <p:spPr>
          <a:xfrm>
            <a:off x="2831380" y="4562669"/>
            <a:ext cx="4167673" cy="2295331"/>
          </a:xfrm>
          <a:prstGeom prst="rect">
            <a:avLst/>
          </a:prstGeom>
        </p:spPr>
      </p:pic>
      <p:cxnSp>
        <p:nvCxnSpPr>
          <p:cNvPr id="36" name="Connector: Elbow 35">
            <a:extLst>
              <a:ext uri="{FF2B5EF4-FFF2-40B4-BE49-F238E27FC236}">
                <a16:creationId xmlns:a16="http://schemas.microsoft.com/office/drawing/2014/main" id="{4CE1E07A-DC10-AD4F-1CAE-B20BA13B263B}"/>
              </a:ext>
            </a:extLst>
          </p:cNvPr>
          <p:cNvCxnSpPr>
            <a:stCxn id="11" idx="4"/>
            <a:endCxn id="34" idx="1"/>
          </p:cNvCxnSpPr>
          <p:nvPr/>
        </p:nvCxnSpPr>
        <p:spPr>
          <a:xfrm>
            <a:off x="823432" y="5077114"/>
            <a:ext cx="2007948" cy="633221"/>
          </a:xfrm>
          <a:prstGeom prst="bentConnector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A355A0B3-B0F2-D10B-22E5-7969D68995CD}"/>
              </a:ext>
            </a:extLst>
          </p:cNvPr>
          <p:cNvCxnSpPr>
            <a:stCxn id="11" idx="4"/>
            <a:endCxn id="4" idx="1"/>
          </p:cNvCxnSpPr>
          <p:nvPr/>
        </p:nvCxnSpPr>
        <p:spPr>
          <a:xfrm flipV="1">
            <a:off x="823432" y="3211609"/>
            <a:ext cx="2878151" cy="1865505"/>
          </a:xfrm>
          <a:prstGeom prst="bentConnector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CA413B3B-1A42-06B7-C701-52311E92356D}"/>
              </a:ext>
            </a:extLst>
          </p:cNvPr>
          <p:cNvCxnSpPr>
            <a:stCxn id="11" idx="4"/>
            <a:endCxn id="3" idx="1"/>
          </p:cNvCxnSpPr>
          <p:nvPr/>
        </p:nvCxnSpPr>
        <p:spPr>
          <a:xfrm flipV="1">
            <a:off x="823432" y="1031972"/>
            <a:ext cx="2302807" cy="4045142"/>
          </a:xfrm>
          <a:prstGeom prst="bentConnector3">
            <a:avLst>
              <a:gd name="adj1" fmla="val 43517"/>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342D5359-D150-8039-4952-E86CDDB9EF91}"/>
              </a:ext>
            </a:extLst>
          </p:cNvPr>
          <p:cNvSpPr txBox="1"/>
          <p:nvPr/>
        </p:nvSpPr>
        <p:spPr>
          <a:xfrm>
            <a:off x="-5308665" y="1145722"/>
            <a:ext cx="5253811" cy="1754326"/>
          </a:xfrm>
          <a:prstGeom prst="rect">
            <a:avLst/>
          </a:prstGeom>
          <a:noFill/>
        </p:spPr>
        <p:txBody>
          <a:bodyPr wrap="none" rtlCol="0">
            <a:spAutoFit/>
          </a:bodyPr>
          <a:lstStyle/>
          <a:p>
            <a:pPr marL="342900" indent="-342900">
              <a:buAutoNum type="arabicPeriod"/>
            </a:pPr>
            <a:r>
              <a:rPr lang="en-US" sz="3600" dirty="0"/>
              <a:t>Baseband data (size) </a:t>
            </a:r>
          </a:p>
          <a:p>
            <a:pPr marL="342900" indent="-342900">
              <a:buAutoNum type="arabicPeriod"/>
            </a:pPr>
            <a:r>
              <a:rPr lang="en-US" sz="3600" dirty="0" err="1"/>
              <a:t>Filterbank</a:t>
            </a:r>
            <a:r>
              <a:rPr lang="en-US" sz="3600" dirty="0"/>
              <a:t> data (size) </a:t>
            </a:r>
          </a:p>
          <a:p>
            <a:pPr marL="342900" indent="-342900">
              <a:buAutoNum type="arabicPeriod"/>
            </a:pPr>
            <a:r>
              <a:rPr lang="en-US" sz="3600" b="1" dirty="0"/>
              <a:t>Integrated profiles </a:t>
            </a:r>
            <a:r>
              <a:rPr lang="en-US" sz="3600" dirty="0"/>
              <a:t>(size) </a:t>
            </a:r>
            <a:endParaRPr lang="en-US" sz="3600" b="1" dirty="0"/>
          </a:p>
        </p:txBody>
      </p:sp>
      <p:sp>
        <p:nvSpPr>
          <p:cNvPr id="43" name="Oval 42">
            <a:extLst>
              <a:ext uri="{FF2B5EF4-FFF2-40B4-BE49-F238E27FC236}">
                <a16:creationId xmlns:a16="http://schemas.microsoft.com/office/drawing/2014/main" id="{AC4DADBB-1DA0-FBEB-B846-3DB2ACA066AA}"/>
              </a:ext>
            </a:extLst>
          </p:cNvPr>
          <p:cNvSpPr/>
          <p:nvPr/>
        </p:nvSpPr>
        <p:spPr>
          <a:xfrm>
            <a:off x="2454314" y="357486"/>
            <a:ext cx="562218" cy="56221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1</a:t>
            </a:r>
          </a:p>
        </p:txBody>
      </p:sp>
      <p:sp>
        <p:nvSpPr>
          <p:cNvPr id="44" name="Oval 43">
            <a:extLst>
              <a:ext uri="{FF2B5EF4-FFF2-40B4-BE49-F238E27FC236}">
                <a16:creationId xmlns:a16="http://schemas.microsoft.com/office/drawing/2014/main" id="{9A7818C3-A3EE-D93D-1B75-370CE05538B4}"/>
              </a:ext>
            </a:extLst>
          </p:cNvPr>
          <p:cNvSpPr/>
          <p:nvPr/>
        </p:nvSpPr>
        <p:spPr>
          <a:xfrm>
            <a:off x="3040646" y="2504952"/>
            <a:ext cx="562218" cy="56221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2</a:t>
            </a:r>
          </a:p>
        </p:txBody>
      </p:sp>
      <p:sp>
        <p:nvSpPr>
          <p:cNvPr id="45" name="Oval 44">
            <a:extLst>
              <a:ext uri="{FF2B5EF4-FFF2-40B4-BE49-F238E27FC236}">
                <a16:creationId xmlns:a16="http://schemas.microsoft.com/office/drawing/2014/main" id="{5CECD378-F500-9634-DA09-798DAAE1B65D}"/>
              </a:ext>
            </a:extLst>
          </p:cNvPr>
          <p:cNvSpPr/>
          <p:nvPr/>
        </p:nvSpPr>
        <p:spPr>
          <a:xfrm>
            <a:off x="2345050" y="5029341"/>
            <a:ext cx="562218" cy="56221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3</a:t>
            </a:r>
          </a:p>
        </p:txBody>
      </p:sp>
      <p:sp>
        <p:nvSpPr>
          <p:cNvPr id="6" name="Arrow: Down 5">
            <a:extLst>
              <a:ext uri="{FF2B5EF4-FFF2-40B4-BE49-F238E27FC236}">
                <a16:creationId xmlns:a16="http://schemas.microsoft.com/office/drawing/2014/main" id="{7935B969-91A8-94D2-BEB2-53F9CC17A3F8}"/>
              </a:ext>
            </a:extLst>
          </p:cNvPr>
          <p:cNvSpPr/>
          <p:nvPr/>
        </p:nvSpPr>
        <p:spPr>
          <a:xfrm>
            <a:off x="7916487" y="1615251"/>
            <a:ext cx="1147864" cy="107175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3077CC48-EF47-0F3D-39A8-C7485D9FDF5B}"/>
              </a:ext>
            </a:extLst>
          </p:cNvPr>
          <p:cNvSpPr/>
          <p:nvPr/>
        </p:nvSpPr>
        <p:spPr>
          <a:xfrm>
            <a:off x="7916487" y="3959072"/>
            <a:ext cx="1147864" cy="107175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7B02B7F8-BA9A-838D-7503-F592E4E51181}"/>
              </a:ext>
            </a:extLst>
          </p:cNvPr>
          <p:cNvSpPr/>
          <p:nvPr/>
        </p:nvSpPr>
        <p:spPr>
          <a:xfrm rot="10800000">
            <a:off x="10397346" y="4107297"/>
            <a:ext cx="771115" cy="719983"/>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quot;Not Allowed&quot; Symbol 13">
            <a:extLst>
              <a:ext uri="{FF2B5EF4-FFF2-40B4-BE49-F238E27FC236}">
                <a16:creationId xmlns:a16="http://schemas.microsoft.com/office/drawing/2014/main" id="{B4D97761-578B-AE84-2B70-CC379426722B}"/>
              </a:ext>
            </a:extLst>
          </p:cNvPr>
          <p:cNvSpPr/>
          <p:nvPr/>
        </p:nvSpPr>
        <p:spPr>
          <a:xfrm>
            <a:off x="10247029" y="3959072"/>
            <a:ext cx="1071750" cy="1071750"/>
          </a:xfrm>
          <a:prstGeom prst="noSmoking">
            <a:avLst>
              <a:gd name="adj" fmla="val 6912"/>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F170A9E2-D78C-0E18-C6DA-FCD1EB0A548D}"/>
              </a:ext>
            </a:extLst>
          </p:cNvPr>
          <p:cNvSpPr/>
          <p:nvPr/>
        </p:nvSpPr>
        <p:spPr>
          <a:xfrm rot="10800000">
            <a:off x="10397346" y="1791134"/>
            <a:ext cx="771115" cy="719983"/>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quot;Not Allowed&quot; Symbol 15">
            <a:extLst>
              <a:ext uri="{FF2B5EF4-FFF2-40B4-BE49-F238E27FC236}">
                <a16:creationId xmlns:a16="http://schemas.microsoft.com/office/drawing/2014/main" id="{48FD0504-EEAB-1C23-BC7B-2E1BFA0482F2}"/>
              </a:ext>
            </a:extLst>
          </p:cNvPr>
          <p:cNvSpPr/>
          <p:nvPr/>
        </p:nvSpPr>
        <p:spPr>
          <a:xfrm>
            <a:off x="10247028" y="1615251"/>
            <a:ext cx="1071750" cy="1071750"/>
          </a:xfrm>
          <a:prstGeom prst="noSmoking">
            <a:avLst>
              <a:gd name="adj" fmla="val 6912"/>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a:extLst>
              <a:ext uri="{FF2B5EF4-FFF2-40B4-BE49-F238E27FC236}">
                <a16:creationId xmlns:a16="http://schemas.microsoft.com/office/drawing/2014/main" id="{FE4D51F1-667C-7C80-06A2-292E3C0409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9053" y="2835226"/>
            <a:ext cx="4533900" cy="8858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952B7A00-BF51-7A28-4534-4DCE7CCECE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99053" y="641107"/>
            <a:ext cx="6667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D47E522D-4C16-4ACA-2126-19E3AFD631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0731" y="5428728"/>
            <a:ext cx="2619375" cy="866775"/>
          </a:xfrm>
          <a:prstGeom prst="rect">
            <a:avLst/>
          </a:prstGeom>
          <a:noFill/>
          <a:extLst>
            <a:ext uri="{909E8E84-426E-40DD-AFC4-6F175D3DCCD1}">
              <a14:hiddenFill xmlns:a14="http://schemas.microsoft.com/office/drawing/2010/main">
                <a:solidFill>
                  <a:srgbClr val="FFFFFF"/>
                </a:solidFill>
              </a14:hiddenFill>
            </a:ext>
          </a:extLst>
        </p:spPr>
      </p:pic>
      <p:sp>
        <p:nvSpPr>
          <p:cNvPr id="17" name="!!sn">
            <a:extLst>
              <a:ext uri="{FF2B5EF4-FFF2-40B4-BE49-F238E27FC236}">
                <a16:creationId xmlns:a16="http://schemas.microsoft.com/office/drawing/2014/main" id="{AFC1D733-675A-0C87-FA9E-992651EA3DCB}"/>
              </a:ext>
            </a:extLst>
          </p:cNvPr>
          <p:cNvSpPr txBox="1">
            <a:spLocks/>
          </p:cNvSpPr>
          <p:nvPr/>
        </p:nvSpPr>
        <p:spPr>
          <a:xfrm>
            <a:off x="9448800" y="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6B4749-2250-4F79-AD8D-3CCA28D332C6}" type="slidenum">
              <a:rPr lang="en-US" sz="3200" b="1" smtClean="0">
                <a:solidFill>
                  <a:schemeClr val="tx1"/>
                </a:solidFill>
              </a:rPr>
              <a:pPr/>
              <a:t>9</a:t>
            </a:fld>
            <a:endParaRPr lang="en-US" sz="3200" b="1" dirty="0">
              <a:solidFill>
                <a:schemeClr val="tx1"/>
              </a:solidFill>
            </a:endParaRPr>
          </a:p>
        </p:txBody>
      </p:sp>
    </p:spTree>
    <p:extLst>
      <p:ext uri="{BB962C8B-B14F-4D97-AF65-F5344CB8AC3E}">
        <p14:creationId xmlns:p14="http://schemas.microsoft.com/office/powerpoint/2010/main" val="118218941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7007</TotalTime>
  <Words>694</Words>
  <Application>Microsoft Office PowerPoint</Application>
  <PresentationFormat>Widescreen</PresentationFormat>
  <Paragraphs>186</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Arial</vt:lpstr>
      <vt:lpstr>Calibri</vt:lpstr>
      <vt:lpstr>Calibri Light</vt:lpstr>
      <vt:lpstr>Roboto</vt:lpstr>
      <vt:lpstr>Söhne</vt:lpstr>
      <vt:lpstr>Verdana</vt:lpstr>
      <vt:lpstr>Office Theme</vt:lpstr>
      <vt:lpstr>Deep Learning for real-time classification of astronomical radio signals</vt:lpstr>
      <vt:lpstr>Radio astronomy</vt:lpstr>
      <vt:lpstr>Pulsed radio emission</vt:lpstr>
      <vt:lpstr>Radio astronomy - signal</vt:lpstr>
      <vt:lpstr>Data types in radioastronomy</vt:lpstr>
      <vt:lpstr>Data types in radioastronomy</vt:lpstr>
      <vt:lpstr>Data types in radioastronomy</vt:lpstr>
      <vt:lpstr>Data types in radioastronomy</vt:lpstr>
      <vt:lpstr>Data types in radioastronomy</vt:lpstr>
      <vt:lpstr>The aim…</vt:lpstr>
      <vt:lpstr>The idea</vt:lpstr>
      <vt:lpstr>The idea</vt:lpstr>
      <vt:lpstr>The idea</vt:lpstr>
      <vt:lpstr>The idea</vt:lpstr>
      <vt:lpstr> Model requirements - 1</vt:lpstr>
      <vt:lpstr> Model requirements - 2</vt:lpstr>
      <vt:lpstr>The model – our idea</vt:lpstr>
      <vt:lpstr>Radio telescopes and data rates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Learning for real-time classification of astronomical radio signals</dc:title>
  <dc:creator>Andrey Kazantsev</dc:creator>
  <cp:lastModifiedBy>Andrey Kazantsev</cp:lastModifiedBy>
  <cp:revision>19</cp:revision>
  <dcterms:created xsi:type="dcterms:W3CDTF">2023-11-23T16:15:30Z</dcterms:created>
  <dcterms:modified xsi:type="dcterms:W3CDTF">2023-11-28T13:03:27Z</dcterms:modified>
</cp:coreProperties>
</file>