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56" r:id="rId2"/>
    <p:sldId id="275" r:id="rId3"/>
    <p:sldId id="296" r:id="rId4"/>
    <p:sldId id="274" r:id="rId5"/>
    <p:sldId id="297" r:id="rId6"/>
    <p:sldId id="298" r:id="rId7"/>
    <p:sldId id="299" r:id="rId8"/>
    <p:sldId id="30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>
      <p:cViewPr varScale="1">
        <p:scale>
          <a:sx n="129" d="100"/>
          <a:sy n="129" d="100"/>
        </p:scale>
        <p:origin x="14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413C3-1A6D-4D32-ABCE-0F9DB7A46832}" type="datetimeFigureOut">
              <a:rPr lang="de-DE" smtClean="0"/>
              <a:t>30.11.2023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67B3E-EFE8-4830-9E45-D27218B6245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12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01/12/2023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s://hera.ph1.uni-koeln.de/~silcc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doi.org/10.1093/mnras/stad1104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95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cs typeface="Calibri Light"/>
              </a:rPr>
              <a:t>Potential ML applications to accelerate ISM simulations</a:t>
            </a:r>
            <a:br>
              <a:rPr lang="en-US" b="1" dirty="0">
                <a:solidFill>
                  <a:schemeClr val="bg1"/>
                </a:solidFill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cs typeface="Calibri Light"/>
              </a:rPr>
              <a:t>-</a:t>
            </a:r>
            <a:br>
              <a:rPr lang="en-US" b="1" dirty="0">
                <a:solidFill>
                  <a:schemeClr val="bg1"/>
                </a:solidFill>
                <a:cs typeface="Calibri Light"/>
              </a:rPr>
            </a:br>
            <a:r>
              <a:rPr lang="en-US" sz="4900" b="1" dirty="0">
                <a:solidFill>
                  <a:schemeClr val="bg1"/>
                </a:solidFill>
                <a:cs typeface="Calibri Light"/>
              </a:rPr>
              <a:t>CS &amp; Physics Meet-Up by </a:t>
            </a:r>
            <a:r>
              <a:rPr lang="en-US" sz="4900" b="1" dirty="0" err="1">
                <a:solidFill>
                  <a:schemeClr val="bg1"/>
                </a:solidFill>
                <a:cs typeface="Calibri Light"/>
              </a:rPr>
              <a:t>Lamarr</a:t>
            </a:r>
            <a:r>
              <a:rPr lang="en-US" sz="4900" b="1" dirty="0">
                <a:solidFill>
                  <a:schemeClr val="bg1"/>
                </a:solidFill>
                <a:cs typeface="Calibri Light"/>
              </a:rPr>
              <a:t> &amp; B3D</a:t>
            </a:r>
            <a:endParaRPr lang="en-US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48200"/>
            <a:ext cx="9144000" cy="19082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"/>
              </a:rPr>
              <a:t>Tim-Eric Rathjen</a:t>
            </a:r>
          </a:p>
          <a:p>
            <a:r>
              <a:rPr lang="en-US" sz="2800" b="1" dirty="0">
                <a:solidFill>
                  <a:schemeClr val="bg1"/>
                </a:solidFill>
                <a:cs typeface="Calibri"/>
              </a:rPr>
              <a:t>University of Cologne  </a:t>
            </a:r>
          </a:p>
          <a:p>
            <a:endParaRPr lang="en-US" sz="3200" b="1" dirty="0">
              <a:solidFill>
                <a:schemeClr val="bg1"/>
              </a:solidFill>
              <a:cs typeface="Calibri"/>
            </a:endParaRPr>
          </a:p>
          <a:p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" name="Picture 11" descr="A picture containing emblem, coin, symbol&#10;&#10;Description automatically generated">
            <a:extLst>
              <a:ext uri="{FF2B5EF4-FFF2-40B4-BE49-F238E27FC236}">
                <a16:creationId xmlns:a16="http://schemas.microsoft.com/office/drawing/2014/main" id="{FC8F8C66-BBAB-D3F0-6C24-DEAE142C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7" y="5449296"/>
            <a:ext cx="1076325" cy="1066800"/>
          </a:xfrm>
          <a:prstGeom prst="rect">
            <a:avLst/>
          </a:prstGeom>
        </p:spPr>
      </p:pic>
      <p:pic>
        <p:nvPicPr>
          <p:cNvPr id="9" name="Picture 9" descr="A picture containing text, font, symbol, graphics&#10;&#10;Description automatically generated">
            <a:extLst>
              <a:ext uri="{FF2B5EF4-FFF2-40B4-BE49-F238E27FC236}">
                <a16:creationId xmlns:a16="http://schemas.microsoft.com/office/drawing/2014/main" id="{A089E08D-CD09-41BA-6EF7-A5390CC64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959" y="5449296"/>
            <a:ext cx="1038225" cy="1066800"/>
          </a:xfrm>
          <a:prstGeom prst="rect">
            <a:avLst/>
          </a:prstGeom>
        </p:spPr>
      </p:pic>
      <p:pic>
        <p:nvPicPr>
          <p:cNvPr id="4" name="Picture 4" descr="A logo of a map&#10;&#10;Description automatically generated">
            <a:extLst>
              <a:ext uri="{FF2B5EF4-FFF2-40B4-BE49-F238E27FC236}">
                <a16:creationId xmlns:a16="http://schemas.microsoft.com/office/drawing/2014/main" id="{FD2B4F84-82A8-6DEA-AA12-6B9630FED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5278483"/>
            <a:ext cx="2743200" cy="1417320"/>
          </a:xfrm>
          <a:prstGeom prst="rect">
            <a:avLst/>
          </a:prstGeom>
        </p:spPr>
      </p:pic>
      <p:pic>
        <p:nvPicPr>
          <p:cNvPr id="8" name="Picture 8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291AE91-E9E3-DCB3-801F-0BCB6AAD4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0" y="5449296"/>
            <a:ext cx="1466850" cy="10668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64F5653-1617-ABAA-59A0-1151BEAA44E3}"/>
              </a:ext>
            </a:extLst>
          </p:cNvPr>
          <p:cNvSpPr txBox="1"/>
          <p:nvPr/>
        </p:nvSpPr>
        <p:spPr>
          <a:xfrm>
            <a:off x="9525000" y="68590"/>
            <a:ext cx="2616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>
                <a:solidFill>
                  <a:schemeClr val="bg1"/>
                </a:solidFill>
              </a:rPr>
              <a:t>NGC 3324 in Carina Nebula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</a:rPr>
              <a:t>Credit: NASA, ESA, CSA, and </a:t>
            </a:r>
            <a:r>
              <a:rPr lang="de-DE" sz="1400" dirty="0">
                <a:solidFill>
                  <a:schemeClr val="bg1"/>
                </a:solidFill>
              </a:rPr>
              <a:t>STScI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828C-F761-DCB0-99EB-732E01EC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53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The simulated interstellar medium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37B0039-24D2-340A-F5E4-CD23A10DA69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127383" y="1066800"/>
                <a:ext cx="4988417" cy="4941619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US" sz="1800" b="1" dirty="0">
                    <a:cs typeface="Calibri"/>
                  </a:rPr>
                  <a:t>The SILCC Project </a:t>
                </a:r>
                <a:r>
                  <a:rPr lang="en-US" sz="1400" dirty="0">
                    <a:cs typeface="Calibri"/>
                  </a:rPr>
                  <a:t>(Walch et al., 2015 ... Rathjen et al., 2023)</a:t>
                </a:r>
                <a:endParaRPr lang="en-US" sz="1800" dirty="0">
                  <a:cs typeface="Calibri"/>
                </a:endParaRPr>
              </a:p>
              <a:p>
                <a:r>
                  <a:rPr lang="en-US" sz="1800" dirty="0">
                    <a:cs typeface="Calibri"/>
                  </a:rPr>
                  <a:t>MHD AMR code FLASH </a:t>
                </a:r>
                <a:r>
                  <a:rPr lang="en-US" sz="1600" dirty="0">
                    <a:cs typeface="Calibri"/>
                  </a:rPr>
                  <a:t>4.6 </a:t>
                </a:r>
                <a:r>
                  <a:rPr lang="en-US" sz="1400" dirty="0">
                    <a:cs typeface="Calibri"/>
                  </a:rPr>
                  <a:t>(Fryxell et al., 2000)</a:t>
                </a:r>
              </a:p>
              <a:p>
                <a:r>
                  <a:rPr lang="en-US" sz="1800" dirty="0">
                    <a:cs typeface="Calibri"/>
                  </a:rPr>
                  <a:t>Galactic patch simulation of a stratified disk in an elongated box (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Calibri"/>
                      </a:rPr>
                      <m:t>0.5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Calibri"/>
                      </a:rPr>
                      <m:t>×0.5×±4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cs typeface="Calibri"/>
                      </a:rPr>
                      <m:t>kp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cs typeface="Calibri"/>
                          </a:rPr>
                          <m:t>c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cs typeface="Calibri"/>
                  </a:rPr>
                  <a:t>)</a:t>
                </a:r>
              </a:p>
              <a:p>
                <a:r>
                  <a:rPr lang="en-US" sz="1800" dirty="0">
                    <a:cs typeface="Calibri"/>
                  </a:rPr>
                  <a:t>Self-gravity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de-DE" sz="1400" dirty="0">
                    <a:cs typeface="Calibri"/>
                  </a:rPr>
                  <a:t>Wünsch et al., 2018</a:t>
                </a:r>
                <a:r>
                  <a:rPr lang="en-US" sz="1400" dirty="0">
                    <a:cs typeface="Calibri"/>
                  </a:rPr>
                  <a:t>)</a:t>
                </a:r>
              </a:p>
              <a:p>
                <a:r>
                  <a:rPr lang="en-US" sz="1800" dirty="0">
                    <a:cs typeface="Calibri"/>
                  </a:rPr>
                  <a:t>Non-equilibrium chemistry with cooling and heating </a:t>
                </a:r>
                <a:r>
                  <a:rPr lang="en-US" sz="1400" dirty="0">
                    <a:cs typeface="Calibri"/>
                  </a:rPr>
                  <a:t>(Nelson &amp; Langer 1997, Glover &amp; Mac Low, 2007)</a:t>
                </a:r>
                <a:endParaRPr lang="en-US" sz="1800" dirty="0">
                  <a:cs typeface="Calibri"/>
                </a:endParaRPr>
              </a:p>
              <a:p>
                <a:r>
                  <a:rPr lang="en-US" sz="1800" dirty="0">
                    <a:cs typeface="Calibri"/>
                  </a:rPr>
                  <a:t>Self-consistent star formation via sink particle approach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en-US" sz="1400" dirty="0" err="1">
                    <a:cs typeface="Calibri"/>
                  </a:rPr>
                  <a:t>Gatto</a:t>
                </a:r>
                <a:r>
                  <a:rPr lang="en-US" sz="1400" dirty="0">
                    <a:cs typeface="Calibri"/>
                  </a:rPr>
                  <a:t> et al., 2016, </a:t>
                </a:r>
                <a:r>
                  <a:rPr lang="en-US" sz="1400" dirty="0" err="1">
                    <a:cs typeface="Calibri"/>
                  </a:rPr>
                  <a:t>Dinnbier</a:t>
                </a:r>
                <a:r>
                  <a:rPr lang="en-US" sz="1400" dirty="0">
                    <a:cs typeface="Calibri"/>
                  </a:rPr>
                  <a:t> et al., 2020)</a:t>
                </a:r>
                <a:endParaRPr lang="en-US" sz="1800" dirty="0">
                  <a:cs typeface="Calibri"/>
                </a:endParaRPr>
              </a:p>
              <a:p>
                <a:r>
                  <a:rPr lang="en-US" sz="1800" dirty="0">
                    <a:cs typeface="Calibri"/>
                  </a:rPr>
                  <a:t>Major stellar feedback processes</a:t>
                </a:r>
              </a:p>
              <a:p>
                <a:pPr lvl="1"/>
                <a:r>
                  <a:rPr lang="en-US" sz="1800" dirty="0">
                    <a:cs typeface="Calibri"/>
                  </a:rPr>
                  <a:t>Stellar winds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en-US" sz="1400" dirty="0" err="1">
                    <a:cs typeface="Calibri"/>
                  </a:rPr>
                  <a:t>Gatto</a:t>
                </a:r>
                <a:r>
                  <a:rPr lang="en-US" sz="1400" dirty="0">
                    <a:cs typeface="Calibri"/>
                  </a:rPr>
                  <a:t> et al., 2016)</a:t>
                </a:r>
              </a:p>
              <a:p>
                <a:pPr lvl="1"/>
                <a:r>
                  <a:rPr lang="en-US" sz="1800" dirty="0">
                    <a:cs typeface="Calibri"/>
                  </a:rPr>
                  <a:t>Radiative transfer for EUV photons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en-US" sz="1600" dirty="0" err="1">
                    <a:cs typeface="Calibri"/>
                  </a:rPr>
                  <a:t>TreeRay</a:t>
                </a:r>
                <a:r>
                  <a:rPr lang="en-US" sz="1400" dirty="0">
                    <a:cs typeface="Calibri"/>
                  </a:rPr>
                  <a:t>, </a:t>
                </a:r>
                <a:r>
                  <a:rPr lang="de-DE" sz="1400" dirty="0">
                    <a:cs typeface="Calibri"/>
                  </a:rPr>
                  <a:t>Wünsch</a:t>
                </a:r>
                <a:r>
                  <a:rPr lang="en-US" sz="1400" dirty="0">
                    <a:cs typeface="Calibri"/>
                  </a:rPr>
                  <a:t> et al., 2021)</a:t>
                </a:r>
                <a:endParaRPr lang="en-US" sz="1800" dirty="0">
                  <a:cs typeface="Calibri"/>
                </a:endParaRPr>
              </a:p>
              <a:p>
                <a:pPr lvl="1"/>
                <a:r>
                  <a:rPr lang="en-US" sz="1800" dirty="0">
                    <a:cs typeface="Calibri"/>
                  </a:rPr>
                  <a:t>Core-collapse supernovae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en-US" sz="1400" dirty="0" err="1">
                    <a:cs typeface="Calibri"/>
                  </a:rPr>
                  <a:t>Gatto</a:t>
                </a:r>
                <a:r>
                  <a:rPr lang="en-US" sz="1400" dirty="0">
                    <a:cs typeface="Calibri"/>
                  </a:rPr>
                  <a:t> et al., 2015)</a:t>
                </a:r>
              </a:p>
              <a:p>
                <a:pPr lvl="1"/>
                <a:r>
                  <a:rPr lang="en-US" sz="1800" dirty="0">
                    <a:cs typeface="Calibri"/>
                  </a:rPr>
                  <a:t>Acceleration and anisotropic transport of cosmic rays in the advection-diffusion limit </a:t>
                </a:r>
                <a:r>
                  <a:rPr lang="en-US" sz="1400" dirty="0">
                    <a:cs typeface="Calibri"/>
                  </a:rPr>
                  <a:t>(</a:t>
                </a:r>
                <a:r>
                  <a:rPr lang="en-US" sz="1400" dirty="0" err="1">
                    <a:cs typeface="Calibri"/>
                  </a:rPr>
                  <a:t>Girichidis</a:t>
                </a:r>
                <a:r>
                  <a:rPr lang="en-US" sz="1400" dirty="0">
                    <a:cs typeface="Calibri"/>
                  </a:rPr>
                  <a:t> et al., 2018, Rathjen et al., 2021)</a:t>
                </a:r>
              </a:p>
              <a:p>
                <a:pPr marL="0" indent="0">
                  <a:buNone/>
                </a:pPr>
                <a:endParaRPr lang="en-US" sz="1800" dirty="0">
                  <a:cs typeface="Calibri"/>
                </a:endParaRPr>
              </a:p>
              <a:p>
                <a:endParaRPr lang="en-US" sz="18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800" dirty="0">
                  <a:cs typeface="Calibri"/>
                </a:endParaRP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37B0039-24D2-340A-F5E4-CD23A10DA6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127383" y="1066800"/>
                <a:ext cx="4988417" cy="4941619"/>
              </a:xfrm>
              <a:blipFill>
                <a:blip r:embed="rId4"/>
                <a:stretch>
                  <a:fillRect l="-733" t="-1110" r="-1587" b="-102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F3760-49DD-8085-7E95-4B3CE2A2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297E3-6031-8C59-8344-8C84CB2B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F1F49-D6E5-9DE3-9128-21E07E67FCAC}"/>
              </a:ext>
            </a:extLst>
          </p:cNvPr>
          <p:cNvSpPr txBox="1"/>
          <p:nvPr/>
        </p:nvSpPr>
        <p:spPr>
          <a:xfrm>
            <a:off x="76200" y="634942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/>
              </a:rPr>
              <a:t>(</a:t>
            </a:r>
            <a:r>
              <a:rPr lang="en-GB" sz="16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Light"/>
                <a:hlinkClick r:id="rId5"/>
              </a:rPr>
              <a:t>https://hera.ph1.uni-koeln.de/~silcc/</a:t>
            </a:r>
            <a:r>
              <a:rPr lang="en-GB" sz="1600" dirty="0">
                <a:latin typeface="Calibri Light"/>
              </a:rPr>
              <a:t>)</a:t>
            </a:r>
          </a:p>
          <a:p>
            <a:endParaRPr lang="en-GB" sz="1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AB50C-9BD0-A8AE-0D69-1830BFD7DC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melbourne2">
            <a:hlinkClick r:id="" action="ppaction://media"/>
            <a:extLst>
              <a:ext uri="{FF2B5EF4-FFF2-40B4-BE49-F238E27FC236}">
                <a16:creationId xmlns:a16="http://schemas.microsoft.com/office/drawing/2014/main" id="{22E3FD7C-2CC0-149C-7B6B-40E4336BA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08" y="1083755"/>
            <a:ext cx="7068126" cy="509320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7CED4B1-9348-7540-F74F-7854B0B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BAED0A-0E8B-2661-60E4-8C0629B5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b="1" dirty="0">
                <a:solidFill>
                  <a:schemeClr val="bg1"/>
                </a:solidFill>
              </a:rPr>
              <a:t>Die </a:t>
            </a:r>
            <a:r>
              <a:rPr lang="en-GB" sz="4900" b="1" dirty="0" err="1">
                <a:solidFill>
                  <a:schemeClr val="bg1"/>
                </a:solidFill>
              </a:rPr>
              <a:t>eulersche</a:t>
            </a:r>
            <a:r>
              <a:rPr lang="en-GB" sz="4900" b="1" dirty="0">
                <a:solidFill>
                  <a:schemeClr val="bg1"/>
                </a:solidFill>
              </a:rPr>
              <a:t> </a:t>
            </a:r>
            <a:r>
              <a:rPr lang="en-GB" sz="4900" b="1" dirty="0" err="1">
                <a:solidFill>
                  <a:schemeClr val="bg1"/>
                </a:solidFill>
              </a:rPr>
              <a:t>Gleichungen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(Magneto-) </a:t>
            </a:r>
            <a:r>
              <a:rPr lang="en-GB" sz="4000" b="1" dirty="0" err="1">
                <a:solidFill>
                  <a:schemeClr val="bg1"/>
                </a:solidFill>
              </a:rPr>
              <a:t>Hydrodynamik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FB9DC-087C-CB57-5A3F-60252BA2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1432-E4E5-1B79-03DC-A08339FF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33A54-77FB-CEEE-4965-EE3DE972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E625C3C-D21E-2EFB-D02A-2675DE67A6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600" y="1978025"/>
                <a:ext cx="10515600" cy="4351338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800" dirty="0" err="1">
                    <a:solidFill>
                      <a:schemeClr val="bg1"/>
                    </a:solidFill>
                  </a:rPr>
                  <a:t>Dichte</a:t>
                </a:r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sz="1800" dirty="0">
                    <a:solidFill>
                      <a:schemeClr val="bg1"/>
                    </a:solidFill>
                  </a:rPr>
                  <a:t>, Zeit,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:r>
                  <a:rPr lang="en-GB" sz="1800" dirty="0" err="1">
                    <a:solidFill>
                      <a:schemeClr val="bg1"/>
                    </a:solidFill>
                  </a:rPr>
                  <a:t>Geschwindigkeit</a:t>
                </a:r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:r>
                  <a:rPr lang="en-GB" sz="1800" dirty="0" err="1">
                    <a:solidFill>
                      <a:schemeClr val="bg1"/>
                    </a:solidFill>
                  </a:rPr>
                  <a:t>Druck</a:t>
                </a:r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sz="1800" dirty="0">
                    <a:solidFill>
                      <a:schemeClr val="bg1"/>
                    </a:solidFill>
                  </a:rPr>
                  <a:t>, </a:t>
                </a:r>
                <a:r>
                  <a:rPr lang="de-DE" sz="1800" dirty="0">
                    <a:solidFill>
                      <a:schemeClr val="bg1"/>
                    </a:solidFill>
                  </a:rPr>
                  <a:t>Gravitationskraft, </a:t>
                </a:r>
                <a14:m>
                  <m:oMath xmlns:m="http://schemas.openxmlformats.org/officeDocument/2006/math">
                    <m:r>
                      <a:rPr lang="en-US" sz="1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,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de-DE" sz="1800" dirty="0">
                    <a:solidFill>
                      <a:schemeClr val="bg1"/>
                    </a:solidFill>
                  </a:rPr>
                  <a:t>magnetische Leitfähigkeit,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, Magnetfeld, </a:t>
                </a:r>
                <a14:m>
                  <m:oMath xmlns:m="http://schemas.openxmlformats.org/officeDocument/2006/math">
                    <m:r>
                      <a:rPr lang="en-US" sz="1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, Energie,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sz="1800" dirty="0">
                    <a:solidFill>
                      <a:schemeClr val="bg1"/>
                    </a:solidFill>
                  </a:rPr>
                  <a:t>, magnetische Diffusion,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, </a:t>
                </a:r>
                <a:r>
                  <a:rPr lang="de-DE" sz="1800" dirty="0">
                    <a:solidFill>
                      <a:schemeClr val="bg1"/>
                    </a:solidFill>
                  </a:rPr>
                  <a:t>Wärmefluss, q 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E625C3C-D21E-2EFB-D02A-2675DE67A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78025"/>
                <a:ext cx="10515600" cy="4351338"/>
              </a:xfrm>
              <a:prstGeom prst="rect">
                <a:avLst/>
              </a:prstGeom>
              <a:blipFill>
                <a:blip r:embed="rId3"/>
                <a:stretch>
                  <a:fillRect l="-522" t="-12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58D94F8-08CF-12CD-5E69-7D6836441311}"/>
              </a:ext>
            </a:extLst>
          </p:cNvPr>
          <p:cNvGrpSpPr/>
          <p:nvPr/>
        </p:nvGrpSpPr>
        <p:grpSpPr>
          <a:xfrm>
            <a:off x="1126398" y="3539629"/>
            <a:ext cx="10122998" cy="2340997"/>
            <a:chOff x="1126398" y="3539629"/>
            <a:chExt cx="10122998" cy="234099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0BB69E-0C64-E811-8057-A5C93F607D48}"/>
                </a:ext>
              </a:extLst>
            </p:cNvPr>
            <p:cNvGrpSpPr/>
            <p:nvPr/>
          </p:nvGrpSpPr>
          <p:grpSpPr>
            <a:xfrm>
              <a:off x="1126398" y="3601983"/>
              <a:ext cx="7600950" cy="2278643"/>
              <a:chOff x="899570" y="3538187"/>
              <a:chExt cx="7600950" cy="2278643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DF97BDEB-60D8-CF87-72E7-9CDA6FCE7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9570" y="3538187"/>
                <a:ext cx="2085975" cy="381000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1054F978-3C31-589E-281B-C75725F96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9570" y="4100885"/>
                <a:ext cx="6019800" cy="44767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243B13B-B31C-FC1D-D6FF-288D443E4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9570" y="4730258"/>
                <a:ext cx="7600950" cy="533400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2A721AED-CE74-7889-0614-3E0A0C104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99570" y="5445355"/>
                <a:ext cx="3609975" cy="371475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A42AA7-4CD1-6CE7-2FE1-51198A88F7A0}"/>
                </a:ext>
              </a:extLst>
            </p:cNvPr>
            <p:cNvSpPr txBox="1"/>
            <p:nvPr/>
          </p:nvSpPr>
          <p:spPr>
            <a:xfrm>
              <a:off x="8886249" y="3539629"/>
              <a:ext cx="2363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</a:rPr>
                <a:t>Massenerhaltung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0901AB-27BC-E8BF-CBD0-5BD7B81C4D90}"/>
                </a:ext>
              </a:extLst>
            </p:cNvPr>
            <p:cNvSpPr txBox="1"/>
            <p:nvPr/>
          </p:nvSpPr>
          <p:spPr>
            <a:xfrm>
              <a:off x="9016092" y="4086895"/>
              <a:ext cx="22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</a:rPr>
                <a:t>Impulserhaltung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9FA987-AEA4-809B-50E1-A0E1C23AD76A}"/>
                </a:ext>
              </a:extLst>
            </p:cNvPr>
            <p:cNvSpPr txBox="1"/>
            <p:nvPr/>
          </p:nvSpPr>
          <p:spPr>
            <a:xfrm>
              <a:off x="8886249" y="4758563"/>
              <a:ext cx="2334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</a:rPr>
                <a:t>Energieerhaltung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DC2EDC-EF2F-1B1E-2F82-F69807D3D250}"/>
                </a:ext>
              </a:extLst>
            </p:cNvPr>
            <p:cNvSpPr txBox="1"/>
            <p:nvPr/>
          </p:nvSpPr>
          <p:spPr>
            <a:xfrm>
              <a:off x="8519610" y="5358942"/>
              <a:ext cx="270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</a:rPr>
                <a:t>Induktionsgleichung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FACC1B7-5467-A9A3-9046-BACF15C2D792}"/>
              </a:ext>
            </a:extLst>
          </p:cNvPr>
          <p:cNvSpPr txBox="1"/>
          <p:nvPr/>
        </p:nvSpPr>
        <p:spPr>
          <a:xfrm>
            <a:off x="9217161" y="106829"/>
            <a:ext cx="2861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LHA 120-N11</a:t>
            </a:r>
          </a:p>
          <a:p>
            <a:pPr algn="r"/>
            <a:r>
              <a:rPr lang="en-GB" sz="1400" dirty="0">
                <a:solidFill>
                  <a:schemeClr val="bg1"/>
                </a:solidFill>
              </a:rPr>
              <a:t>Credit: NASA, ESA, </a:t>
            </a:r>
            <a:r>
              <a:rPr lang="en-US" sz="1400" dirty="0">
                <a:solidFill>
                  <a:schemeClr val="bg1"/>
                </a:solidFill>
              </a:rPr>
              <a:t>Hubble; Josh Lake</a:t>
            </a:r>
            <a:endParaRPr lang="de-DE" sz="14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7E3AA6-C6A2-1AA7-F0D4-2FB239CBDE41}"/>
              </a:ext>
            </a:extLst>
          </p:cNvPr>
          <p:cNvGrpSpPr/>
          <p:nvPr/>
        </p:nvGrpSpPr>
        <p:grpSpPr>
          <a:xfrm>
            <a:off x="7675328" y="121826"/>
            <a:ext cx="4390071" cy="2194054"/>
            <a:chOff x="4216095" y="-3520166"/>
            <a:chExt cx="5563376" cy="29817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CBA70-7454-C2EC-DB4E-A08599131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16095" y="-3520166"/>
              <a:ext cx="5563376" cy="29817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DF8D0-7DBE-0E25-2FE7-B0E12D1CF750}"/>
                </a:ext>
              </a:extLst>
            </p:cNvPr>
            <p:cNvSpPr txBox="1"/>
            <p:nvPr/>
          </p:nvSpPr>
          <p:spPr>
            <a:xfrm>
              <a:off x="5811089" y="-914869"/>
              <a:ext cx="2204036" cy="37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Sampath et al., 2016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12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F3760-49DD-8085-7E95-4B3CE2A2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297E3-6031-8C59-8344-8C84CB2B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BDAE7-112D-8CF6-83A2-B4DF858E4148}"/>
              </a:ext>
            </a:extLst>
          </p:cNvPr>
          <p:cNvSpPr txBox="1"/>
          <p:nvPr/>
        </p:nvSpPr>
        <p:spPr>
          <a:xfrm>
            <a:off x="0" y="6302882"/>
            <a:ext cx="453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Rathjen et al., 2023, MNRAS, 522, 1843</a:t>
            </a:r>
          </a:p>
          <a:p>
            <a:r>
              <a:rPr lang="en-GB" sz="1400" b="0" i="0" u="none" strike="noStrike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2"/>
              </a:rPr>
              <a:t>https://doi.org/10.1093/mnras/stad1104</a:t>
            </a:r>
            <a:endParaRPr lang="en-GB" sz="14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28E4EFD-1D9F-390C-6659-9D1416DE57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1" name="Picture 7" descr="A picture containing screenshot, colorfulness, text&#10;&#10;Description automatically generated">
            <a:extLst>
              <a:ext uri="{FF2B5EF4-FFF2-40B4-BE49-F238E27FC236}">
                <a16:creationId xmlns:a16="http://schemas.microsoft.com/office/drawing/2014/main" id="{957ED08F-D5AE-295F-616D-89A05C21E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" y="1219200"/>
            <a:ext cx="7038302" cy="509606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1CD5ACD-F088-9C01-ACD2-503E599D1791}"/>
              </a:ext>
            </a:extLst>
          </p:cNvPr>
          <p:cNvSpPr txBox="1">
            <a:spLocks/>
          </p:cNvSpPr>
          <p:nvPr/>
        </p:nvSpPr>
        <p:spPr>
          <a:xfrm>
            <a:off x="838200" y="431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The simulated interstellar medium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90F3FC-5900-ED3D-7A75-7ACBD881F701}"/>
              </a:ext>
            </a:extLst>
          </p:cNvPr>
          <p:cNvSpPr txBox="1"/>
          <p:nvPr/>
        </p:nvSpPr>
        <p:spPr>
          <a:xfrm>
            <a:off x="7086600" y="1368716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~ 10^6 CPU-h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~ 1 TB </a:t>
            </a:r>
            <a:r>
              <a:rPr lang="de-DE" dirty="0" err="1"/>
              <a:t>storage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Most optimal </a:t>
            </a:r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on ~ 600 </a:t>
            </a:r>
            <a:r>
              <a:rPr lang="de-DE" dirty="0" err="1"/>
              <a:t>cores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Bottlenecks </a:t>
            </a:r>
            <a:r>
              <a:rPr lang="de-DE" dirty="0" err="1"/>
              <a:t>are</a:t>
            </a:r>
            <a:r>
              <a:rPr lang="de-DE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MHD </a:t>
            </a:r>
            <a:r>
              <a:rPr lang="de-DE" dirty="0" err="1"/>
              <a:t>sweep</a:t>
            </a:r>
            <a:r>
              <a:rPr lang="de-DE" dirty="0"/>
              <a:t>: ~25 %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Gravity </a:t>
            </a:r>
            <a:r>
              <a:rPr lang="de-DE" dirty="0" err="1"/>
              <a:t>tree</a:t>
            </a:r>
            <a:r>
              <a:rPr lang="de-DE" dirty="0"/>
              <a:t> + </a:t>
            </a:r>
            <a:r>
              <a:rPr lang="de-DE" dirty="0" err="1"/>
              <a:t>radiation</a:t>
            </a:r>
            <a:r>
              <a:rPr lang="de-DE" dirty="0"/>
              <a:t>: ~50 %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Chemistry (</a:t>
            </a:r>
            <a:r>
              <a:rPr lang="de-DE" dirty="0" err="1"/>
              <a:t>only</a:t>
            </a:r>
            <a:r>
              <a:rPr lang="de-DE" dirty="0"/>
              <a:t> H and C): ~10 %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Cosmic</a:t>
            </a:r>
            <a:r>
              <a:rPr lang="de-DE" dirty="0"/>
              <a:t> Rays: ~10 %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7" name="Date Placeholder 46">
            <a:extLst>
              <a:ext uri="{FF2B5EF4-FFF2-40B4-BE49-F238E27FC236}">
                <a16:creationId xmlns:a16="http://schemas.microsoft.com/office/drawing/2014/main" id="{6BC928E5-59A2-FC85-7604-250CE025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504B0-DC1F-5AF9-7376-3F65E8F3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A0FC-EA4F-F3E5-6C93-61BD76C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97B95-CD99-C9AC-28EB-F8063C11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6" y="131209"/>
            <a:ext cx="6458851" cy="172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0D915-3BBE-D03F-EEC2-74977890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95" y="2081050"/>
            <a:ext cx="6468378" cy="1781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B577E-4BC0-0AF0-CCCB-A1A47DCA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088049"/>
            <a:ext cx="6535062" cy="2086266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EA02E47-50AB-1213-1F95-C862D790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5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504B0-DC1F-5AF9-7376-3F65E8F3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A0FC-EA4F-F3E5-6C93-61BD76C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97B95-CD99-C9AC-28EB-F8063C11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1209"/>
            <a:ext cx="6458851" cy="172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0D915-3BBE-D03F-EEC2-749778909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026803"/>
            <a:ext cx="5821540" cy="160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B577E-4BC0-0AF0-CCCB-A1A47DCAA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088050"/>
            <a:ext cx="5881556" cy="1877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4E60B-3FE3-64EE-6CC3-1AFEA68F81E0}"/>
              </a:ext>
            </a:extLst>
          </p:cNvPr>
          <p:cNvSpPr txBox="1"/>
          <p:nvPr/>
        </p:nvSpPr>
        <p:spPr>
          <a:xfrm>
            <a:off x="7086600" y="304800"/>
            <a:ext cx="4953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Problem: chemical networks are complex (typically more than 100 reactions) with very short evolutionary time-scales (~ 10^4 times shorter than ISM dynamical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Solution is strongly non-linear -&gt; not all transition rate equations are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Informed Neural Network (PINN) to replace traditional ODE time integrators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Caveat: So far only successful for networks with complexity up to molecular hydrogen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EBDA39-E117-1A07-DBFF-2E6FAB626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916" y="3447307"/>
            <a:ext cx="4420284" cy="302969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4ACE6F4-FC9F-8EBA-011D-1BB36CFF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3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504B0-DC1F-5AF9-7376-3F65E8F3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A0FC-EA4F-F3E5-6C93-61BD76C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97B95-CD99-C9AC-28EB-F8063C11C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31210"/>
            <a:ext cx="5812966" cy="155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0D915-3BBE-D03F-EEC2-74977890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26803"/>
            <a:ext cx="6468378" cy="1781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B577E-4BC0-0AF0-CCCB-A1A47DCAA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088050"/>
            <a:ext cx="5881556" cy="1877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AA52B-D6D8-0928-5209-DAAA63CAB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3581400"/>
            <a:ext cx="4141840" cy="277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AAFA7-F987-7B44-43F6-B0EDC6AB6CD7}"/>
              </a:ext>
            </a:extLst>
          </p:cNvPr>
          <p:cNvSpPr txBox="1"/>
          <p:nvPr/>
        </p:nvSpPr>
        <p:spPr>
          <a:xfrm>
            <a:off x="7467600" y="381000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Cosmological simulations lack resolution to resolve most baryonic processes and properties like chemistry, star formation and stellar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PINN trained on a set of zoom-in cosmological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“Inpainting” of baryonic physics on large-scale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(Very dangerous)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417F92-0799-514E-93A8-E9061300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95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504B0-DC1F-5AF9-7376-3F65E8F3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&amp; Physics Meet-Up by Lamarr &amp; B3D -- Dr. Tim-Eric Rathjen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A0FC-EA4F-F3E5-6C93-61BD76CC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97B95-CD99-C9AC-28EB-F8063C11C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31210"/>
            <a:ext cx="5812966" cy="1551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0D915-3BBE-D03F-EEC2-749778909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026803"/>
            <a:ext cx="5821540" cy="1603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B577E-4BC0-0AF0-CCCB-A1A47DCAA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088049"/>
            <a:ext cx="6535062" cy="208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461DD-BDD0-A11A-FEF0-5C86F0747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6162" y="131209"/>
            <a:ext cx="5821540" cy="3983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5AED5-CFA5-3AB8-0E63-4663EF5BF7CB}"/>
              </a:ext>
            </a:extLst>
          </p:cNvPr>
          <p:cNvSpPr txBox="1"/>
          <p:nvPr/>
        </p:nvSpPr>
        <p:spPr>
          <a:xfrm>
            <a:off x="7086600" y="41910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Strongly non-linear and highly degenerate parameter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Neural networks and Random Forest classification/regression to identify the parameter(s) with the highest impact on given observable.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54DF4E-AF70-8586-EEC7-2D268A00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01/12/2023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3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600</Words>
  <Application>Microsoft Office PowerPoint</Application>
  <PresentationFormat>Widescreen</PresentationFormat>
  <Paragraphs>78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Source Sans Pro</vt:lpstr>
      <vt:lpstr>office theme</vt:lpstr>
      <vt:lpstr>Potential ML applications to accelerate ISM simulations - CS &amp; Physics Meet-Up by Lamarr &amp; B3D</vt:lpstr>
      <vt:lpstr>The simulated interstellar medium</vt:lpstr>
      <vt:lpstr>Die eulersche Gleichungen (Magneto-) Hydrodynamik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Tim-Eric Rathjen</dc:creator>
  <cp:lastModifiedBy>Tim-Eric Rathjen</cp:lastModifiedBy>
  <cp:revision>317</cp:revision>
  <dcterms:created xsi:type="dcterms:W3CDTF">2023-07-01T16:35:27Z</dcterms:created>
  <dcterms:modified xsi:type="dcterms:W3CDTF">2023-11-30T21:03:44Z</dcterms:modified>
</cp:coreProperties>
</file>