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147469769" r:id="rId2"/>
    <p:sldId id="2147469785" r:id="rId3"/>
    <p:sldId id="2147469782" r:id="rId4"/>
    <p:sldId id="2147469786" r:id="rId5"/>
    <p:sldId id="2147469783" r:id="rId6"/>
    <p:sldId id="2147469780" r:id="rId7"/>
    <p:sldId id="2147469787" r:id="rId8"/>
    <p:sldId id="2147469793" r:id="rId9"/>
    <p:sldId id="2147469796" r:id="rId10"/>
    <p:sldId id="2147469781" r:id="rId11"/>
    <p:sldId id="2147469802" r:id="rId12"/>
    <p:sldId id="2147469803" r:id="rId13"/>
    <p:sldId id="2147469805" r:id="rId14"/>
    <p:sldId id="2147469784" r:id="rId15"/>
    <p:sldId id="2147469807" r:id="rId16"/>
    <p:sldId id="2147469806" r:id="rId17"/>
    <p:sldId id="2147469808" r:id="rId18"/>
    <p:sldId id="2147469809" r:id="rId19"/>
    <p:sldId id="2147469788" r:id="rId20"/>
    <p:sldId id="2147469810" r:id="rId21"/>
    <p:sldId id="2147469790" r:id="rId22"/>
    <p:sldId id="2147469789" r:id="rId23"/>
    <p:sldId id="2147469791" r:id="rId24"/>
    <p:sldId id="2147469792" r:id="rId25"/>
    <p:sldId id="2147469811" r:id="rId26"/>
  </p:sldIdLst>
  <p:sldSz cx="12192000" cy="6858000"/>
  <p:notesSz cx="6797675" cy="9926638"/>
  <p:custDataLst>
    <p:tags r:id="rId29"/>
  </p:custData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83082"/>
    <a:srgbClr val="009EE3"/>
    <a:srgbClr val="59BDF7"/>
    <a:srgbClr val="002060"/>
    <a:srgbClr val="0C122B"/>
    <a:srgbClr val="005B7F"/>
    <a:srgbClr val="63BAE7"/>
    <a:srgbClr val="1A9AD7"/>
    <a:srgbClr val="49AD33"/>
    <a:srgbClr val="2B5B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C083E6E3-FA7D-4D7B-A595-EF9225AFEA82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Helle Formatvorlage 1 - Akz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861" autoAdjust="0"/>
    <p:restoredTop sz="91223" autoAdjust="0"/>
  </p:normalViewPr>
  <p:slideViewPr>
    <p:cSldViewPr snapToGrid="0" showGuides="1">
      <p:cViewPr varScale="1">
        <p:scale>
          <a:sx n="134" d="100"/>
          <a:sy n="134" d="100"/>
        </p:scale>
        <p:origin x="192" y="14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346"/>
    </p:cViewPr>
  </p:sorterViewPr>
  <p:notesViewPr>
    <p:cSldViewPr snapToGrid="0">
      <p:cViewPr varScale="1">
        <p:scale>
          <a:sx n="62" d="100"/>
          <a:sy n="62" d="100"/>
        </p:scale>
        <p:origin x="2299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B028EFDA-A75E-49AB-9C1C-E96D5D82019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89DB3184-593B-4E78-B58C-DA62E4A2A4A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51B798-6D2C-417B-AF46-ECB70983C150}" type="datetimeFigureOut">
              <a:rPr lang="en-US" smtClean="0"/>
              <a:t>22-Nov-23</a:t>
            </a:fld>
            <a:endParaRPr lang="en-US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015F87B-7E94-4DDB-9703-3B62B77C5F8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7C9CA73-2501-4D43-9D8D-E09D9E3F3DF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651251-5CB6-4896-AAF1-C5E7C80339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8449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271463" y="390525"/>
            <a:ext cx="1955800" cy="11001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t" anchorCtr="0"/>
          <a:lstStyle/>
          <a:p>
            <a:r>
              <a:rPr lang="en-US" dirty="0"/>
              <a:t>ö</a:t>
            </a:r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356833" y="1563250"/>
            <a:ext cx="5887750" cy="7972575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44CCEA26-7881-4FBE-8DE8-4BE32E33282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5956746" y="390812"/>
            <a:ext cx="269561" cy="184666"/>
          </a:xfrm>
          <a:prstGeom prst="rect">
            <a:avLst/>
          </a:prstGeom>
        </p:spPr>
        <p:txBody>
          <a:bodyPr vert="horz" wrap="none" lIns="0" tIns="0" rIns="0" bIns="0" rtlCol="0" anchor="t" anchorCtr="0">
            <a:spAutoFit/>
          </a:bodyPr>
          <a:lstStyle>
            <a:lvl1pPr algn="r">
              <a:defRPr sz="1200"/>
            </a:lvl1pPr>
          </a:lstStyle>
          <a:p>
            <a:fld id="{CA96A5F9-0D0A-478D-9940-2879877CFDE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526656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kern="1200">
        <a:solidFill>
          <a:schemeClr val="tx1"/>
        </a:solidFill>
        <a:latin typeface="+mj-lt"/>
        <a:ea typeface="+mn-ea"/>
        <a:cs typeface="+mn-cs"/>
      </a:defRPr>
    </a:lvl1pPr>
    <a:lvl2pPr marL="180975" indent="-180975" algn="l" defTabSz="914400" rtl="0" eaLnBrk="1" latinLnBrk="0" hangingPunct="1">
      <a:buClr>
        <a:schemeClr val="accent1"/>
      </a:buClr>
      <a:buFont typeface="Wingdings" panose="05000000000000000000" pitchFamily="2" charset="2"/>
      <a:buChar char="§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360363" indent="-179388" algn="l" defTabSz="914400" rtl="0" eaLnBrk="1" latinLnBrk="0" hangingPunct="1">
      <a:buClr>
        <a:schemeClr val="bg2"/>
      </a:buClr>
      <a:buFont typeface="Wingdings" panose="05000000000000000000" pitchFamily="2" charset="2"/>
      <a:buChar char="§"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541338" indent="-180975" algn="l" defTabSz="914400" rtl="0" eaLnBrk="1" latinLnBrk="0" hangingPunct="1">
      <a:buClr>
        <a:schemeClr val="bg2"/>
      </a:buClr>
      <a:buFont typeface="Wingdings" panose="05000000000000000000" pitchFamily="2" charset="2"/>
      <a:buChar char="§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722313" indent="-180975" algn="l" defTabSz="914400" rtl="0" eaLnBrk="1" latinLnBrk="0" hangingPunct="1">
      <a:buClr>
        <a:schemeClr val="bg2"/>
      </a:buClr>
      <a:buFont typeface="Wingdings" panose="05000000000000000000" pitchFamily="2" charset="2"/>
      <a:buChar char="§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5" Type="http://schemas.openxmlformats.org/officeDocument/2006/relationships/image" Target="../media/image2.jpeg"/><Relationship Id="rId4" Type="http://schemas.openxmlformats.org/officeDocument/2006/relationships/image" Target="../media/image1.e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2.xml"/><Relationship Id="rId4" Type="http://schemas.openxmlformats.org/officeDocument/2006/relationships/image" Target="../media/image1.emf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3.xml"/><Relationship Id="rId4" Type="http://schemas.openxmlformats.org/officeDocument/2006/relationships/image" Target="../media/image1.emf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4.xml"/><Relationship Id="rId4" Type="http://schemas.openxmlformats.org/officeDocument/2006/relationships/image" Target="../media/image1.emf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5.xml"/><Relationship Id="rId4" Type="http://schemas.openxmlformats.org/officeDocument/2006/relationships/image" Target="../media/image1.emf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6.xml"/><Relationship Id="rId4" Type="http://schemas.openxmlformats.org/officeDocument/2006/relationships/image" Target="../media/image1.emf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7.xml"/><Relationship Id="rId4" Type="http://schemas.openxmlformats.org/officeDocument/2006/relationships/image" Target="../media/image1.emf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8.xml"/><Relationship Id="rId4" Type="http://schemas.openxmlformats.org/officeDocument/2006/relationships/image" Target="../media/image1.emf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9.xml"/><Relationship Id="rId4" Type="http://schemas.openxmlformats.org/officeDocument/2006/relationships/image" Target="../media/image1.emf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0.xml"/><Relationship Id="rId4" Type="http://schemas.openxmlformats.org/officeDocument/2006/relationships/image" Target="../media/image1.emf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1.xml"/><Relationship Id="rId4" Type="http://schemas.openxmlformats.org/officeDocument/2006/relationships/image" Target="../media/image1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5" Type="http://schemas.openxmlformats.org/officeDocument/2006/relationships/image" Target="../media/image2.jpeg"/><Relationship Id="rId4" Type="http://schemas.openxmlformats.org/officeDocument/2006/relationships/image" Target="../media/image1.emf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2.xml"/><Relationship Id="rId5" Type="http://schemas.openxmlformats.org/officeDocument/2006/relationships/image" Target="../media/image2.jpeg"/><Relationship Id="rId4" Type="http://schemas.openxmlformats.org/officeDocument/2006/relationships/image" Target="../media/image1.emf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3.xml"/><Relationship Id="rId5" Type="http://schemas.openxmlformats.org/officeDocument/2006/relationships/image" Target="../media/image2.jpeg"/><Relationship Id="rId4" Type="http://schemas.openxmlformats.org/officeDocument/2006/relationships/image" Target="../media/image1.emf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4.xml"/><Relationship Id="rId5" Type="http://schemas.openxmlformats.org/officeDocument/2006/relationships/image" Target="../media/image2.jpeg"/><Relationship Id="rId4" Type="http://schemas.openxmlformats.org/officeDocument/2006/relationships/image" Target="../media/image1.emf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5.xml"/><Relationship Id="rId5" Type="http://schemas.openxmlformats.org/officeDocument/2006/relationships/image" Target="../media/image2.jpeg"/><Relationship Id="rId4" Type="http://schemas.openxmlformats.org/officeDocument/2006/relationships/image" Target="../media/image1.emf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6.xml"/><Relationship Id="rId5" Type="http://schemas.openxmlformats.org/officeDocument/2006/relationships/image" Target="../media/image2.jpeg"/><Relationship Id="rId4" Type="http://schemas.openxmlformats.org/officeDocument/2006/relationships/image" Target="../media/image1.emf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7.xml"/><Relationship Id="rId5" Type="http://schemas.openxmlformats.org/officeDocument/2006/relationships/image" Target="../media/image2.jpeg"/><Relationship Id="rId4" Type="http://schemas.openxmlformats.org/officeDocument/2006/relationships/image" Target="../media/image1.emf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7" Type="http://schemas.openxmlformats.org/officeDocument/2006/relationships/image" Target="../media/image4.sv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7" Type="http://schemas.openxmlformats.org/officeDocument/2006/relationships/image" Target="../media/image4.sv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.e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Relationship Id="rId4" Type="http://schemas.openxmlformats.org/officeDocument/2006/relationships/image" Target="../media/image1.e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Relationship Id="rId4" Type="http://schemas.openxmlformats.org/officeDocument/2006/relationships/image" Target="../media/image1.em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Relationship Id="rId4" Type="http://schemas.openxmlformats.org/officeDocument/2006/relationships/image" Target="../media/image1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Relationship Id="rId4" Type="http://schemas.openxmlformats.org/officeDocument/2006/relationships/image" Target="../media/image1.emf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.xml"/><Relationship Id="rId4" Type="http://schemas.openxmlformats.org/officeDocument/2006/relationships/image" Target="../media/image1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– große Headline ob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kt 12" hidden="1">
            <a:extLst>
              <a:ext uri="{FF2B5EF4-FFF2-40B4-BE49-F238E27FC236}">
                <a16:creationId xmlns:a16="http://schemas.microsoft.com/office/drawing/2014/main" id="{FA62D198-8DCD-43B1-ADA0-82CB261CFE4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68380816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44" imgH="345" progId="TCLayout.ActiveDocument.1">
                  <p:embed/>
                </p:oleObj>
              </mc:Choice>
              <mc:Fallback>
                <p:oleObj name="think-cell Folie" r:id="rId3" imgW="344" imgH="345" progId="TCLayout.ActiveDocument.1">
                  <p:embed/>
                  <p:pic>
                    <p:nvPicPr>
                      <p:cNvPr id="13" name="Objekt 12" hidden="1">
                        <a:extLst>
                          <a:ext uri="{FF2B5EF4-FFF2-40B4-BE49-F238E27FC236}">
                            <a16:creationId xmlns:a16="http://schemas.microsoft.com/office/drawing/2014/main" id="{FA62D198-8DCD-43B1-ADA0-82CB261CFE4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AABB2FBB-BF9E-4D2C-8FD3-E83E6005233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75388" y="2836283"/>
            <a:ext cx="5916612" cy="3148592"/>
          </a:xfrm>
          <a:solidFill>
            <a:srgbClr val="005B7F"/>
          </a:solidFill>
        </p:spPr>
        <p:txBody>
          <a:bodyPr lIns="360000" tIns="360000" rIns="360000" bIns="360000" anchor="b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3200" b="0">
                <a:solidFill>
                  <a:schemeClr val="bg1"/>
                </a:solidFill>
                <a:latin typeface="+mn-lt"/>
              </a:defRPr>
            </a:lvl1pPr>
            <a:lvl2pPr>
              <a:lnSpc>
                <a:spcPts val="3520"/>
              </a:lnSpc>
              <a:spcAft>
                <a:spcPts val="1600"/>
              </a:spcAft>
              <a:defRPr sz="4160" b="0">
                <a:solidFill>
                  <a:schemeClr val="bg1"/>
                </a:solidFill>
                <a:latin typeface="Frutiger LT Com 75 Black" panose="020B0A03040504030204" pitchFamily="34" charset="0"/>
              </a:defRPr>
            </a:lvl2pPr>
            <a:lvl3pPr>
              <a:lnSpc>
                <a:spcPct val="110000"/>
              </a:lnSpc>
              <a:spcAft>
                <a:spcPts val="0"/>
              </a:spcAft>
              <a:defRPr sz="1600">
                <a:solidFill>
                  <a:schemeClr val="bg1"/>
                </a:solidFill>
                <a:latin typeface="+mj-lt"/>
              </a:defRPr>
            </a:lvl3pPr>
            <a:lvl4pPr marL="0" indent="0">
              <a:lnSpc>
                <a:spcPct val="110000"/>
              </a:lnSpc>
              <a:spcBef>
                <a:spcPts val="208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4pPr>
            <a:lvl5pPr>
              <a:spcAft>
                <a:spcPts val="0"/>
              </a:spcAft>
              <a:defRPr/>
            </a:lvl5pPr>
          </a:lstStyle>
          <a:p>
            <a:pPr lvl="0"/>
            <a:r>
              <a:rPr lang="de-DE" dirty="0"/>
              <a:t>Headline groß, Frutiger LT </a:t>
            </a:r>
            <a:r>
              <a:rPr lang="de-DE" dirty="0" err="1"/>
              <a:t>Com</a:t>
            </a:r>
            <a:r>
              <a:rPr lang="de-DE" dirty="0"/>
              <a:t> Light, 32 </a:t>
            </a:r>
            <a:r>
              <a:rPr lang="de-DE" dirty="0" err="1"/>
              <a:t>pt</a:t>
            </a:r>
            <a:endParaRPr lang="de-DE" dirty="0"/>
          </a:p>
          <a:p>
            <a:pPr lvl="1"/>
            <a:r>
              <a:rPr lang="de-DE" dirty="0"/>
              <a:t>—</a:t>
            </a:r>
          </a:p>
          <a:p>
            <a:pPr lvl="2"/>
            <a:r>
              <a:rPr lang="de-DE" dirty="0" err="1"/>
              <a:t>Subline</a:t>
            </a:r>
            <a:r>
              <a:rPr lang="de-DE" dirty="0"/>
              <a:t>/Referent/Datum</a:t>
            </a:r>
          </a:p>
          <a:p>
            <a:pPr lvl="3"/>
            <a:r>
              <a:rPr lang="de-DE" dirty="0"/>
              <a:t>Referenten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10983B20-CF3E-4EB7-8ABD-887696F49A40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1388048" y="7027336"/>
            <a:ext cx="720000" cy="123111"/>
          </a:xfrm>
        </p:spPr>
        <p:txBody>
          <a:bodyPr/>
          <a:lstStyle/>
          <a:p>
            <a:fld id="{18404E2F-0DC3-491D-BBFF-E567024868D0}" type="datetime1">
              <a:rPr lang="de-DE" noProof="0" smtClean="0"/>
              <a:t>22.11.2023</a:t>
            </a:fld>
            <a:endParaRPr lang="de-DE" noProof="0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A6758628-A8B7-4C0C-9D76-AB8C3683620A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2297897" y="7027336"/>
            <a:ext cx="2952000" cy="123111"/>
          </a:xfrm>
        </p:spPr>
        <p:txBody>
          <a:bodyPr/>
          <a:lstStyle/>
          <a:p>
            <a:r>
              <a:rPr lang="de-DE" noProof="0"/>
              <a:t>© Fraunhofer IML</a:t>
            </a:r>
            <a:endParaRPr lang="de-DE" noProof="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D93D0D8-808F-4B9D-9E74-3D2864287D23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479425" y="7027336"/>
            <a:ext cx="720000" cy="123111"/>
          </a:xfrm>
        </p:spPr>
        <p:txBody>
          <a:bodyPr/>
          <a:lstStyle/>
          <a:p>
            <a:r>
              <a:rPr lang="de-DE" noProof="0" dirty="0"/>
              <a:t>Slide</a:t>
            </a:r>
            <a:r>
              <a:rPr lang="en-US" dirty="0"/>
              <a:t> </a:t>
            </a:r>
            <a:fld id="{401BA3E4-5E55-4F99-AF09-CC6D6B2539E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143269F5-1675-317A-5C03-B7684773E39C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-1516380" y="1107255"/>
            <a:ext cx="1386840" cy="3832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871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– 2 Spal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>
            <a:extLst>
              <a:ext uri="{FF2B5EF4-FFF2-40B4-BE49-F238E27FC236}">
                <a16:creationId xmlns:a16="http://schemas.microsoft.com/office/drawing/2014/main" id="{2C7AF347-EE19-4A49-ACB3-3F7316F7E1D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94216407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44" imgH="345" progId="TCLayout.ActiveDocument.1">
                  <p:embed/>
                </p:oleObj>
              </mc:Choice>
              <mc:Fallback>
                <p:oleObj name="think-cell Folie" r:id="rId3" imgW="344" imgH="345" progId="TCLayout.ActiveDocument.1">
                  <p:embed/>
                  <p:pic>
                    <p:nvPicPr>
                      <p:cNvPr id="7" name="Objekt 6" hidden="1">
                        <a:extLst>
                          <a:ext uri="{FF2B5EF4-FFF2-40B4-BE49-F238E27FC236}">
                            <a16:creationId xmlns:a16="http://schemas.microsoft.com/office/drawing/2014/main" id="{2C7AF347-EE19-4A49-ACB3-3F7316F7E1D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E3E6397C-9FE6-4A0B-87BC-9E26F4233B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8" name="Datumsplatzhalter 7">
            <a:extLst>
              <a:ext uri="{FF2B5EF4-FFF2-40B4-BE49-F238E27FC236}">
                <a16:creationId xmlns:a16="http://schemas.microsoft.com/office/drawing/2014/main" id="{DDBBD9DA-78F9-4E62-A16F-A3EAEE483A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C2951-09AD-4688-B783-DAE1ADDED63E}" type="datetime1">
              <a:rPr lang="de-DE" noProof="0" smtClean="0"/>
              <a:t>22.11.2023</a:t>
            </a:fld>
            <a:endParaRPr lang="de-DE" noProof="0" dirty="0"/>
          </a:p>
        </p:txBody>
      </p:sp>
      <p:sp>
        <p:nvSpPr>
          <p:cNvPr id="9" name="Copyright Fraunhofer">
            <a:extLst>
              <a:ext uri="{FF2B5EF4-FFF2-40B4-BE49-F238E27FC236}">
                <a16:creationId xmlns:a16="http://schemas.microsoft.com/office/drawing/2014/main" id="{68024DD5-D614-4E40-8330-76F9312A0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noProof="0"/>
              <a:t>© Fraunhofer IML</a:t>
            </a:r>
            <a:endParaRPr lang="de-DE" noProof="0" dirty="0"/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54063AB9-A95E-44E6-BF4C-CF29833128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noProof="0" dirty="0"/>
              <a:t>Slide</a:t>
            </a:r>
            <a:r>
              <a:rPr lang="en-US" dirty="0"/>
              <a:t> </a:t>
            </a:r>
            <a:fld id="{401BA3E4-5E55-4F99-AF09-CC6D6B2539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594FD133-02A3-4CCE-886B-5D61839C10E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425" y="778321"/>
            <a:ext cx="11233150" cy="318933"/>
          </a:xfrm>
        </p:spPr>
        <p:txBody>
          <a:bodyPr/>
          <a:lstStyle>
            <a:lvl1pPr>
              <a:defRPr sz="20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de-DE" dirty="0" err="1"/>
              <a:t>Subline</a:t>
            </a:r>
            <a:endParaRPr lang="en-US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7A89D932-8DCF-4ABE-8120-3CC2C601E53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8199" y="1703388"/>
            <a:ext cx="5437188" cy="2640595"/>
          </a:xfrm>
          <a:noFill/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77715D3E-BD63-49BD-96CA-087D6CFC2D2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75388" y="1703388"/>
            <a:ext cx="5437187" cy="2640595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12" name="Textplatzhalter 10">
            <a:extLst>
              <a:ext uri="{FF2B5EF4-FFF2-40B4-BE49-F238E27FC236}">
                <a16:creationId xmlns:a16="http://schemas.microsoft.com/office/drawing/2014/main" id="{AFF2D8E8-21EE-41B1-8D57-E69506B67AE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9376" y="6168803"/>
            <a:ext cx="4770521" cy="103105"/>
          </a:xfr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>
              <a:defRPr lang="de-DE" sz="800" noProof="0" dirty="0">
                <a:solidFill>
                  <a:schemeClr val="bg1"/>
                </a:solidFill>
                <a:latin typeface="+mn-lt"/>
              </a:defRPr>
            </a:lvl1pPr>
          </a:lstStyle>
          <a:p>
            <a:pPr marL="270000" lvl="0" indent="-270000">
              <a:lnSpc>
                <a:spcPts val="800"/>
              </a:lnSpc>
              <a:spcAft>
                <a:spcPts val="0"/>
              </a:spcAft>
            </a:pPr>
            <a:r>
              <a:rPr lang="de-DE" noProof="0" dirty="0"/>
              <a:t>Quellen</a:t>
            </a:r>
          </a:p>
        </p:txBody>
      </p:sp>
    </p:spTree>
    <p:extLst>
      <p:ext uri="{BB962C8B-B14F-4D97-AF65-F5344CB8AC3E}">
        <p14:creationId xmlns:p14="http://schemas.microsoft.com/office/powerpoint/2010/main" val="29054292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53" userDrawn="1">
          <p15:clr>
            <a:srgbClr val="FBAE40"/>
          </p15:clr>
        </p15:guide>
        <p15:guide id="2" pos="3727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– 3 Spal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kt 8" hidden="1">
            <a:extLst>
              <a:ext uri="{FF2B5EF4-FFF2-40B4-BE49-F238E27FC236}">
                <a16:creationId xmlns:a16="http://schemas.microsoft.com/office/drawing/2014/main" id="{19BFEDD4-0A61-4DAA-847E-5542C0836BF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48700351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44" imgH="345" progId="TCLayout.ActiveDocument.1">
                  <p:embed/>
                </p:oleObj>
              </mc:Choice>
              <mc:Fallback>
                <p:oleObj name="think-cell Folie" r:id="rId3" imgW="344" imgH="345" progId="TCLayout.ActiveDocument.1">
                  <p:embed/>
                  <p:pic>
                    <p:nvPicPr>
                      <p:cNvPr id="9" name="Objekt 8" hidden="1">
                        <a:extLst>
                          <a:ext uri="{FF2B5EF4-FFF2-40B4-BE49-F238E27FC236}">
                            <a16:creationId xmlns:a16="http://schemas.microsoft.com/office/drawing/2014/main" id="{19BFEDD4-0A61-4DAA-847E-5542C0836BF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E3E6397C-9FE6-4A0B-87BC-9E26F4233B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5A3A3249-3413-4CB5-A695-6373FE3490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25054-8F4D-4B67-8803-E473E83FD8A6}" type="datetime1">
              <a:rPr lang="de-DE" noProof="0" smtClean="0"/>
              <a:t>22.11.2023</a:t>
            </a:fld>
            <a:endParaRPr lang="de-DE" noProof="0" dirty="0"/>
          </a:p>
        </p:txBody>
      </p:sp>
      <p:sp>
        <p:nvSpPr>
          <p:cNvPr id="8" name="Copyright Fraunhofer">
            <a:extLst>
              <a:ext uri="{FF2B5EF4-FFF2-40B4-BE49-F238E27FC236}">
                <a16:creationId xmlns:a16="http://schemas.microsoft.com/office/drawing/2014/main" id="{97173DEC-80BC-41B9-97B7-7718E8E27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noProof="0"/>
              <a:t>© Fraunhofer IML</a:t>
            </a:r>
            <a:endParaRPr lang="de-DE" noProof="0" dirty="0"/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3BA71267-E3FD-4A93-BE1B-8DD361058A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noProof="0" dirty="0"/>
              <a:t>Slide</a:t>
            </a:r>
            <a:r>
              <a:rPr lang="en-US" dirty="0"/>
              <a:t> </a:t>
            </a:r>
            <a:fld id="{401BA3E4-5E55-4F99-AF09-CC6D6B2539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841153CC-8B9B-4F23-A87D-CDC7D540D2D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425" y="778321"/>
            <a:ext cx="11233150" cy="319318"/>
          </a:xfrm>
        </p:spPr>
        <p:txBody>
          <a:bodyPr/>
          <a:lstStyle>
            <a:lvl1pPr>
              <a:defRPr sz="200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de-DE"/>
              <a:t>Subline</a:t>
            </a:r>
            <a:endParaRPr lang="en-US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5AAA71AE-8A22-4F1C-8598-F96615B924D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8199" y="1703388"/>
            <a:ext cx="3492500" cy="2640595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6F587FD1-7E1D-43C5-AEEB-11FB82BEE61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332288" y="1703388"/>
            <a:ext cx="3492500" cy="2640595"/>
          </a:xfrm>
        </p:spPr>
        <p:txBody>
          <a:bodyPr/>
          <a:lstStyle>
            <a:lvl9pPr>
              <a:buAutoNum type="arabicPeriod"/>
              <a:defRPr/>
            </a:lvl9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2D288D47-B1E2-4566-B8EC-6D108A69525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220075" y="1703388"/>
            <a:ext cx="3492500" cy="2740025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3" name="Textplatzhalter 10">
            <a:extLst>
              <a:ext uri="{FF2B5EF4-FFF2-40B4-BE49-F238E27FC236}">
                <a16:creationId xmlns:a16="http://schemas.microsoft.com/office/drawing/2014/main" id="{A2786A51-3185-48D6-41E6-DCE668C1BE9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79376" y="6168803"/>
            <a:ext cx="4770521" cy="103105"/>
          </a:xfr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>
              <a:defRPr lang="de-DE" sz="800" noProof="0" dirty="0">
                <a:solidFill>
                  <a:schemeClr val="bg1"/>
                </a:solidFill>
                <a:latin typeface="+mn-lt"/>
              </a:defRPr>
            </a:lvl1pPr>
          </a:lstStyle>
          <a:p>
            <a:pPr marL="270000" lvl="0" indent="-270000">
              <a:lnSpc>
                <a:spcPts val="800"/>
              </a:lnSpc>
              <a:spcAft>
                <a:spcPts val="0"/>
              </a:spcAft>
            </a:pPr>
            <a:r>
              <a:rPr lang="de-DE" noProof="0" dirty="0"/>
              <a:t>Quellen</a:t>
            </a:r>
          </a:p>
        </p:txBody>
      </p:sp>
    </p:spTree>
    <p:extLst>
      <p:ext uri="{BB962C8B-B14F-4D97-AF65-F5344CB8AC3E}">
        <p14:creationId xmlns:p14="http://schemas.microsoft.com/office/powerpoint/2010/main" val="6821823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502" userDrawn="1">
          <p15:clr>
            <a:srgbClr val="FBAE40"/>
          </p15:clr>
        </p15:guide>
        <p15:guide id="2" pos="2729" userDrawn="1">
          <p15:clr>
            <a:srgbClr val="FBAE40"/>
          </p15:clr>
        </p15:guide>
        <p15:guide id="3" pos="4929" userDrawn="1">
          <p15:clr>
            <a:srgbClr val="FBAE40"/>
          </p15:clr>
        </p15:guide>
        <p15:guide id="4" pos="5178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– 4 Spal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>
            <a:extLst>
              <a:ext uri="{FF2B5EF4-FFF2-40B4-BE49-F238E27FC236}">
                <a16:creationId xmlns:a16="http://schemas.microsoft.com/office/drawing/2014/main" id="{2C7AF347-EE19-4A49-ACB3-3F7316F7E1D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4478794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44" imgH="345" progId="TCLayout.ActiveDocument.1">
                  <p:embed/>
                </p:oleObj>
              </mc:Choice>
              <mc:Fallback>
                <p:oleObj name="think-cell Folie" r:id="rId3" imgW="344" imgH="345" progId="TCLayout.ActiveDocument.1">
                  <p:embed/>
                  <p:pic>
                    <p:nvPicPr>
                      <p:cNvPr id="7" name="Objekt 6" hidden="1">
                        <a:extLst>
                          <a:ext uri="{FF2B5EF4-FFF2-40B4-BE49-F238E27FC236}">
                            <a16:creationId xmlns:a16="http://schemas.microsoft.com/office/drawing/2014/main" id="{2C7AF347-EE19-4A49-ACB3-3F7316F7E1D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E3E6397C-9FE6-4A0B-87BC-9E26F4233B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12" name="Datumsplatzhalter 11">
            <a:extLst>
              <a:ext uri="{FF2B5EF4-FFF2-40B4-BE49-F238E27FC236}">
                <a16:creationId xmlns:a16="http://schemas.microsoft.com/office/drawing/2014/main" id="{61F0DBA5-C1B0-44DC-A359-F53055D10B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B3568-9F39-45BA-8ABC-B5488CC74074}" type="datetime1">
              <a:rPr lang="de-DE" noProof="0" smtClean="0"/>
              <a:t>22.11.2023</a:t>
            </a:fld>
            <a:endParaRPr lang="de-DE" noProof="0" dirty="0"/>
          </a:p>
        </p:txBody>
      </p:sp>
      <p:sp>
        <p:nvSpPr>
          <p:cNvPr id="13" name="Copyright Fraunhofer">
            <a:extLst>
              <a:ext uri="{FF2B5EF4-FFF2-40B4-BE49-F238E27FC236}">
                <a16:creationId xmlns:a16="http://schemas.microsoft.com/office/drawing/2014/main" id="{3A411D1E-2AF9-4CC5-AEC7-0C6DF157F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noProof="0"/>
              <a:t>© Fraunhofer IML</a:t>
            </a:r>
            <a:endParaRPr lang="de-DE" noProof="0" dirty="0"/>
          </a:p>
        </p:txBody>
      </p:sp>
      <p:sp>
        <p:nvSpPr>
          <p:cNvPr id="14" name="Foliennummernplatzhalter 13">
            <a:extLst>
              <a:ext uri="{FF2B5EF4-FFF2-40B4-BE49-F238E27FC236}">
                <a16:creationId xmlns:a16="http://schemas.microsoft.com/office/drawing/2014/main" id="{4828F296-FF06-4CDF-A47F-F729AA31C0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noProof="0" dirty="0"/>
              <a:t>Slide</a:t>
            </a:r>
            <a:r>
              <a:rPr lang="en-US" dirty="0"/>
              <a:t> </a:t>
            </a:r>
            <a:fld id="{401BA3E4-5E55-4F99-AF09-CC6D6B2539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38C0110F-2625-4571-AE19-B8D78EAA1F9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425" y="778321"/>
            <a:ext cx="11233150" cy="319318"/>
          </a:xfrm>
        </p:spPr>
        <p:txBody>
          <a:bodyPr/>
          <a:lstStyle>
            <a:lvl1pPr>
              <a:defRPr sz="200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de-DE" dirty="0" err="1"/>
              <a:t>Subline</a:t>
            </a:r>
            <a:endParaRPr lang="en-US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79EF34A9-6B75-4492-8A12-35A87E55C8A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8199" y="1703388"/>
            <a:ext cx="2520950" cy="2932112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2E310D88-98AF-4753-BFFB-0D7937A9728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395663" y="1703388"/>
            <a:ext cx="2520950" cy="2911438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CBED3F47-FB9A-471A-8A6D-C6AC2320A9A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275388" y="1703388"/>
            <a:ext cx="2520950" cy="2911438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A4C0EBAA-DEB8-42ED-9FF0-97A1433AEB5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191625" y="1703388"/>
            <a:ext cx="2520950" cy="2911438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3" name="Textplatzhalter 10">
            <a:extLst>
              <a:ext uri="{FF2B5EF4-FFF2-40B4-BE49-F238E27FC236}">
                <a16:creationId xmlns:a16="http://schemas.microsoft.com/office/drawing/2014/main" id="{B1B69589-B201-3873-5695-DEBC2B2A90C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79376" y="6168803"/>
            <a:ext cx="4770521" cy="103105"/>
          </a:xfr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>
              <a:defRPr lang="de-DE" sz="800" noProof="0" dirty="0">
                <a:solidFill>
                  <a:schemeClr val="bg1"/>
                </a:solidFill>
                <a:latin typeface="+mn-lt"/>
              </a:defRPr>
            </a:lvl1pPr>
          </a:lstStyle>
          <a:p>
            <a:pPr marL="270000" lvl="0" indent="-270000">
              <a:lnSpc>
                <a:spcPts val="800"/>
              </a:lnSpc>
              <a:spcAft>
                <a:spcPts val="0"/>
              </a:spcAft>
            </a:pPr>
            <a:r>
              <a:rPr lang="de-DE" noProof="0" dirty="0"/>
              <a:t>Quellen</a:t>
            </a:r>
          </a:p>
        </p:txBody>
      </p:sp>
    </p:spTree>
    <p:extLst>
      <p:ext uri="{BB962C8B-B14F-4D97-AF65-F5344CB8AC3E}">
        <p14:creationId xmlns:p14="http://schemas.microsoft.com/office/powerpoint/2010/main" val="23470600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53">
          <p15:clr>
            <a:srgbClr val="FBAE40"/>
          </p15:clr>
        </p15:guide>
        <p15:guide id="2" pos="3727">
          <p15:clr>
            <a:srgbClr val="FBAE40"/>
          </p15:clr>
        </p15:guide>
        <p15:guide id="3" pos="2139" userDrawn="1">
          <p15:clr>
            <a:srgbClr val="FBAE40"/>
          </p15:clr>
        </p15:guide>
        <p15:guide id="4" pos="1890" userDrawn="1">
          <p15:clr>
            <a:srgbClr val="FBAE40"/>
          </p15:clr>
        </p15:guide>
        <p15:guide id="5" pos="5541" userDrawn="1">
          <p15:clr>
            <a:srgbClr val="FBAE40"/>
          </p15:clr>
        </p15:guide>
        <p15:guide id="6" pos="579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– 2 Spalten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kt 9" hidden="1">
            <a:extLst>
              <a:ext uri="{FF2B5EF4-FFF2-40B4-BE49-F238E27FC236}">
                <a16:creationId xmlns:a16="http://schemas.microsoft.com/office/drawing/2014/main" id="{33CE2A8B-DF0C-4ED8-B188-C82210FB660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44244082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44" imgH="345" progId="TCLayout.ActiveDocument.1">
                  <p:embed/>
                </p:oleObj>
              </mc:Choice>
              <mc:Fallback>
                <p:oleObj name="think-cell Folie" r:id="rId3" imgW="344" imgH="345" progId="TCLayout.ActiveDocument.1">
                  <p:embed/>
                  <p:pic>
                    <p:nvPicPr>
                      <p:cNvPr id="10" name="Objekt 9" hidden="1">
                        <a:extLst>
                          <a:ext uri="{FF2B5EF4-FFF2-40B4-BE49-F238E27FC236}">
                            <a16:creationId xmlns:a16="http://schemas.microsoft.com/office/drawing/2014/main" id="{33CE2A8B-DF0C-4ED8-B188-C82210FB660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Bildplatzhalter 6">
            <a:extLst>
              <a:ext uri="{FF2B5EF4-FFF2-40B4-BE49-F238E27FC236}">
                <a16:creationId xmlns:a16="http://schemas.microsoft.com/office/drawing/2014/main" id="{2593715C-3DC0-4E6F-AC38-9875A9DF0C1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75388" y="0"/>
            <a:ext cx="5916612" cy="6158116"/>
          </a:xfrm>
          <a:solidFill>
            <a:schemeClr val="bg2">
              <a:lumMod val="20000"/>
              <a:lumOff val="80000"/>
            </a:schemeClr>
          </a:solidFill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en-US"/>
          </a:p>
        </p:txBody>
      </p:sp>
      <p:sp>
        <p:nvSpPr>
          <p:cNvPr id="9" name="Datumsplatzhalter 8">
            <a:extLst>
              <a:ext uri="{FF2B5EF4-FFF2-40B4-BE49-F238E27FC236}">
                <a16:creationId xmlns:a16="http://schemas.microsoft.com/office/drawing/2014/main" id="{4EB5820C-E708-4B83-B2D5-A17747D22EE7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047F9E9-11D7-474D-A6DA-3492ADD97332}" type="datetime1">
              <a:rPr lang="de-DE" noProof="0" smtClean="0"/>
              <a:t>22.11.2023</a:t>
            </a:fld>
            <a:endParaRPr lang="de-DE" noProof="0" dirty="0"/>
          </a:p>
        </p:txBody>
      </p:sp>
      <p:sp>
        <p:nvSpPr>
          <p:cNvPr id="11" name="Copyright Fraunhofer">
            <a:extLst>
              <a:ext uri="{FF2B5EF4-FFF2-40B4-BE49-F238E27FC236}">
                <a16:creationId xmlns:a16="http://schemas.microsoft.com/office/drawing/2014/main" id="{D2144230-B8EC-476B-931A-D0CD27889EE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noProof="0"/>
              <a:t>© Fraunhofer IML</a:t>
            </a:r>
            <a:endParaRPr lang="de-DE" noProof="0" dirty="0"/>
          </a:p>
        </p:txBody>
      </p:sp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A1FBFD26-99E1-4A8F-A74A-F6ADF2E2D81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de-DE" noProof="0" dirty="0"/>
              <a:t>Slide</a:t>
            </a:r>
            <a:r>
              <a:rPr lang="en-US" dirty="0"/>
              <a:t> </a:t>
            </a:r>
            <a:fld id="{401BA3E4-5E55-4F99-AF09-CC6D6B2539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16DB4C6-EB43-4DAF-85FB-3D5502FB73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5" y="395588"/>
            <a:ext cx="5437188" cy="382733"/>
          </a:xfrm>
        </p:spPr>
        <p:txBody>
          <a:bodyPr vert="horz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B238F142-8C02-4935-B629-B6251A26C16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79425" y="778321"/>
            <a:ext cx="5437188" cy="318933"/>
          </a:xfrm>
        </p:spPr>
        <p:txBody>
          <a:bodyPr/>
          <a:lstStyle>
            <a:lvl1pPr>
              <a:defRPr sz="200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de-DE" dirty="0" err="1"/>
              <a:t>Subline</a:t>
            </a:r>
            <a:endParaRPr lang="en-US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C34FD108-BE77-4119-8953-7B3B60E98A0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78199" y="1703388"/>
            <a:ext cx="5437188" cy="2640595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3" name="Textplatzhalter 10">
            <a:extLst>
              <a:ext uri="{FF2B5EF4-FFF2-40B4-BE49-F238E27FC236}">
                <a16:creationId xmlns:a16="http://schemas.microsoft.com/office/drawing/2014/main" id="{A0882CFD-76CF-523E-2C87-AADC3B17802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79376" y="6168803"/>
            <a:ext cx="4770521" cy="103105"/>
          </a:xfr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>
              <a:defRPr lang="de-DE" sz="800" noProof="0" dirty="0">
                <a:solidFill>
                  <a:schemeClr val="bg1"/>
                </a:solidFill>
                <a:latin typeface="+mn-lt"/>
              </a:defRPr>
            </a:lvl1pPr>
          </a:lstStyle>
          <a:p>
            <a:pPr marL="270000" lvl="0" indent="-270000">
              <a:lnSpc>
                <a:spcPts val="800"/>
              </a:lnSpc>
              <a:spcAft>
                <a:spcPts val="0"/>
              </a:spcAft>
            </a:pPr>
            <a:r>
              <a:rPr lang="de-DE" noProof="0" dirty="0"/>
              <a:t>Quellen</a:t>
            </a:r>
          </a:p>
        </p:txBody>
      </p:sp>
    </p:spTree>
    <p:extLst>
      <p:ext uri="{BB962C8B-B14F-4D97-AF65-F5344CB8AC3E}">
        <p14:creationId xmlns:p14="http://schemas.microsoft.com/office/powerpoint/2010/main" val="16788085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53" userDrawn="1">
          <p15:clr>
            <a:srgbClr val="FBAE40"/>
          </p15:clr>
        </p15:guide>
        <p15:guide id="2" pos="3727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– 3 Spalten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kt 9" hidden="1">
            <a:extLst>
              <a:ext uri="{FF2B5EF4-FFF2-40B4-BE49-F238E27FC236}">
                <a16:creationId xmlns:a16="http://schemas.microsoft.com/office/drawing/2014/main" id="{D3ED57BE-37A9-4D96-8E88-2396C118622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63180744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44" imgH="345" progId="TCLayout.ActiveDocument.1">
                  <p:embed/>
                </p:oleObj>
              </mc:Choice>
              <mc:Fallback>
                <p:oleObj name="think-cell Folie" r:id="rId3" imgW="344" imgH="345" progId="TCLayout.ActiveDocument.1">
                  <p:embed/>
                  <p:pic>
                    <p:nvPicPr>
                      <p:cNvPr id="10" name="Objekt 9" hidden="1">
                        <a:extLst>
                          <a:ext uri="{FF2B5EF4-FFF2-40B4-BE49-F238E27FC236}">
                            <a16:creationId xmlns:a16="http://schemas.microsoft.com/office/drawing/2014/main" id="{D3ED57BE-37A9-4D96-8E88-2396C118622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Bildplatzhalter 6">
            <a:extLst>
              <a:ext uri="{FF2B5EF4-FFF2-40B4-BE49-F238E27FC236}">
                <a16:creationId xmlns:a16="http://schemas.microsoft.com/office/drawing/2014/main" id="{61458B9F-36A1-41C9-BED5-48660CBF7B3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220075" y="0"/>
            <a:ext cx="3971925" cy="6158116"/>
          </a:xfrm>
          <a:solidFill>
            <a:schemeClr val="bg2">
              <a:lumMod val="20000"/>
              <a:lumOff val="80000"/>
            </a:schemeClr>
          </a:solidFill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en-US"/>
          </a:p>
        </p:txBody>
      </p:sp>
      <p:sp>
        <p:nvSpPr>
          <p:cNvPr id="9" name="Datumsplatzhalter 8">
            <a:extLst>
              <a:ext uri="{FF2B5EF4-FFF2-40B4-BE49-F238E27FC236}">
                <a16:creationId xmlns:a16="http://schemas.microsoft.com/office/drawing/2014/main" id="{3A55FE10-1600-4EC9-BD53-2AD0F1FF5A2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B09DD79-ED55-4B70-88EA-06391A367C88}" type="datetime1">
              <a:rPr lang="de-DE" noProof="0" smtClean="0"/>
              <a:t>22.11.2023</a:t>
            </a:fld>
            <a:endParaRPr lang="de-DE" noProof="0" dirty="0"/>
          </a:p>
        </p:txBody>
      </p:sp>
      <p:sp>
        <p:nvSpPr>
          <p:cNvPr id="11" name="Copyright Fraunhofer">
            <a:extLst>
              <a:ext uri="{FF2B5EF4-FFF2-40B4-BE49-F238E27FC236}">
                <a16:creationId xmlns:a16="http://schemas.microsoft.com/office/drawing/2014/main" id="{3F46C379-14E1-4C3E-81B3-2514BD91D65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noProof="0"/>
              <a:t>© Fraunhofer IML</a:t>
            </a:r>
            <a:endParaRPr lang="de-DE" noProof="0" dirty="0"/>
          </a:p>
        </p:txBody>
      </p:sp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1983DEDE-C1BC-4CFF-B990-BF9CE174A58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de-DE" noProof="0" dirty="0"/>
              <a:t>Slide</a:t>
            </a:r>
            <a:r>
              <a:rPr lang="en-US" dirty="0"/>
              <a:t> </a:t>
            </a:r>
            <a:fld id="{401BA3E4-5E55-4F99-AF09-CC6D6B2539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3CF28B4-14C0-46CF-91E6-E56862CBC6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5" y="395588"/>
            <a:ext cx="7345363" cy="382733"/>
          </a:xfrm>
        </p:spPr>
        <p:txBody>
          <a:bodyPr vert="horz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BEE1F331-B496-4BC0-8505-F35F3C57A21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79425" y="778321"/>
            <a:ext cx="7345363" cy="319318"/>
          </a:xfrm>
        </p:spPr>
        <p:txBody>
          <a:bodyPr/>
          <a:lstStyle>
            <a:lvl1pPr>
              <a:defRPr sz="200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de-DE" dirty="0" err="1"/>
              <a:t>Subline</a:t>
            </a:r>
            <a:endParaRPr lang="en-US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EB813626-B371-440A-B685-32C75971336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78199" y="1703388"/>
            <a:ext cx="3492500" cy="2640595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E2D2D81B-2964-4DEB-9973-66C95A1B000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332288" y="1703388"/>
            <a:ext cx="3492500" cy="2619375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3" name="Textplatzhalter 10">
            <a:extLst>
              <a:ext uri="{FF2B5EF4-FFF2-40B4-BE49-F238E27FC236}">
                <a16:creationId xmlns:a16="http://schemas.microsoft.com/office/drawing/2014/main" id="{F7D64AFA-8BCF-C0E0-0411-C007F748736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79376" y="6168803"/>
            <a:ext cx="4770521" cy="103105"/>
          </a:xfr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>
              <a:defRPr lang="de-DE" sz="800" noProof="0" dirty="0">
                <a:solidFill>
                  <a:schemeClr val="bg1"/>
                </a:solidFill>
                <a:latin typeface="+mn-lt"/>
              </a:defRPr>
            </a:lvl1pPr>
          </a:lstStyle>
          <a:p>
            <a:pPr marL="270000" lvl="0" indent="-270000">
              <a:lnSpc>
                <a:spcPts val="800"/>
              </a:lnSpc>
              <a:spcAft>
                <a:spcPts val="0"/>
              </a:spcAft>
            </a:pPr>
            <a:r>
              <a:rPr lang="de-DE" noProof="0" dirty="0"/>
              <a:t>Quellen</a:t>
            </a:r>
          </a:p>
        </p:txBody>
      </p:sp>
    </p:spTree>
    <p:extLst>
      <p:ext uri="{BB962C8B-B14F-4D97-AF65-F5344CB8AC3E}">
        <p14:creationId xmlns:p14="http://schemas.microsoft.com/office/powerpoint/2010/main" val="4045848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502" userDrawn="1">
          <p15:clr>
            <a:srgbClr val="FBAE40"/>
          </p15:clr>
        </p15:guide>
        <p15:guide id="2" pos="2729" userDrawn="1">
          <p15:clr>
            <a:srgbClr val="FBAE40"/>
          </p15:clr>
        </p15:guide>
        <p15:guide id="3" pos="4929" userDrawn="1">
          <p15:clr>
            <a:srgbClr val="FBAE40"/>
          </p15:clr>
        </p15:guide>
        <p15:guide id="4" pos="5178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– 1 Spalte | kleine 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kt 10" hidden="1">
            <a:extLst>
              <a:ext uri="{FF2B5EF4-FFF2-40B4-BE49-F238E27FC236}">
                <a16:creationId xmlns:a16="http://schemas.microsoft.com/office/drawing/2014/main" id="{73EB3F1D-68CC-4D42-88C6-FD851995773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21160820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44" imgH="345" progId="TCLayout.ActiveDocument.1">
                  <p:embed/>
                </p:oleObj>
              </mc:Choice>
              <mc:Fallback>
                <p:oleObj name="think-cell Folie" r:id="rId3" imgW="344" imgH="345" progId="TCLayout.ActiveDocument.1">
                  <p:embed/>
                  <p:pic>
                    <p:nvPicPr>
                      <p:cNvPr id="11" name="Objekt 10" hidden="1">
                        <a:extLst>
                          <a:ext uri="{FF2B5EF4-FFF2-40B4-BE49-F238E27FC236}">
                            <a16:creationId xmlns:a16="http://schemas.microsoft.com/office/drawing/2014/main" id="{73EB3F1D-68CC-4D42-88C6-FD851995773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E3E6397C-9FE6-4A0B-87BC-9E26F4233B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7242AEA7-0D8C-4AD8-8EEC-63FF8206F7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82B2D-840F-4167-AD44-C02BC9C87CCB}" type="datetime1">
              <a:rPr lang="de-DE" noProof="0" smtClean="0"/>
              <a:t>22.11.2023</a:t>
            </a:fld>
            <a:endParaRPr lang="de-DE" noProof="0" dirty="0"/>
          </a:p>
        </p:txBody>
      </p:sp>
      <p:sp>
        <p:nvSpPr>
          <p:cNvPr id="8" name="Copyright Fraunhofer">
            <a:extLst>
              <a:ext uri="{FF2B5EF4-FFF2-40B4-BE49-F238E27FC236}">
                <a16:creationId xmlns:a16="http://schemas.microsoft.com/office/drawing/2014/main" id="{3BFD0A8D-1DCE-43F0-A5E3-4221FF17E8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noProof="0"/>
              <a:t>© Fraunhofer IML</a:t>
            </a:r>
            <a:endParaRPr lang="de-DE" noProof="0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C680CF9D-E06C-44A3-9743-D9D200F41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noProof="0" dirty="0"/>
              <a:t>Slide</a:t>
            </a:r>
            <a:r>
              <a:rPr lang="en-US" dirty="0"/>
              <a:t> </a:t>
            </a:r>
            <a:fld id="{401BA3E4-5E55-4F99-AF09-CC6D6B2539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08A281D1-4D07-42EA-89AA-EA4C03EDB00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425" y="778321"/>
            <a:ext cx="11233150" cy="318933"/>
          </a:xfrm>
        </p:spPr>
        <p:txBody>
          <a:bodyPr/>
          <a:lstStyle>
            <a:lvl1pPr>
              <a:defRPr sz="200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de-DE" dirty="0" err="1"/>
              <a:t>Subline</a:t>
            </a:r>
            <a:endParaRPr lang="en-US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5573968-5EC4-45D8-B356-9D2C25D2EC6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8199" y="1703388"/>
            <a:ext cx="11233150" cy="2640595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3" name="Textplatzhalter 10">
            <a:extLst>
              <a:ext uri="{FF2B5EF4-FFF2-40B4-BE49-F238E27FC236}">
                <a16:creationId xmlns:a16="http://schemas.microsoft.com/office/drawing/2014/main" id="{74114300-709E-D871-B135-AC020E5C3FC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9376" y="6168803"/>
            <a:ext cx="4770521" cy="103105"/>
          </a:xfr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>
              <a:defRPr lang="de-DE" sz="800" noProof="0" dirty="0">
                <a:solidFill>
                  <a:schemeClr val="bg1"/>
                </a:solidFill>
                <a:latin typeface="+mn-lt"/>
              </a:defRPr>
            </a:lvl1pPr>
          </a:lstStyle>
          <a:p>
            <a:pPr marL="270000" lvl="0" indent="-270000">
              <a:lnSpc>
                <a:spcPts val="800"/>
              </a:lnSpc>
              <a:spcAft>
                <a:spcPts val="0"/>
              </a:spcAft>
            </a:pPr>
            <a:r>
              <a:rPr lang="de-DE" noProof="0" dirty="0"/>
              <a:t>Quellen</a:t>
            </a:r>
          </a:p>
        </p:txBody>
      </p:sp>
    </p:spTree>
    <p:extLst>
      <p:ext uri="{BB962C8B-B14F-4D97-AF65-F5344CB8AC3E}">
        <p14:creationId xmlns:p14="http://schemas.microsoft.com/office/powerpoint/2010/main" val="428381408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– 1 Spalte | große 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kt 10" hidden="1">
            <a:extLst>
              <a:ext uri="{FF2B5EF4-FFF2-40B4-BE49-F238E27FC236}">
                <a16:creationId xmlns:a16="http://schemas.microsoft.com/office/drawing/2014/main" id="{73EB3F1D-68CC-4D42-88C6-FD851995773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29929240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44" imgH="345" progId="TCLayout.ActiveDocument.1">
                  <p:embed/>
                </p:oleObj>
              </mc:Choice>
              <mc:Fallback>
                <p:oleObj name="think-cell Folie" r:id="rId3" imgW="344" imgH="345" progId="TCLayout.ActiveDocument.1">
                  <p:embed/>
                  <p:pic>
                    <p:nvPicPr>
                      <p:cNvPr id="11" name="Objekt 10" hidden="1">
                        <a:extLst>
                          <a:ext uri="{FF2B5EF4-FFF2-40B4-BE49-F238E27FC236}">
                            <a16:creationId xmlns:a16="http://schemas.microsoft.com/office/drawing/2014/main" id="{73EB3F1D-68CC-4D42-88C6-FD851995773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E3E6397C-9FE6-4A0B-87BC-9E26F4233B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7242AEA7-0D8C-4AD8-8EEC-63FF8206F7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1443C-B870-41CA-8630-426F79C7DA41}" type="datetime1">
              <a:rPr lang="de-DE" noProof="0" smtClean="0"/>
              <a:t>22.11.2023</a:t>
            </a:fld>
            <a:endParaRPr lang="de-DE" noProof="0" dirty="0"/>
          </a:p>
        </p:txBody>
      </p:sp>
      <p:sp>
        <p:nvSpPr>
          <p:cNvPr id="8" name="Copyright Fraunhofer">
            <a:extLst>
              <a:ext uri="{FF2B5EF4-FFF2-40B4-BE49-F238E27FC236}">
                <a16:creationId xmlns:a16="http://schemas.microsoft.com/office/drawing/2014/main" id="{3BFD0A8D-1DCE-43F0-A5E3-4221FF17E8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noProof="0"/>
              <a:t>© Fraunhofer IML</a:t>
            </a:r>
            <a:endParaRPr lang="de-DE" noProof="0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C680CF9D-E06C-44A3-9743-D9D200F41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noProof="0" dirty="0"/>
              <a:t>Slide</a:t>
            </a:r>
            <a:r>
              <a:rPr lang="en-US" dirty="0"/>
              <a:t> </a:t>
            </a:r>
            <a:fld id="{401BA3E4-5E55-4F99-AF09-CC6D6B2539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08A281D1-4D07-42EA-89AA-EA4C03EDB00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425" y="778321"/>
            <a:ext cx="11233150" cy="318933"/>
          </a:xfrm>
        </p:spPr>
        <p:txBody>
          <a:bodyPr/>
          <a:lstStyle>
            <a:lvl1pPr>
              <a:defRPr sz="2000">
                <a:solidFill>
                  <a:schemeClr val="accent5"/>
                </a:solidFill>
                <a:latin typeface="+mn-lt"/>
              </a:defRPr>
            </a:lvl1pPr>
          </a:lstStyle>
          <a:p>
            <a:pPr lvl="0"/>
            <a:r>
              <a:rPr lang="de-DE" dirty="0" err="1"/>
              <a:t>Subline</a:t>
            </a:r>
            <a:endParaRPr lang="en-US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5573968-5EC4-45D8-B356-9D2C25D2EC6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8199" y="1703388"/>
            <a:ext cx="11233150" cy="3020314"/>
          </a:xfrm>
        </p:spPr>
        <p:txBody>
          <a:bodyPr/>
          <a:lstStyle>
            <a:lvl1pPr>
              <a:spcAft>
                <a:spcPts val="2200"/>
              </a:spcAft>
              <a:defRPr sz="1800"/>
            </a:lvl1pPr>
            <a:lvl2pPr>
              <a:spcAft>
                <a:spcPts val="2200"/>
              </a:spcAft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Textplatzhalter 10">
            <a:extLst>
              <a:ext uri="{FF2B5EF4-FFF2-40B4-BE49-F238E27FC236}">
                <a16:creationId xmlns:a16="http://schemas.microsoft.com/office/drawing/2014/main" id="{0C608F2C-13E7-8E7D-2E06-CD5F681FFD7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79376" y="6168803"/>
            <a:ext cx="4770521" cy="103105"/>
          </a:xfr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>
              <a:defRPr lang="de-DE" sz="800" noProof="0" dirty="0">
                <a:solidFill>
                  <a:schemeClr val="bg1"/>
                </a:solidFill>
                <a:latin typeface="+mn-lt"/>
              </a:defRPr>
            </a:lvl1pPr>
          </a:lstStyle>
          <a:p>
            <a:pPr marL="270000" lvl="0" indent="-270000">
              <a:lnSpc>
                <a:spcPts val="800"/>
              </a:lnSpc>
              <a:spcAft>
                <a:spcPts val="0"/>
              </a:spcAft>
            </a:pPr>
            <a:r>
              <a:rPr lang="de-DE" noProof="0" dirty="0"/>
              <a:t>Quellen</a:t>
            </a:r>
          </a:p>
        </p:txBody>
      </p:sp>
    </p:spTree>
    <p:extLst>
      <p:ext uri="{BB962C8B-B14F-4D97-AF65-F5344CB8AC3E}">
        <p14:creationId xmlns:p14="http://schemas.microsoft.com/office/powerpoint/2010/main" val="411601367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– 2 Spalten | kleine 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kt 8" hidden="1">
            <a:extLst>
              <a:ext uri="{FF2B5EF4-FFF2-40B4-BE49-F238E27FC236}">
                <a16:creationId xmlns:a16="http://schemas.microsoft.com/office/drawing/2014/main" id="{3DC8D38B-C18B-45D1-977E-43D6AADFE72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49188833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44" imgH="345" progId="TCLayout.ActiveDocument.1">
                  <p:embed/>
                </p:oleObj>
              </mc:Choice>
              <mc:Fallback>
                <p:oleObj name="think-cell Folie" r:id="rId3" imgW="344" imgH="345" progId="TCLayout.ActiveDocument.1">
                  <p:embed/>
                  <p:pic>
                    <p:nvPicPr>
                      <p:cNvPr id="9" name="Objekt 8" hidden="1">
                        <a:extLst>
                          <a:ext uri="{FF2B5EF4-FFF2-40B4-BE49-F238E27FC236}">
                            <a16:creationId xmlns:a16="http://schemas.microsoft.com/office/drawing/2014/main" id="{3DC8D38B-C18B-45D1-977E-43D6AADFE72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E3E6397C-9FE6-4A0B-87BC-9E26F4233B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5" y="728811"/>
            <a:ext cx="11233150" cy="382733"/>
          </a:xfrm>
        </p:spPr>
        <p:txBody>
          <a:bodyPr vert="horz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B6B3DBCD-172B-459C-8C97-521B9602874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9425" y="1700213"/>
            <a:ext cx="5437188" cy="2640595"/>
          </a:xfrm>
        </p:spPr>
        <p:txBody>
          <a:bodyPr numCol="1" spcCol="360000"/>
          <a:lstStyle>
            <a:lvl5pPr>
              <a:defRPr/>
            </a:lvl5pPr>
            <a:lvl8pPr>
              <a:buAutoNum type="arabicPeriod"/>
              <a:defRPr/>
            </a:lvl8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8" name="Datumsplatzhalter 7">
            <a:extLst>
              <a:ext uri="{FF2B5EF4-FFF2-40B4-BE49-F238E27FC236}">
                <a16:creationId xmlns:a16="http://schemas.microsoft.com/office/drawing/2014/main" id="{7A80A6E1-2019-439E-8E86-0046D913F8D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D9D36A6-A034-4164-BBE1-F8AE84912B9F}" type="datetime1">
              <a:rPr lang="de-DE" noProof="0" smtClean="0"/>
              <a:t>22.11.2023</a:t>
            </a:fld>
            <a:endParaRPr lang="de-DE" noProof="0" dirty="0"/>
          </a:p>
        </p:txBody>
      </p:sp>
      <p:sp>
        <p:nvSpPr>
          <p:cNvPr id="10" name="Copyright Fraunhofer">
            <a:extLst>
              <a:ext uri="{FF2B5EF4-FFF2-40B4-BE49-F238E27FC236}">
                <a16:creationId xmlns:a16="http://schemas.microsoft.com/office/drawing/2014/main" id="{F3CF5D9C-18A9-4FD1-BF61-90B1DF40DAE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noProof="0"/>
              <a:t>© Fraunhofer IML</a:t>
            </a:r>
            <a:endParaRPr lang="de-DE" noProof="0" dirty="0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2C7C1689-11E8-41AB-9458-DE44740E236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de-DE" noProof="0" dirty="0"/>
              <a:t>Slide</a:t>
            </a:r>
            <a:r>
              <a:rPr lang="en-US" dirty="0"/>
              <a:t> </a:t>
            </a:r>
            <a:fld id="{401BA3E4-5E55-4F99-AF09-CC6D6B2539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039AB49C-1F4E-4EF1-AAF8-5D9B08CE018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79425" y="417600"/>
            <a:ext cx="11233150" cy="318933"/>
          </a:xfrm>
        </p:spPr>
        <p:txBody>
          <a:bodyPr/>
          <a:lstStyle>
            <a:lvl1pPr>
              <a:defRPr sz="200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de-DE" dirty="0" err="1"/>
              <a:t>Subline</a:t>
            </a:r>
            <a:endParaRPr lang="en-US" dirty="0"/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02979DCD-35B3-46F6-8E1A-F75179508D3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275388" y="1700213"/>
            <a:ext cx="5437187" cy="2640595"/>
          </a:xfrm>
        </p:spPr>
        <p:txBody>
          <a:bodyPr numCol="1"/>
          <a:lstStyle/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Textplatzhalter 10">
            <a:extLst>
              <a:ext uri="{FF2B5EF4-FFF2-40B4-BE49-F238E27FC236}">
                <a16:creationId xmlns:a16="http://schemas.microsoft.com/office/drawing/2014/main" id="{643F474E-75B2-EDDC-98BA-88828CBB165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79376" y="6168803"/>
            <a:ext cx="4770521" cy="103105"/>
          </a:xfr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>
              <a:defRPr lang="de-DE" sz="800" noProof="0" dirty="0">
                <a:solidFill>
                  <a:schemeClr val="bg1"/>
                </a:solidFill>
                <a:latin typeface="+mn-lt"/>
              </a:defRPr>
            </a:lvl1pPr>
          </a:lstStyle>
          <a:p>
            <a:pPr marL="270000" lvl="0" indent="-270000">
              <a:lnSpc>
                <a:spcPts val="800"/>
              </a:lnSpc>
              <a:spcAft>
                <a:spcPts val="0"/>
              </a:spcAft>
            </a:pPr>
            <a:r>
              <a:rPr lang="de-DE" noProof="0" dirty="0"/>
              <a:t>Quellen</a:t>
            </a:r>
          </a:p>
        </p:txBody>
      </p:sp>
    </p:spTree>
    <p:extLst>
      <p:ext uri="{BB962C8B-B14F-4D97-AF65-F5344CB8AC3E}">
        <p14:creationId xmlns:p14="http://schemas.microsoft.com/office/powerpoint/2010/main" val="35033391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53" userDrawn="1">
          <p15:clr>
            <a:srgbClr val="FBAE40"/>
          </p15:clr>
        </p15:guide>
        <p15:guide id="2" pos="3727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– 2 Spalten | große 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>
            <a:extLst>
              <a:ext uri="{FF2B5EF4-FFF2-40B4-BE49-F238E27FC236}">
                <a16:creationId xmlns:a16="http://schemas.microsoft.com/office/drawing/2014/main" id="{2174C6A4-3B89-4478-A08C-B54D082B384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38744382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44" imgH="345" progId="TCLayout.ActiveDocument.1">
                  <p:embed/>
                </p:oleObj>
              </mc:Choice>
              <mc:Fallback>
                <p:oleObj name="think-cell Folie" r:id="rId3" imgW="344" imgH="345" progId="TCLayout.ActiveDocument.1">
                  <p:embed/>
                  <p:pic>
                    <p:nvPicPr>
                      <p:cNvPr id="8" name="Objekt 7" hidden="1">
                        <a:extLst>
                          <a:ext uri="{FF2B5EF4-FFF2-40B4-BE49-F238E27FC236}">
                            <a16:creationId xmlns:a16="http://schemas.microsoft.com/office/drawing/2014/main" id="{2174C6A4-3B89-4478-A08C-B54D082B384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E3E6397C-9FE6-4A0B-87BC-9E26F4233B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5" y="728811"/>
            <a:ext cx="11233150" cy="382733"/>
          </a:xfrm>
        </p:spPr>
        <p:txBody>
          <a:bodyPr vert="horz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B6B3DBCD-172B-459C-8C97-521B9602874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9425" y="1700213"/>
            <a:ext cx="5437188" cy="3085204"/>
          </a:xfrm>
        </p:spPr>
        <p:txBody>
          <a:bodyPr numCol="1" spcCol="360000"/>
          <a:lstStyle>
            <a:lvl1pPr>
              <a:lnSpc>
                <a:spcPct val="110000"/>
              </a:lnSpc>
              <a:spcAft>
                <a:spcPts val="2200"/>
              </a:spcAft>
              <a:defRPr sz="1800"/>
            </a:lvl1pPr>
            <a:lvl2pPr>
              <a:lnSpc>
                <a:spcPct val="110000"/>
              </a:lnSpc>
              <a:spcAft>
                <a:spcPts val="2200"/>
              </a:spcAft>
              <a:defRPr sz="1600"/>
            </a:lvl2pPr>
            <a:lvl3pPr>
              <a:lnSpc>
                <a:spcPct val="110000"/>
              </a:lnSpc>
              <a:defRPr sz="1600"/>
            </a:lvl3pPr>
            <a:lvl4pPr>
              <a:lnSpc>
                <a:spcPct val="110000"/>
              </a:lnSpc>
              <a:defRPr sz="1600"/>
            </a:lvl4pPr>
            <a:lvl5pPr>
              <a:lnSpc>
                <a:spcPct val="110000"/>
              </a:lnSpc>
              <a:defRPr sz="1600"/>
            </a:lvl5pPr>
            <a:lvl6pPr>
              <a:lnSpc>
                <a:spcPct val="110000"/>
              </a:lnSpc>
              <a:defRPr sz="1600"/>
            </a:lvl6pPr>
            <a:lvl7pPr>
              <a:lnSpc>
                <a:spcPct val="110000"/>
              </a:lnSpc>
              <a:defRPr sz="1600"/>
            </a:lvl7pPr>
            <a:lvl8pPr>
              <a:lnSpc>
                <a:spcPct val="110000"/>
              </a:lnSpc>
              <a:buAutoNum type="arabicPeriod"/>
              <a:defRPr sz="1600"/>
            </a:lvl8pPr>
            <a:lvl9pPr>
              <a:lnSpc>
                <a:spcPct val="110000"/>
              </a:lnSpc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9" name="Datumsplatzhalter 8">
            <a:extLst>
              <a:ext uri="{FF2B5EF4-FFF2-40B4-BE49-F238E27FC236}">
                <a16:creationId xmlns:a16="http://schemas.microsoft.com/office/drawing/2014/main" id="{A318EBD9-F5F5-405C-9B19-55E93DB7BE18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BBE7333-2DF4-417D-84A6-4C1EC6024486}" type="datetime1">
              <a:rPr lang="de-DE" noProof="0" smtClean="0"/>
              <a:t>22.11.2023</a:t>
            </a:fld>
            <a:endParaRPr lang="de-DE" noProof="0" dirty="0"/>
          </a:p>
        </p:txBody>
      </p:sp>
      <p:sp>
        <p:nvSpPr>
          <p:cNvPr id="10" name="Copyright Fraunhofer">
            <a:extLst>
              <a:ext uri="{FF2B5EF4-FFF2-40B4-BE49-F238E27FC236}">
                <a16:creationId xmlns:a16="http://schemas.microsoft.com/office/drawing/2014/main" id="{A65BD112-D0DA-4A2E-BD97-424BCF96C46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noProof="0"/>
              <a:t>© Fraunhofer IML</a:t>
            </a:r>
            <a:endParaRPr lang="de-DE" noProof="0" dirty="0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138D657B-7546-4822-9986-D7784748709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de-DE" noProof="0" dirty="0"/>
              <a:t>Slide</a:t>
            </a:r>
            <a:r>
              <a:rPr lang="en-US" dirty="0"/>
              <a:t> </a:t>
            </a:r>
            <a:fld id="{401BA3E4-5E55-4F99-AF09-CC6D6B2539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89B913C0-DAEC-4E03-BE28-C93BE7F200C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79425" y="417600"/>
            <a:ext cx="11233150" cy="318933"/>
          </a:xfrm>
        </p:spPr>
        <p:txBody>
          <a:bodyPr/>
          <a:lstStyle>
            <a:lvl1pPr>
              <a:defRPr sz="200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de-DE" dirty="0" err="1"/>
              <a:t>Subline</a:t>
            </a:r>
            <a:endParaRPr lang="en-US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ADDDE3BD-D7C5-4F7F-8E5F-2F194BD44FB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275388" y="1700213"/>
            <a:ext cx="5516562" cy="3020314"/>
          </a:xfrm>
        </p:spPr>
        <p:txBody>
          <a:bodyPr numCol="1"/>
          <a:lstStyle>
            <a:lvl1pPr>
              <a:lnSpc>
                <a:spcPct val="110000"/>
              </a:lnSpc>
              <a:spcAft>
                <a:spcPts val="2200"/>
              </a:spcAft>
              <a:defRPr sz="1800"/>
            </a:lvl1pPr>
            <a:lvl2pPr>
              <a:lnSpc>
                <a:spcPct val="110000"/>
              </a:lnSpc>
              <a:spcAft>
                <a:spcPts val="2200"/>
              </a:spcAft>
              <a:defRPr sz="1600"/>
            </a:lvl2pPr>
            <a:lvl3pPr>
              <a:lnSpc>
                <a:spcPct val="110000"/>
              </a:lnSpc>
              <a:defRPr sz="1600"/>
            </a:lvl3pPr>
            <a:lvl4pPr>
              <a:lnSpc>
                <a:spcPct val="110000"/>
              </a:lnSpc>
              <a:defRPr sz="1600"/>
            </a:lvl4pPr>
            <a:lvl5pPr>
              <a:lnSpc>
                <a:spcPct val="110000"/>
              </a:lnSpc>
              <a:defRPr sz="1600"/>
            </a:lvl5pPr>
            <a:lvl6pPr>
              <a:lnSpc>
                <a:spcPct val="110000"/>
              </a:lnSpc>
              <a:defRPr sz="1600"/>
            </a:lvl6pPr>
            <a:lvl7pPr>
              <a:lnSpc>
                <a:spcPct val="110000"/>
              </a:lnSpc>
              <a:defRPr sz="1600"/>
            </a:lvl7pPr>
            <a:lvl8pPr>
              <a:lnSpc>
                <a:spcPct val="110000"/>
              </a:lnSpc>
              <a:defRPr sz="1600"/>
            </a:lvl8pPr>
            <a:lvl9pPr>
              <a:lnSpc>
                <a:spcPct val="110000"/>
              </a:lnSpc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Textplatzhalter 10">
            <a:extLst>
              <a:ext uri="{FF2B5EF4-FFF2-40B4-BE49-F238E27FC236}">
                <a16:creationId xmlns:a16="http://schemas.microsoft.com/office/drawing/2014/main" id="{0206CA59-73AD-0B82-F106-32566CECBBC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79376" y="6168803"/>
            <a:ext cx="4770521" cy="103105"/>
          </a:xfr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>
              <a:defRPr lang="de-DE" sz="800" noProof="0" dirty="0">
                <a:solidFill>
                  <a:schemeClr val="bg1"/>
                </a:solidFill>
                <a:latin typeface="+mn-lt"/>
              </a:defRPr>
            </a:lvl1pPr>
          </a:lstStyle>
          <a:p>
            <a:pPr marL="270000" lvl="0" indent="-270000">
              <a:lnSpc>
                <a:spcPts val="800"/>
              </a:lnSpc>
              <a:spcAft>
                <a:spcPts val="0"/>
              </a:spcAft>
            </a:pPr>
            <a:r>
              <a:rPr lang="de-DE" noProof="0" dirty="0"/>
              <a:t>Quellen</a:t>
            </a:r>
          </a:p>
        </p:txBody>
      </p:sp>
    </p:spTree>
    <p:extLst>
      <p:ext uri="{BB962C8B-B14F-4D97-AF65-F5344CB8AC3E}">
        <p14:creationId xmlns:p14="http://schemas.microsoft.com/office/powerpoint/2010/main" val="3395275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53" userDrawn="1">
          <p15:clr>
            <a:srgbClr val="FBAE40"/>
          </p15:clr>
        </p15:guide>
        <p15:guide id="2" pos="3727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– 2 Spalten mit Infokas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kt 8" hidden="1">
            <a:extLst>
              <a:ext uri="{FF2B5EF4-FFF2-40B4-BE49-F238E27FC236}">
                <a16:creationId xmlns:a16="http://schemas.microsoft.com/office/drawing/2014/main" id="{3DC8D38B-C18B-45D1-977E-43D6AADFE72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4722098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44" imgH="345" progId="TCLayout.ActiveDocument.1">
                  <p:embed/>
                </p:oleObj>
              </mc:Choice>
              <mc:Fallback>
                <p:oleObj name="think-cell Folie" r:id="rId3" imgW="344" imgH="345" progId="TCLayout.ActiveDocument.1">
                  <p:embed/>
                  <p:pic>
                    <p:nvPicPr>
                      <p:cNvPr id="9" name="Objekt 8" hidden="1">
                        <a:extLst>
                          <a:ext uri="{FF2B5EF4-FFF2-40B4-BE49-F238E27FC236}">
                            <a16:creationId xmlns:a16="http://schemas.microsoft.com/office/drawing/2014/main" id="{3DC8D38B-C18B-45D1-977E-43D6AADFE72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E3E6397C-9FE6-4A0B-87BC-9E26F4233B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B6B3DBCD-172B-459C-8C97-521B9602874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1700213"/>
            <a:ext cx="5916613" cy="4284662"/>
          </a:xfrm>
          <a:solidFill>
            <a:srgbClr val="005B7F"/>
          </a:solidFill>
        </p:spPr>
        <p:txBody>
          <a:bodyPr lIns="486000" tIns="288000" rIns="288000" bIns="288000" numCol="1" spcCol="360000">
            <a:noAutofit/>
          </a:bodyPr>
          <a:lstStyle>
            <a:lvl1pPr>
              <a:spcAft>
                <a:spcPts val="0"/>
              </a:spcAft>
              <a:defRPr>
                <a:solidFill>
                  <a:schemeClr val="bg1"/>
                </a:solidFill>
              </a:defRPr>
            </a:lvl1pPr>
            <a:lvl2pPr>
              <a:lnSpc>
                <a:spcPts val="1800"/>
              </a:lnSpc>
              <a:spcAft>
                <a:spcPts val="600"/>
              </a:spcAft>
              <a:defRPr sz="2080" b="0">
                <a:solidFill>
                  <a:schemeClr val="bg1"/>
                </a:solidFill>
                <a:latin typeface="Frutiger LT Com 75 Black" panose="020B0A03040504030204" pitchFamily="34" charset="0"/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6pPr>
              <a:buClr>
                <a:schemeClr val="bg1"/>
              </a:buClr>
              <a:defRPr>
                <a:solidFill>
                  <a:schemeClr val="bg1"/>
                </a:solidFill>
              </a:defRPr>
            </a:lvl6pPr>
            <a:lvl7pPr>
              <a:buClr>
                <a:schemeClr val="bg1"/>
              </a:buClr>
              <a:defRPr>
                <a:solidFill>
                  <a:schemeClr val="bg1"/>
                </a:solidFill>
              </a:defRPr>
            </a:lvl7pPr>
            <a:lvl8pPr>
              <a:buClr>
                <a:schemeClr val="bg1"/>
              </a:buClr>
              <a:buAutoNum type="arabicPeriod"/>
              <a:defRPr>
                <a:solidFill>
                  <a:schemeClr val="bg1"/>
                </a:solidFill>
              </a:defRPr>
            </a:lvl8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74F9B75C-F431-4271-A789-357B552F17E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75388" y="1700213"/>
            <a:ext cx="5437187" cy="2777299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8" name="Datumsplatzhalter 7">
            <a:extLst>
              <a:ext uri="{FF2B5EF4-FFF2-40B4-BE49-F238E27FC236}">
                <a16:creationId xmlns:a16="http://schemas.microsoft.com/office/drawing/2014/main" id="{C7C33152-44C8-4D5F-8A14-F5A77C4509AD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D4E2D0BE-C1C0-4F7D-8CA3-1AB441DBDBE6}" type="datetime1">
              <a:rPr lang="de-DE" noProof="0" smtClean="0"/>
              <a:t>22.11.2023</a:t>
            </a:fld>
            <a:endParaRPr lang="de-DE" noProof="0" dirty="0"/>
          </a:p>
        </p:txBody>
      </p:sp>
      <p:sp>
        <p:nvSpPr>
          <p:cNvPr id="10" name="Copyright Fraunhofer">
            <a:extLst>
              <a:ext uri="{FF2B5EF4-FFF2-40B4-BE49-F238E27FC236}">
                <a16:creationId xmlns:a16="http://schemas.microsoft.com/office/drawing/2014/main" id="{E4293628-7C4E-4B40-9C44-4455388844A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 noProof="0"/>
              <a:t>© Fraunhofer IML</a:t>
            </a:r>
            <a:endParaRPr lang="de-DE" noProof="0" dirty="0"/>
          </a:p>
        </p:txBody>
      </p:sp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82CBCEFF-ED55-43F4-840E-11635FF54F1D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de-DE" noProof="0" dirty="0"/>
              <a:t>Slide</a:t>
            </a:r>
            <a:r>
              <a:rPr lang="en-US" dirty="0"/>
              <a:t> </a:t>
            </a:r>
            <a:fld id="{401BA3E4-5E55-4F99-AF09-CC6D6B2539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870EAC44-6B23-48D7-9382-254ECE95C3B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79425" y="778321"/>
            <a:ext cx="11233150" cy="319318"/>
          </a:xfrm>
        </p:spPr>
        <p:txBody>
          <a:bodyPr/>
          <a:lstStyle>
            <a:lvl1pPr>
              <a:defRPr sz="200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de-DE" dirty="0" err="1"/>
              <a:t>Subline</a:t>
            </a:r>
            <a:endParaRPr lang="en-US" dirty="0"/>
          </a:p>
        </p:txBody>
      </p:sp>
      <p:sp>
        <p:nvSpPr>
          <p:cNvPr id="3" name="Textplatzhalter 10">
            <a:extLst>
              <a:ext uri="{FF2B5EF4-FFF2-40B4-BE49-F238E27FC236}">
                <a16:creationId xmlns:a16="http://schemas.microsoft.com/office/drawing/2014/main" id="{6C6EF611-AB02-5C69-DEA4-AE2B10F5A58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79376" y="6168803"/>
            <a:ext cx="4770521" cy="103105"/>
          </a:xfr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>
              <a:defRPr lang="de-DE" sz="800" noProof="0" dirty="0">
                <a:solidFill>
                  <a:schemeClr val="bg1"/>
                </a:solidFill>
                <a:latin typeface="+mn-lt"/>
              </a:defRPr>
            </a:lvl1pPr>
          </a:lstStyle>
          <a:p>
            <a:pPr marL="270000" lvl="0" indent="-270000">
              <a:lnSpc>
                <a:spcPts val="800"/>
              </a:lnSpc>
              <a:spcAft>
                <a:spcPts val="0"/>
              </a:spcAft>
            </a:pPr>
            <a:r>
              <a:rPr lang="de-DE" noProof="0" dirty="0"/>
              <a:t>Quellen</a:t>
            </a:r>
          </a:p>
        </p:txBody>
      </p:sp>
    </p:spTree>
    <p:extLst>
      <p:ext uri="{BB962C8B-B14F-4D97-AF65-F5344CB8AC3E}">
        <p14:creationId xmlns:p14="http://schemas.microsoft.com/office/powerpoint/2010/main" val="1802865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53" userDrawn="1">
          <p15:clr>
            <a:srgbClr val="FBAE40"/>
          </p15:clr>
        </p15:guide>
        <p15:guide id="2" pos="3727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– große Headline un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kt 12" hidden="1">
            <a:extLst>
              <a:ext uri="{FF2B5EF4-FFF2-40B4-BE49-F238E27FC236}">
                <a16:creationId xmlns:a16="http://schemas.microsoft.com/office/drawing/2014/main" id="{FA62D198-8DCD-43B1-ADA0-82CB261CFE4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53090582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44" imgH="345" progId="TCLayout.ActiveDocument.1">
                  <p:embed/>
                </p:oleObj>
              </mc:Choice>
              <mc:Fallback>
                <p:oleObj name="think-cell Folie" r:id="rId3" imgW="344" imgH="345" progId="TCLayout.ActiveDocument.1">
                  <p:embed/>
                  <p:pic>
                    <p:nvPicPr>
                      <p:cNvPr id="13" name="Objekt 12" hidden="1">
                        <a:extLst>
                          <a:ext uri="{FF2B5EF4-FFF2-40B4-BE49-F238E27FC236}">
                            <a16:creationId xmlns:a16="http://schemas.microsoft.com/office/drawing/2014/main" id="{FA62D198-8DCD-43B1-ADA0-82CB261CFE4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AABB2FBB-BF9E-4D2C-8FD3-E83E6005233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" y="3002996"/>
            <a:ext cx="5916612" cy="2981879"/>
          </a:xfrm>
          <a:solidFill>
            <a:srgbClr val="005B7F"/>
          </a:solidFill>
        </p:spPr>
        <p:txBody>
          <a:bodyPr lIns="486000" tIns="360000" rIns="360000" bIns="360000" anchor="b">
            <a:spAutoFit/>
          </a:bodyPr>
          <a:lstStyle>
            <a:lvl1pPr>
              <a:lnSpc>
                <a:spcPct val="110000"/>
              </a:lnSpc>
              <a:spcAft>
                <a:spcPts val="0"/>
              </a:spcAft>
              <a:defRPr sz="1600" b="0">
                <a:solidFill>
                  <a:schemeClr val="bg1"/>
                </a:solidFill>
                <a:latin typeface="+mj-lt"/>
              </a:defRPr>
            </a:lvl1pPr>
            <a:lvl2pPr>
              <a:lnSpc>
                <a:spcPts val="3200"/>
              </a:lnSpc>
              <a:spcAft>
                <a:spcPts val="640"/>
              </a:spcAft>
              <a:defRPr sz="4160" b="0">
                <a:solidFill>
                  <a:schemeClr val="bg1"/>
                </a:solidFill>
                <a:latin typeface="Frutiger LT Com 75 Black" panose="020B0A03040504030204" pitchFamily="34" charset="0"/>
              </a:defRPr>
            </a:lvl2pPr>
            <a:lvl3pPr>
              <a:lnSpc>
                <a:spcPct val="100000"/>
              </a:lnSpc>
              <a:spcAft>
                <a:spcPts val="0"/>
              </a:spcAft>
              <a:defRPr sz="3200" b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ct val="110000"/>
              </a:lnSpc>
              <a:spcBef>
                <a:spcPts val="208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4pPr>
            <a:lvl5pPr>
              <a:spcAft>
                <a:spcPts val="0"/>
              </a:spcAft>
              <a:defRPr/>
            </a:lvl5pPr>
          </a:lstStyle>
          <a:p>
            <a:pPr lvl="0"/>
            <a:r>
              <a:rPr lang="de-DE" dirty="0" err="1"/>
              <a:t>Subline</a:t>
            </a:r>
            <a:r>
              <a:rPr lang="de-DE" dirty="0"/>
              <a:t>/Referent/Datum</a:t>
            </a:r>
          </a:p>
          <a:p>
            <a:pPr lvl="1"/>
            <a:r>
              <a:rPr lang="de-DE" dirty="0"/>
              <a:t>—</a:t>
            </a:r>
          </a:p>
          <a:p>
            <a:pPr lvl="2"/>
            <a:r>
              <a:rPr lang="de-DE" dirty="0"/>
              <a:t>Headline groß, Frutiger LT </a:t>
            </a:r>
            <a:r>
              <a:rPr lang="de-DE" dirty="0" err="1"/>
              <a:t>Com</a:t>
            </a:r>
            <a:r>
              <a:rPr lang="de-DE" dirty="0"/>
              <a:t> Light, 32 </a:t>
            </a:r>
            <a:r>
              <a:rPr lang="de-DE" dirty="0" err="1"/>
              <a:t>pt</a:t>
            </a:r>
            <a:endParaRPr lang="de-DE" dirty="0"/>
          </a:p>
          <a:p>
            <a:pPr lvl="3"/>
            <a:r>
              <a:rPr lang="de-DE" dirty="0"/>
              <a:t>Referenten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D968778D-8BC8-464B-A800-1D1791A3726E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1388048" y="7027336"/>
            <a:ext cx="720000" cy="123111"/>
          </a:xfrm>
        </p:spPr>
        <p:txBody>
          <a:bodyPr/>
          <a:lstStyle/>
          <a:p>
            <a:fld id="{18404E2F-0DC3-491D-BBFF-E567024868D0}" type="datetime1">
              <a:rPr lang="de-DE" noProof="0" smtClean="0"/>
              <a:t>22.11.2023</a:t>
            </a:fld>
            <a:endParaRPr lang="de-DE" noProof="0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75260CBB-BBBF-4BD2-A2B2-E16FB43BCE8E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2297897" y="7027336"/>
            <a:ext cx="2952000" cy="123111"/>
          </a:xfrm>
        </p:spPr>
        <p:txBody>
          <a:bodyPr/>
          <a:lstStyle/>
          <a:p>
            <a:r>
              <a:rPr lang="de-DE" noProof="0"/>
              <a:t>© Fraunhofer IML</a:t>
            </a:r>
            <a:endParaRPr lang="de-DE" noProof="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C9F131B-2B68-425B-8FFF-8D359E0D5DD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479425" y="7027336"/>
            <a:ext cx="720000" cy="123111"/>
          </a:xfrm>
        </p:spPr>
        <p:txBody>
          <a:bodyPr/>
          <a:lstStyle/>
          <a:p>
            <a:r>
              <a:rPr lang="de-DE" noProof="0" dirty="0"/>
              <a:t>Slide</a:t>
            </a:r>
            <a:r>
              <a:rPr lang="en-US" dirty="0"/>
              <a:t> </a:t>
            </a:r>
            <a:fld id="{401BA3E4-5E55-4F99-AF09-CC6D6B2539E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053B5E79-F4B1-13E7-C90B-DCBB7539B54F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-1516380" y="1107255"/>
            <a:ext cx="1386840" cy="3832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5236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Zitat he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 hidden="1">
            <a:extLst>
              <a:ext uri="{FF2B5EF4-FFF2-40B4-BE49-F238E27FC236}">
                <a16:creationId xmlns:a16="http://schemas.microsoft.com/office/drawing/2014/main" id="{5BAB6549-3007-4962-B8D4-52ECE482311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75182401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44" imgH="345" progId="TCLayout.ActiveDocument.1">
                  <p:embed/>
                </p:oleObj>
              </mc:Choice>
              <mc:Fallback>
                <p:oleObj name="think-cell Folie" r:id="rId3" imgW="344" imgH="345" progId="TCLayout.ActiveDocument.1">
                  <p:embed/>
                  <p:pic>
                    <p:nvPicPr>
                      <p:cNvPr id="6" name="Objekt 5" hidden="1">
                        <a:extLst>
                          <a:ext uri="{FF2B5EF4-FFF2-40B4-BE49-F238E27FC236}">
                            <a16:creationId xmlns:a16="http://schemas.microsoft.com/office/drawing/2014/main" id="{5BAB6549-3007-4962-B8D4-52ECE482311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Textplatzhalter 31">
            <a:extLst>
              <a:ext uri="{FF2B5EF4-FFF2-40B4-BE49-F238E27FC236}">
                <a16:creationId xmlns:a16="http://schemas.microsoft.com/office/drawing/2014/main" id="{19260903-BB55-4E18-8A26-9490D566EEA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425" y="1826785"/>
            <a:ext cx="11233150" cy="1205330"/>
          </a:xfrm>
        </p:spPr>
        <p:txBody>
          <a:bodyPr/>
          <a:lstStyle>
            <a:lvl1pPr>
              <a:lnSpc>
                <a:spcPct val="110000"/>
              </a:lnSpc>
              <a:spcAft>
                <a:spcPts val="0"/>
              </a:spcAft>
              <a:defRPr sz="4400">
                <a:solidFill>
                  <a:schemeClr val="bg1"/>
                </a:solidFill>
                <a:latin typeface="Frutiger LT Com 65 Bold" panose="020B0803030504020204" pitchFamily="34" charset="0"/>
              </a:defRPr>
            </a:lvl1pPr>
            <a:lvl2pPr algn="r">
              <a:lnSpc>
                <a:spcPct val="110000"/>
              </a:lnSpc>
              <a:spcAft>
                <a:spcPts val="0"/>
              </a:spcAft>
              <a:defRPr sz="1400">
                <a:solidFill>
                  <a:schemeClr val="bg1"/>
                </a:solidFill>
                <a:latin typeface="+mj-lt"/>
              </a:defRPr>
            </a:lvl2pPr>
            <a:lvl3pPr algn="r">
              <a:lnSpc>
                <a:spcPct val="110000"/>
              </a:lnSpc>
              <a:spcAft>
                <a:spcPts val="0"/>
              </a:spcAft>
              <a:defRPr b="0">
                <a:solidFill>
                  <a:schemeClr val="bg1"/>
                </a:solidFill>
                <a:latin typeface="+mn-lt"/>
              </a:defRPr>
            </a:lvl3pPr>
            <a:lvl4pPr marL="0" indent="0" algn="r">
              <a:lnSpc>
                <a:spcPct val="110000"/>
              </a:lnSpc>
              <a:buNone/>
              <a:defRPr>
                <a:solidFill>
                  <a:schemeClr val="accent2"/>
                </a:solidFill>
              </a:defRPr>
            </a:lvl4pPr>
          </a:lstStyle>
          <a:p>
            <a:pPr lvl="0"/>
            <a:r>
              <a:rPr lang="de-DE" dirty="0"/>
              <a:t>Zitat</a:t>
            </a:r>
          </a:p>
          <a:p>
            <a:pPr lvl="1"/>
            <a:r>
              <a:rPr lang="de-DE" dirty="0"/>
              <a:t>Name des Autors</a:t>
            </a:r>
          </a:p>
          <a:p>
            <a:pPr lvl="2"/>
            <a:r>
              <a:rPr lang="de-DE" dirty="0"/>
              <a:t>Position</a:t>
            </a:r>
          </a:p>
        </p:txBody>
      </p:sp>
      <p:grpSp>
        <p:nvGrpSpPr>
          <p:cNvPr id="20" name="Gruppieren 19">
            <a:extLst>
              <a:ext uri="{FF2B5EF4-FFF2-40B4-BE49-F238E27FC236}">
                <a16:creationId xmlns:a16="http://schemas.microsoft.com/office/drawing/2014/main" id="{B30F5BB5-7863-4504-94A4-F39A72E20BF2}"/>
              </a:ext>
            </a:extLst>
          </p:cNvPr>
          <p:cNvGrpSpPr/>
          <p:nvPr userDrawn="1"/>
        </p:nvGrpSpPr>
        <p:grpSpPr>
          <a:xfrm>
            <a:off x="621507" y="476249"/>
            <a:ext cx="1266824" cy="1028701"/>
            <a:chOff x="621507" y="476249"/>
            <a:chExt cx="1266824" cy="1028701"/>
          </a:xfrm>
          <a:solidFill>
            <a:schemeClr val="bg1"/>
          </a:solidFill>
        </p:grpSpPr>
        <p:sp>
          <p:nvSpPr>
            <p:cNvPr id="3" name="Pfeil: Chevron 2">
              <a:extLst>
                <a:ext uri="{FF2B5EF4-FFF2-40B4-BE49-F238E27FC236}">
                  <a16:creationId xmlns:a16="http://schemas.microsoft.com/office/drawing/2014/main" id="{80955E3B-8357-4836-8592-3039D01F1391}"/>
                </a:ext>
              </a:extLst>
            </p:cNvPr>
            <p:cNvSpPr/>
            <p:nvPr userDrawn="1"/>
          </p:nvSpPr>
          <p:spPr>
            <a:xfrm>
              <a:off x="621507" y="476249"/>
              <a:ext cx="671512" cy="1028701"/>
            </a:xfrm>
            <a:prstGeom prst="chevron">
              <a:avLst>
                <a:gd name="adj" fmla="val 42908"/>
              </a:avLst>
            </a:pr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108000" rIns="108000" bIns="108000" rtlCol="0" anchor="ctr"/>
            <a:lstStyle/>
            <a:p>
              <a:pPr marL="180000" indent="-180000" algn="l">
                <a:lnSpc>
                  <a:spcPts val="1960"/>
                </a:lnSpc>
                <a:buClr>
                  <a:schemeClr val="accent1"/>
                </a:buClr>
                <a:buFont typeface="Wingdings" panose="05000000000000000000" pitchFamily="2" charset="2"/>
                <a:buChar char="§"/>
              </a:pP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9" name="Pfeil: Chevron 18">
              <a:extLst>
                <a:ext uri="{FF2B5EF4-FFF2-40B4-BE49-F238E27FC236}">
                  <a16:creationId xmlns:a16="http://schemas.microsoft.com/office/drawing/2014/main" id="{8245CA0A-C731-43B3-A4D1-99935FA2DE2F}"/>
                </a:ext>
              </a:extLst>
            </p:cNvPr>
            <p:cNvSpPr/>
            <p:nvPr userDrawn="1"/>
          </p:nvSpPr>
          <p:spPr>
            <a:xfrm>
              <a:off x="1216819" y="476249"/>
              <a:ext cx="671512" cy="1028701"/>
            </a:xfrm>
            <a:prstGeom prst="chevron">
              <a:avLst>
                <a:gd name="adj" fmla="val 42908"/>
              </a:avLst>
            </a:pr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108000" rIns="108000" bIns="108000" rtlCol="0" anchor="ctr"/>
            <a:lstStyle/>
            <a:p>
              <a:pPr marL="180000" indent="-180000" algn="l">
                <a:lnSpc>
                  <a:spcPts val="1960"/>
                </a:lnSpc>
                <a:buClr>
                  <a:schemeClr val="accent1"/>
                </a:buClr>
                <a:buFont typeface="Wingdings" panose="05000000000000000000" pitchFamily="2" charset="2"/>
                <a:buChar char="§"/>
              </a:pPr>
              <a:endParaRPr lang="en-US" sz="1400" dirty="0">
                <a:solidFill>
                  <a:schemeClr val="tx1"/>
                </a:solidFill>
              </a:endParaRPr>
            </a:p>
          </p:txBody>
        </p:sp>
      </p:grp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2285A88-12D6-4461-A4C7-1D177C10FE40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8404E2F-0DC3-491D-BBFF-E567024868D0}" type="datetime1">
              <a:rPr lang="de-DE" noProof="0" smtClean="0"/>
              <a:t>22.11.2023</a:t>
            </a:fld>
            <a:endParaRPr lang="de-DE" noProof="0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98C3B39-287A-4DC2-86D1-47762D2F829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noProof="0"/>
              <a:t>© Fraunhofer IML</a:t>
            </a:r>
            <a:endParaRPr lang="de-DE" noProof="0" dirty="0"/>
          </a:p>
        </p:txBody>
      </p:sp>
      <p:sp>
        <p:nvSpPr>
          <p:cNvPr id="21" name="Foliennummernplatzhalter 20">
            <a:extLst>
              <a:ext uri="{FF2B5EF4-FFF2-40B4-BE49-F238E27FC236}">
                <a16:creationId xmlns:a16="http://schemas.microsoft.com/office/drawing/2014/main" id="{A36F7860-0DEC-4D26-A4CA-9345FD18967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de-DE" noProof="0" dirty="0"/>
              <a:t>Slide</a:t>
            </a:r>
            <a:r>
              <a:rPr lang="en-US" dirty="0"/>
              <a:t> </a:t>
            </a:r>
            <a:fld id="{401BA3E4-5E55-4F99-AF09-CC6D6B2539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extplatzhalter 10">
            <a:extLst>
              <a:ext uri="{FF2B5EF4-FFF2-40B4-BE49-F238E27FC236}">
                <a16:creationId xmlns:a16="http://schemas.microsoft.com/office/drawing/2014/main" id="{CFFC1B66-D4DF-B258-ED33-53D1520961B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79376" y="6168803"/>
            <a:ext cx="4770521" cy="103105"/>
          </a:xfr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>
              <a:defRPr lang="de-DE" sz="800" noProof="0" dirty="0">
                <a:solidFill>
                  <a:schemeClr val="bg1"/>
                </a:solidFill>
                <a:latin typeface="+mn-lt"/>
              </a:defRPr>
            </a:lvl1pPr>
          </a:lstStyle>
          <a:p>
            <a:pPr marL="270000" lvl="0" indent="-270000">
              <a:lnSpc>
                <a:spcPts val="800"/>
              </a:lnSpc>
              <a:spcAft>
                <a:spcPts val="0"/>
              </a:spcAft>
            </a:pPr>
            <a:r>
              <a:rPr lang="de-DE" noProof="0" dirty="0"/>
              <a:t>Quellen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514ECD62-58F8-8059-96B5-F78D4FFC8A5D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-1516380" y="1107255"/>
            <a:ext cx="1386840" cy="3832860"/>
          </a:xfrm>
          <a:prstGeom prst="rect">
            <a:avLst/>
          </a:prstGeom>
        </p:spPr>
      </p:pic>
      <p:cxnSp>
        <p:nvCxnSpPr>
          <p:cNvPr id="8" name="Gerader Verbinder 7">
            <a:extLst>
              <a:ext uri="{FF2B5EF4-FFF2-40B4-BE49-F238E27FC236}">
                <a16:creationId xmlns:a16="http://schemas.microsoft.com/office/drawing/2014/main" id="{8450233F-E22A-6203-9138-C52127D3931A}"/>
              </a:ext>
            </a:extLst>
          </p:cNvPr>
          <p:cNvCxnSpPr/>
          <p:nvPr userDrawn="1"/>
        </p:nvCxnSpPr>
        <p:spPr bwMode="gray">
          <a:xfrm>
            <a:off x="0" y="6143625"/>
            <a:ext cx="12192000" cy="0"/>
          </a:xfrm>
          <a:prstGeom prst="line">
            <a:avLst/>
          </a:prstGeom>
          <a:ln w="28575">
            <a:solidFill>
              <a:srgbClr val="005B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37221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Zitat dunk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 hidden="1">
            <a:extLst>
              <a:ext uri="{FF2B5EF4-FFF2-40B4-BE49-F238E27FC236}">
                <a16:creationId xmlns:a16="http://schemas.microsoft.com/office/drawing/2014/main" id="{5BAB6549-3007-4962-B8D4-52ECE482311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90557484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44" imgH="345" progId="TCLayout.ActiveDocument.1">
                  <p:embed/>
                </p:oleObj>
              </mc:Choice>
              <mc:Fallback>
                <p:oleObj name="think-cell Folie" r:id="rId3" imgW="344" imgH="345" progId="TCLayout.ActiveDocument.1">
                  <p:embed/>
                  <p:pic>
                    <p:nvPicPr>
                      <p:cNvPr id="6" name="Objekt 5" hidden="1">
                        <a:extLst>
                          <a:ext uri="{FF2B5EF4-FFF2-40B4-BE49-F238E27FC236}">
                            <a16:creationId xmlns:a16="http://schemas.microsoft.com/office/drawing/2014/main" id="{5BAB6549-3007-4962-B8D4-52ECE482311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Textplatzhalter 31">
            <a:extLst>
              <a:ext uri="{FF2B5EF4-FFF2-40B4-BE49-F238E27FC236}">
                <a16:creationId xmlns:a16="http://schemas.microsoft.com/office/drawing/2014/main" id="{19260903-BB55-4E18-8A26-9490D566EEA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425" y="1826785"/>
            <a:ext cx="11233150" cy="1205330"/>
          </a:xfrm>
        </p:spPr>
        <p:txBody>
          <a:bodyPr/>
          <a:lstStyle>
            <a:lvl1pPr>
              <a:lnSpc>
                <a:spcPct val="110000"/>
              </a:lnSpc>
              <a:spcAft>
                <a:spcPts val="0"/>
              </a:spcAft>
              <a:defRPr sz="4400">
                <a:solidFill>
                  <a:schemeClr val="bg1"/>
                </a:solidFill>
                <a:latin typeface="Frutiger LT Com 65 Bold" panose="020B0803030504020204" pitchFamily="34" charset="0"/>
              </a:defRPr>
            </a:lvl1pPr>
            <a:lvl2pPr algn="r">
              <a:lnSpc>
                <a:spcPct val="110000"/>
              </a:lnSpc>
              <a:spcAft>
                <a:spcPts val="0"/>
              </a:spcAft>
              <a:defRPr sz="1400">
                <a:solidFill>
                  <a:schemeClr val="bg1"/>
                </a:solidFill>
                <a:latin typeface="+mj-lt"/>
              </a:defRPr>
            </a:lvl2pPr>
            <a:lvl3pPr algn="r">
              <a:lnSpc>
                <a:spcPct val="110000"/>
              </a:lnSpc>
              <a:spcAft>
                <a:spcPts val="0"/>
              </a:spcAft>
              <a:defRPr>
                <a:solidFill>
                  <a:schemeClr val="bg1"/>
                </a:solidFill>
                <a:latin typeface="+mn-lt"/>
              </a:defRPr>
            </a:lvl3pPr>
            <a:lvl4pPr marL="0" indent="0" algn="r">
              <a:lnSpc>
                <a:spcPct val="110000"/>
              </a:lnSpc>
              <a:buNone/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de-DE" dirty="0"/>
              <a:t>Zitat</a:t>
            </a:r>
          </a:p>
          <a:p>
            <a:pPr lvl="1"/>
            <a:r>
              <a:rPr lang="de-DE" dirty="0"/>
              <a:t>Name des Autors</a:t>
            </a:r>
          </a:p>
          <a:p>
            <a:pPr lvl="2"/>
            <a:r>
              <a:rPr lang="de-DE" dirty="0"/>
              <a:t>Position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EFE2E23E-A04B-4A3C-9731-269F09B3618B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DE324B6-D7C2-429F-9563-54E4F47990AC}" type="datetime1">
              <a:rPr lang="de-DE" noProof="0" smtClean="0"/>
              <a:t>22.11.2023</a:t>
            </a:fld>
            <a:endParaRPr lang="de-DE" noProof="0" dirty="0"/>
          </a:p>
        </p:txBody>
      </p:sp>
      <p:sp>
        <p:nvSpPr>
          <p:cNvPr id="17" name="Copyright Fraunhofer">
            <a:extLst>
              <a:ext uri="{FF2B5EF4-FFF2-40B4-BE49-F238E27FC236}">
                <a16:creationId xmlns:a16="http://schemas.microsoft.com/office/drawing/2014/main" id="{7BF1A88B-92B6-448D-B293-70A607B2651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noProof="0"/>
              <a:t>© Fraunhofer IML</a:t>
            </a:r>
            <a:endParaRPr lang="de-DE" noProof="0" dirty="0"/>
          </a:p>
        </p:txBody>
      </p:sp>
      <p:sp>
        <p:nvSpPr>
          <p:cNvPr id="18" name="Foliennummernplatzhalter 17">
            <a:extLst>
              <a:ext uri="{FF2B5EF4-FFF2-40B4-BE49-F238E27FC236}">
                <a16:creationId xmlns:a16="http://schemas.microsoft.com/office/drawing/2014/main" id="{9320B56D-3BA0-4D7D-91B3-67F9A11E4A7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de-DE" noProof="0" dirty="0"/>
              <a:t>Slide</a:t>
            </a:r>
            <a:r>
              <a:rPr lang="en-US" dirty="0"/>
              <a:t> </a:t>
            </a:r>
            <a:fld id="{401BA3E4-5E55-4F99-AF09-CC6D6B2539E2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20" name="Gruppieren 19">
            <a:extLst>
              <a:ext uri="{FF2B5EF4-FFF2-40B4-BE49-F238E27FC236}">
                <a16:creationId xmlns:a16="http://schemas.microsoft.com/office/drawing/2014/main" id="{942B2AF3-B72B-4E51-98E8-276E33E081FB}"/>
              </a:ext>
            </a:extLst>
          </p:cNvPr>
          <p:cNvGrpSpPr/>
          <p:nvPr userDrawn="1"/>
        </p:nvGrpSpPr>
        <p:grpSpPr>
          <a:xfrm>
            <a:off x="621507" y="476249"/>
            <a:ext cx="1266824" cy="1028701"/>
            <a:chOff x="621507" y="476249"/>
            <a:chExt cx="1266824" cy="1028701"/>
          </a:xfrm>
          <a:solidFill>
            <a:schemeClr val="bg1"/>
          </a:solidFill>
        </p:grpSpPr>
        <p:sp>
          <p:nvSpPr>
            <p:cNvPr id="21" name="Pfeil: Chevron 20">
              <a:extLst>
                <a:ext uri="{FF2B5EF4-FFF2-40B4-BE49-F238E27FC236}">
                  <a16:creationId xmlns:a16="http://schemas.microsoft.com/office/drawing/2014/main" id="{A9E48764-AC81-446C-B62C-88A8F03B3803}"/>
                </a:ext>
              </a:extLst>
            </p:cNvPr>
            <p:cNvSpPr/>
            <p:nvPr userDrawn="1"/>
          </p:nvSpPr>
          <p:spPr>
            <a:xfrm>
              <a:off x="621507" y="476249"/>
              <a:ext cx="671512" cy="1028701"/>
            </a:xfrm>
            <a:prstGeom prst="chevron">
              <a:avLst>
                <a:gd name="adj" fmla="val 42908"/>
              </a:avLst>
            </a:pr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108000" rIns="108000" bIns="108000" rtlCol="0" anchor="ctr"/>
            <a:lstStyle/>
            <a:p>
              <a:pPr marL="180000" indent="-180000" algn="l">
                <a:lnSpc>
                  <a:spcPts val="1960"/>
                </a:lnSpc>
                <a:buClr>
                  <a:schemeClr val="accent1"/>
                </a:buClr>
                <a:buFont typeface="Wingdings" panose="05000000000000000000" pitchFamily="2" charset="2"/>
                <a:buChar char="§"/>
              </a:pP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22" name="Pfeil: Chevron 21">
              <a:extLst>
                <a:ext uri="{FF2B5EF4-FFF2-40B4-BE49-F238E27FC236}">
                  <a16:creationId xmlns:a16="http://schemas.microsoft.com/office/drawing/2014/main" id="{14C3BCAC-351B-4AFA-8D18-F61D609E40E4}"/>
                </a:ext>
              </a:extLst>
            </p:cNvPr>
            <p:cNvSpPr/>
            <p:nvPr userDrawn="1"/>
          </p:nvSpPr>
          <p:spPr>
            <a:xfrm>
              <a:off x="1216819" y="476249"/>
              <a:ext cx="671512" cy="1028701"/>
            </a:xfrm>
            <a:prstGeom prst="chevron">
              <a:avLst>
                <a:gd name="adj" fmla="val 42908"/>
              </a:avLst>
            </a:pr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108000" rIns="108000" bIns="108000" rtlCol="0" anchor="ctr"/>
            <a:lstStyle/>
            <a:p>
              <a:pPr marL="180000" indent="-180000" algn="l">
                <a:lnSpc>
                  <a:spcPts val="1960"/>
                </a:lnSpc>
                <a:buClr>
                  <a:schemeClr val="accent1"/>
                </a:buClr>
                <a:buFont typeface="Wingdings" panose="05000000000000000000" pitchFamily="2" charset="2"/>
                <a:buChar char="§"/>
              </a:pPr>
              <a:endParaRPr lang="en-US" sz="1400" dirty="0">
                <a:solidFill>
                  <a:schemeClr val="tx1"/>
                </a:solidFill>
              </a:endParaRPr>
            </a:p>
          </p:txBody>
        </p:sp>
      </p:grpSp>
      <p:sp>
        <p:nvSpPr>
          <p:cNvPr id="7" name="Textplatzhalter 10">
            <a:extLst>
              <a:ext uri="{FF2B5EF4-FFF2-40B4-BE49-F238E27FC236}">
                <a16:creationId xmlns:a16="http://schemas.microsoft.com/office/drawing/2014/main" id="{6B5BBFFA-F3B5-9D07-8525-A1F35672358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79376" y="6168803"/>
            <a:ext cx="4770521" cy="103105"/>
          </a:xfr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>
              <a:defRPr lang="de-DE" sz="800" noProof="0" dirty="0">
                <a:solidFill>
                  <a:schemeClr val="bg1"/>
                </a:solidFill>
                <a:latin typeface="+mn-lt"/>
              </a:defRPr>
            </a:lvl1pPr>
          </a:lstStyle>
          <a:p>
            <a:pPr marL="270000" lvl="0" indent="-270000">
              <a:lnSpc>
                <a:spcPts val="800"/>
              </a:lnSpc>
              <a:spcAft>
                <a:spcPts val="0"/>
              </a:spcAft>
            </a:pPr>
            <a:r>
              <a:rPr lang="de-DE" noProof="0" dirty="0"/>
              <a:t>Quellen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C6478394-8F45-E3B3-C426-ECDA5B0D9205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-1516380" y="1107255"/>
            <a:ext cx="1386840" cy="3832860"/>
          </a:xfrm>
          <a:prstGeom prst="rect">
            <a:avLst/>
          </a:prstGeom>
        </p:spPr>
      </p:pic>
      <p:cxnSp>
        <p:nvCxnSpPr>
          <p:cNvPr id="3" name="Gerader Verbinder 2">
            <a:extLst>
              <a:ext uri="{FF2B5EF4-FFF2-40B4-BE49-F238E27FC236}">
                <a16:creationId xmlns:a16="http://schemas.microsoft.com/office/drawing/2014/main" id="{089CF756-E83F-E6EC-759D-6F6E09CEA0D3}"/>
              </a:ext>
            </a:extLst>
          </p:cNvPr>
          <p:cNvCxnSpPr/>
          <p:nvPr userDrawn="1"/>
        </p:nvCxnSpPr>
        <p:spPr bwMode="gray">
          <a:xfrm>
            <a:off x="0" y="6143625"/>
            <a:ext cx="12192000" cy="0"/>
          </a:xfrm>
          <a:prstGeom prst="line">
            <a:avLst/>
          </a:prstGeom>
          <a:ln w="28575">
            <a:solidFill>
              <a:srgbClr val="005B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61624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ontaktfolie – Bild vollfläch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kt 12" hidden="1">
            <a:extLst>
              <a:ext uri="{FF2B5EF4-FFF2-40B4-BE49-F238E27FC236}">
                <a16:creationId xmlns:a16="http://schemas.microsoft.com/office/drawing/2014/main" id="{FA62D198-8DCD-43B1-ADA0-82CB261CFE4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70866708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44" imgH="345" progId="TCLayout.ActiveDocument.1">
                  <p:embed/>
                </p:oleObj>
              </mc:Choice>
              <mc:Fallback>
                <p:oleObj name="think-cell Folie" r:id="rId3" imgW="344" imgH="345" progId="TCLayout.ActiveDocument.1">
                  <p:embed/>
                  <p:pic>
                    <p:nvPicPr>
                      <p:cNvPr id="13" name="Objekt 12" hidden="1">
                        <a:extLst>
                          <a:ext uri="{FF2B5EF4-FFF2-40B4-BE49-F238E27FC236}">
                            <a16:creationId xmlns:a16="http://schemas.microsoft.com/office/drawing/2014/main" id="{FA62D198-8DCD-43B1-ADA0-82CB261CFE4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AABB2FBB-BF9E-4D2C-8FD3-E83E6005233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" y="2952020"/>
            <a:ext cx="5916612" cy="3388337"/>
          </a:xfrm>
          <a:solidFill>
            <a:srgbClr val="005B7F"/>
          </a:solidFill>
        </p:spPr>
        <p:txBody>
          <a:bodyPr lIns="486000" tIns="360000" rIns="360000" bIns="360000" anchor="t">
            <a:spAutoFit/>
          </a:bodyPr>
          <a:lstStyle>
            <a:lvl1pPr>
              <a:lnSpc>
                <a:spcPct val="110000"/>
              </a:lnSpc>
              <a:spcAft>
                <a:spcPts val="0"/>
              </a:spcAft>
              <a:defRPr sz="3200" b="0">
                <a:solidFill>
                  <a:schemeClr val="bg1"/>
                </a:solidFill>
                <a:latin typeface="+mn-lt"/>
              </a:defRPr>
            </a:lvl1pPr>
            <a:lvl2pPr>
              <a:lnSpc>
                <a:spcPts val="3500"/>
              </a:lnSpc>
              <a:spcAft>
                <a:spcPts val="1600"/>
              </a:spcAft>
              <a:defRPr sz="4160" b="0">
                <a:solidFill>
                  <a:schemeClr val="bg1"/>
                </a:solidFill>
                <a:latin typeface="Frutiger LT Com 75 Black" panose="020B0A03040504030204" pitchFamily="34" charset="0"/>
              </a:defRPr>
            </a:lvl2pPr>
            <a:lvl3pPr>
              <a:lnSpc>
                <a:spcPct val="110000"/>
              </a:lnSpc>
              <a:spcAft>
                <a:spcPts val="0"/>
              </a:spcAft>
              <a:defRPr sz="1600" b="0">
                <a:solidFill>
                  <a:schemeClr val="bg1"/>
                </a:solidFill>
                <a:latin typeface="+mj-lt"/>
              </a:defRPr>
            </a:lvl3pPr>
            <a:lvl4pPr marL="0" indent="0">
              <a:lnSpc>
                <a:spcPts val="2080"/>
              </a:lnSpc>
              <a:spcBef>
                <a:spcPts val="2080"/>
              </a:spcBef>
              <a:spcAft>
                <a:spcPts val="0"/>
              </a:spcAft>
              <a:buNone/>
              <a:defRPr>
                <a:solidFill>
                  <a:schemeClr val="bg1"/>
                </a:solidFill>
              </a:defRPr>
            </a:lvl4pPr>
            <a:lvl5pPr>
              <a:spcAft>
                <a:spcPts val="0"/>
              </a:spcAft>
              <a:defRPr/>
            </a:lvl5pPr>
          </a:lstStyle>
          <a:p>
            <a:pPr lvl="0"/>
            <a:r>
              <a:rPr lang="de-DE" dirty="0"/>
              <a:t>Kontakt</a:t>
            </a:r>
          </a:p>
          <a:p>
            <a:pPr lvl="1"/>
            <a:r>
              <a:rPr lang="de-DE" dirty="0"/>
              <a:t>—</a:t>
            </a:r>
          </a:p>
          <a:p>
            <a:pPr lvl="2"/>
            <a:r>
              <a:rPr lang="de-DE" dirty="0"/>
              <a:t>Titel Vorname Name</a:t>
            </a:r>
          </a:p>
          <a:p>
            <a:pPr lvl="2"/>
            <a:r>
              <a:rPr lang="de-DE" dirty="0"/>
              <a:t>Geschäftsbereich XXX</a:t>
            </a:r>
          </a:p>
          <a:p>
            <a:pPr lvl="2"/>
            <a:r>
              <a:rPr lang="de-DE" dirty="0"/>
              <a:t>Tel. +49 12 3456-XXXX</a:t>
            </a:r>
          </a:p>
          <a:p>
            <a:pPr lvl="2"/>
            <a:r>
              <a:rPr lang="de-DE" dirty="0"/>
              <a:t>Fax +49 12 3456-XXXX</a:t>
            </a:r>
          </a:p>
          <a:p>
            <a:pPr lvl="2"/>
            <a:r>
              <a:rPr lang="de-DE" dirty="0"/>
              <a:t>vorname.name@fraunhofer.de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0809F1F2-5AE7-4500-87D3-FAD916B3136D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1388048" y="7027336"/>
            <a:ext cx="720000" cy="123111"/>
          </a:xfrm>
        </p:spPr>
        <p:txBody>
          <a:bodyPr/>
          <a:lstStyle/>
          <a:p>
            <a:fld id="{18404E2F-0DC3-491D-BBFF-E567024868D0}" type="datetime1">
              <a:rPr lang="de-DE" noProof="0" smtClean="0"/>
              <a:t>22.11.2023</a:t>
            </a:fld>
            <a:endParaRPr lang="de-DE" noProof="0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459D760A-5328-4251-ACFF-CB470EE34716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2297897" y="7027336"/>
            <a:ext cx="2952000" cy="123111"/>
          </a:xfrm>
        </p:spPr>
        <p:txBody>
          <a:bodyPr/>
          <a:lstStyle/>
          <a:p>
            <a:r>
              <a:rPr lang="de-DE" noProof="0"/>
              <a:t>© Fraunhofer IML</a:t>
            </a:r>
            <a:endParaRPr lang="de-DE" noProof="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3FC189F-C42A-4071-BC47-28A29172D13F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479425" y="7027336"/>
            <a:ext cx="720000" cy="123111"/>
          </a:xfrm>
        </p:spPr>
        <p:txBody>
          <a:bodyPr/>
          <a:lstStyle/>
          <a:p>
            <a:r>
              <a:rPr lang="de-DE" noProof="0" dirty="0"/>
              <a:t>Slide</a:t>
            </a:r>
            <a:r>
              <a:rPr lang="en-US" dirty="0"/>
              <a:t> </a:t>
            </a:r>
            <a:fld id="{401BA3E4-5E55-4F99-AF09-CC6D6B2539E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0CF8D2CE-6EC1-E279-2B72-F6197D916DDE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-1516380" y="1107255"/>
            <a:ext cx="1386840" cy="3832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9023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ontaktfolie – Bild hal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kt 12" hidden="1">
            <a:extLst>
              <a:ext uri="{FF2B5EF4-FFF2-40B4-BE49-F238E27FC236}">
                <a16:creationId xmlns:a16="http://schemas.microsoft.com/office/drawing/2014/main" id="{FA62D198-8DCD-43B1-ADA0-82CB261CFE4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28430794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44" imgH="345" progId="TCLayout.ActiveDocument.1">
                  <p:embed/>
                </p:oleObj>
              </mc:Choice>
              <mc:Fallback>
                <p:oleObj name="think-cell Folie" r:id="rId3" imgW="344" imgH="345" progId="TCLayout.ActiveDocument.1">
                  <p:embed/>
                  <p:pic>
                    <p:nvPicPr>
                      <p:cNvPr id="13" name="Objekt 12" hidden="1">
                        <a:extLst>
                          <a:ext uri="{FF2B5EF4-FFF2-40B4-BE49-F238E27FC236}">
                            <a16:creationId xmlns:a16="http://schemas.microsoft.com/office/drawing/2014/main" id="{FA62D198-8DCD-43B1-ADA0-82CB261CFE4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AABB2FBB-BF9E-4D2C-8FD3-E83E6005233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" y="2952020"/>
            <a:ext cx="5916612" cy="3388337"/>
          </a:xfrm>
          <a:solidFill>
            <a:srgbClr val="005B7F"/>
          </a:solidFill>
        </p:spPr>
        <p:txBody>
          <a:bodyPr lIns="486000" tIns="360000" rIns="360000" bIns="360000" anchor="t">
            <a:spAutoFit/>
          </a:bodyPr>
          <a:lstStyle>
            <a:lvl1pPr>
              <a:lnSpc>
                <a:spcPct val="110000"/>
              </a:lnSpc>
              <a:spcAft>
                <a:spcPts val="0"/>
              </a:spcAft>
              <a:defRPr sz="3200" b="0">
                <a:solidFill>
                  <a:schemeClr val="bg1"/>
                </a:solidFill>
                <a:latin typeface="+mn-lt"/>
              </a:defRPr>
            </a:lvl1pPr>
            <a:lvl2pPr>
              <a:lnSpc>
                <a:spcPts val="3500"/>
              </a:lnSpc>
              <a:spcAft>
                <a:spcPts val="1600"/>
              </a:spcAft>
              <a:defRPr sz="4160" b="0">
                <a:solidFill>
                  <a:schemeClr val="bg1"/>
                </a:solidFill>
                <a:latin typeface="Frutiger LT Com 75 Black" panose="020B0A03040504030204" pitchFamily="34" charset="0"/>
              </a:defRPr>
            </a:lvl2pPr>
            <a:lvl3pPr>
              <a:lnSpc>
                <a:spcPct val="110000"/>
              </a:lnSpc>
              <a:spcAft>
                <a:spcPts val="0"/>
              </a:spcAft>
              <a:defRPr sz="1600" b="0">
                <a:solidFill>
                  <a:schemeClr val="bg1"/>
                </a:solidFill>
                <a:latin typeface="+mj-lt"/>
              </a:defRPr>
            </a:lvl3pPr>
            <a:lvl4pPr marL="0" indent="0">
              <a:lnSpc>
                <a:spcPts val="2080"/>
              </a:lnSpc>
              <a:spcBef>
                <a:spcPts val="2080"/>
              </a:spcBef>
              <a:spcAft>
                <a:spcPts val="0"/>
              </a:spcAft>
              <a:buNone/>
              <a:defRPr>
                <a:solidFill>
                  <a:schemeClr val="bg1"/>
                </a:solidFill>
              </a:defRPr>
            </a:lvl4pPr>
            <a:lvl5pPr>
              <a:spcAft>
                <a:spcPts val="0"/>
              </a:spcAft>
              <a:defRPr/>
            </a:lvl5pPr>
          </a:lstStyle>
          <a:p>
            <a:pPr lvl="0"/>
            <a:r>
              <a:rPr lang="de-DE" dirty="0"/>
              <a:t>Kontakt</a:t>
            </a:r>
          </a:p>
          <a:p>
            <a:pPr lvl="1"/>
            <a:r>
              <a:rPr lang="de-DE" dirty="0"/>
              <a:t>—</a:t>
            </a:r>
          </a:p>
          <a:p>
            <a:pPr lvl="2"/>
            <a:r>
              <a:rPr lang="de-DE" dirty="0"/>
              <a:t>Titel Vorname Name</a:t>
            </a:r>
          </a:p>
          <a:p>
            <a:pPr lvl="2"/>
            <a:r>
              <a:rPr lang="de-DE" dirty="0"/>
              <a:t>Geschäftsbereich XXX</a:t>
            </a:r>
          </a:p>
          <a:p>
            <a:pPr lvl="2"/>
            <a:r>
              <a:rPr lang="de-DE" dirty="0"/>
              <a:t>Tel. +49 12 3456-XXXX</a:t>
            </a:r>
          </a:p>
          <a:p>
            <a:pPr lvl="2"/>
            <a:r>
              <a:rPr lang="de-DE" dirty="0"/>
              <a:t>Fax +49 12 3456-XXXX</a:t>
            </a:r>
          </a:p>
          <a:p>
            <a:pPr lvl="2"/>
            <a:r>
              <a:rPr lang="de-DE" dirty="0"/>
              <a:t>vorname.name@fraunhofer.de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8D3F48CE-72D6-4312-9E4E-63E50B50038E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1388048" y="7027336"/>
            <a:ext cx="720000" cy="123111"/>
          </a:xfrm>
        </p:spPr>
        <p:txBody>
          <a:bodyPr/>
          <a:lstStyle/>
          <a:p>
            <a:fld id="{18404E2F-0DC3-491D-BBFF-E567024868D0}" type="datetime1">
              <a:rPr lang="de-DE" noProof="0" smtClean="0"/>
              <a:t>22.11.2023</a:t>
            </a:fld>
            <a:endParaRPr lang="de-DE" noProof="0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4A83046E-333C-49E5-BC21-4B96362580AF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2297897" y="7027336"/>
            <a:ext cx="2952000" cy="123111"/>
          </a:xfrm>
        </p:spPr>
        <p:txBody>
          <a:bodyPr/>
          <a:lstStyle/>
          <a:p>
            <a:r>
              <a:rPr lang="de-DE" noProof="0"/>
              <a:t>© Fraunhofer IML</a:t>
            </a:r>
            <a:endParaRPr lang="de-DE" noProof="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D6BEE77-0380-4FD0-A81C-71B6A50C651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479425" y="7027336"/>
            <a:ext cx="720000" cy="123111"/>
          </a:xfrm>
        </p:spPr>
        <p:txBody>
          <a:bodyPr/>
          <a:lstStyle/>
          <a:p>
            <a:r>
              <a:rPr lang="de-DE" noProof="0" dirty="0"/>
              <a:t>Slide</a:t>
            </a:r>
            <a:r>
              <a:rPr lang="en-US" dirty="0"/>
              <a:t> </a:t>
            </a:r>
            <a:fld id="{401BA3E4-5E55-4F99-AF09-CC6D6B2539E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B3CE31A6-6933-9723-73AB-61CF930CC552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-1516380" y="1107255"/>
            <a:ext cx="1386840" cy="3832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3013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ontaktfolie –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kt 12" hidden="1">
            <a:extLst>
              <a:ext uri="{FF2B5EF4-FFF2-40B4-BE49-F238E27FC236}">
                <a16:creationId xmlns:a16="http://schemas.microsoft.com/office/drawing/2014/main" id="{FA62D198-8DCD-43B1-ADA0-82CB261CFE4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76316797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44" imgH="345" progId="TCLayout.ActiveDocument.1">
                  <p:embed/>
                </p:oleObj>
              </mc:Choice>
              <mc:Fallback>
                <p:oleObj name="think-cell Folie" r:id="rId3" imgW="344" imgH="345" progId="TCLayout.ActiveDocument.1">
                  <p:embed/>
                  <p:pic>
                    <p:nvPicPr>
                      <p:cNvPr id="13" name="Objekt 12" hidden="1">
                        <a:extLst>
                          <a:ext uri="{FF2B5EF4-FFF2-40B4-BE49-F238E27FC236}">
                            <a16:creationId xmlns:a16="http://schemas.microsoft.com/office/drawing/2014/main" id="{FA62D198-8DCD-43B1-ADA0-82CB261CFE4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AABB2FBB-BF9E-4D2C-8FD3-E83E6005233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9425" y="1700213"/>
            <a:ext cx="5916612" cy="3848489"/>
          </a:xfrm>
          <a:noFill/>
        </p:spPr>
        <p:txBody>
          <a:bodyPr lIns="0" tIns="0" rIns="0" bIns="0" anchor="t">
            <a:spAutoFit/>
          </a:bodyPr>
          <a:lstStyle>
            <a:lvl1pPr>
              <a:lnSpc>
                <a:spcPct val="110000"/>
              </a:lnSpc>
              <a:spcAft>
                <a:spcPts val="0"/>
              </a:spcAft>
              <a:defRPr sz="3200" b="0">
                <a:solidFill>
                  <a:schemeClr val="bg1"/>
                </a:solidFill>
                <a:latin typeface="+mn-lt"/>
              </a:defRPr>
            </a:lvl1pPr>
            <a:lvl2pPr>
              <a:lnSpc>
                <a:spcPts val="3500"/>
              </a:lnSpc>
              <a:spcAft>
                <a:spcPts val="1600"/>
              </a:spcAft>
              <a:defRPr sz="4160" b="0">
                <a:solidFill>
                  <a:schemeClr val="bg1"/>
                </a:solidFill>
                <a:latin typeface="Frutiger LT Com 75 Black" panose="020B0A03040504030204" pitchFamily="34" charset="0"/>
              </a:defRPr>
            </a:lvl2pPr>
            <a:lvl3pPr>
              <a:lnSpc>
                <a:spcPct val="110000"/>
              </a:lnSpc>
              <a:spcAft>
                <a:spcPts val="0"/>
              </a:spcAft>
              <a:defRPr sz="1600" b="0">
                <a:solidFill>
                  <a:schemeClr val="bg1"/>
                </a:solidFill>
                <a:latin typeface="+mj-lt"/>
              </a:defRPr>
            </a:lvl3pPr>
            <a:lvl4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bg1"/>
                </a:solidFill>
              </a:defRPr>
            </a:lvl4pPr>
            <a:lvl5pPr>
              <a:spcAft>
                <a:spcPts val="0"/>
              </a:spcAft>
              <a:defRPr/>
            </a:lvl5pPr>
          </a:lstStyle>
          <a:p>
            <a:pPr lvl="0"/>
            <a:r>
              <a:rPr lang="de-DE" dirty="0"/>
              <a:t>Kontakt</a:t>
            </a:r>
          </a:p>
          <a:p>
            <a:pPr lvl="1"/>
            <a:r>
              <a:rPr lang="de-DE" dirty="0"/>
              <a:t>—</a:t>
            </a:r>
          </a:p>
          <a:p>
            <a:pPr lvl="2"/>
            <a:r>
              <a:rPr lang="de-DE" dirty="0"/>
              <a:t>Titel Vorname Name</a:t>
            </a:r>
          </a:p>
          <a:p>
            <a:pPr lvl="2"/>
            <a:r>
              <a:rPr lang="de-DE" dirty="0"/>
              <a:t>Geschäftsbereich XXX</a:t>
            </a:r>
          </a:p>
          <a:p>
            <a:pPr lvl="2"/>
            <a:r>
              <a:rPr lang="de-DE" dirty="0"/>
              <a:t>Tel. +49 12 3456-XXXX</a:t>
            </a:r>
          </a:p>
          <a:p>
            <a:pPr lvl="2"/>
            <a:r>
              <a:rPr lang="de-DE" dirty="0"/>
              <a:t>Fax +49 12 3456-XXXX</a:t>
            </a:r>
          </a:p>
          <a:p>
            <a:pPr lvl="2"/>
            <a:r>
              <a:rPr lang="de-DE" dirty="0"/>
              <a:t>vorname.name@fraunhofer.de</a:t>
            </a:r>
          </a:p>
          <a:p>
            <a:pPr lvl="3"/>
            <a:endParaRPr lang="pt-BR" dirty="0"/>
          </a:p>
          <a:p>
            <a:pPr lvl="3"/>
            <a:r>
              <a:rPr lang="pt-BR" dirty="0"/>
              <a:t>Fraunhofer XYZ</a:t>
            </a:r>
          </a:p>
          <a:p>
            <a:pPr lvl="3"/>
            <a:r>
              <a:rPr lang="pt-BR" dirty="0"/>
              <a:t>Straße XY</a:t>
            </a:r>
          </a:p>
          <a:p>
            <a:pPr lvl="3"/>
            <a:r>
              <a:rPr lang="pt-BR" dirty="0"/>
              <a:t>12345 Stadt</a:t>
            </a:r>
          </a:p>
          <a:p>
            <a:pPr lvl="3"/>
            <a:r>
              <a:rPr lang="pt-BR" dirty="0"/>
              <a:t>www.fraunhofer.de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CA313C52-2525-4A5D-916B-98841273CADF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1388048" y="7027336"/>
            <a:ext cx="720000" cy="123111"/>
          </a:xfrm>
        </p:spPr>
        <p:txBody>
          <a:bodyPr/>
          <a:lstStyle/>
          <a:p>
            <a:fld id="{18404E2F-0DC3-491D-BBFF-E567024868D0}" type="datetime1">
              <a:rPr lang="de-DE" noProof="0" smtClean="0"/>
              <a:t>22.11.2023</a:t>
            </a:fld>
            <a:endParaRPr lang="de-DE" noProof="0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2219F9CA-C990-4FAF-BBA2-C37D042E4FF8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2297897" y="7027336"/>
            <a:ext cx="2952000" cy="123111"/>
          </a:xfrm>
        </p:spPr>
        <p:txBody>
          <a:bodyPr/>
          <a:lstStyle/>
          <a:p>
            <a:r>
              <a:rPr lang="de-DE" noProof="0"/>
              <a:t>© Fraunhofer IML</a:t>
            </a:r>
            <a:endParaRPr lang="de-DE" noProof="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1B3BB0E-EF1D-44E5-9391-ED9E79F83DB4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479425" y="7027336"/>
            <a:ext cx="720000" cy="123111"/>
          </a:xfrm>
        </p:spPr>
        <p:txBody>
          <a:bodyPr/>
          <a:lstStyle/>
          <a:p>
            <a:r>
              <a:rPr lang="de-DE" noProof="0" dirty="0"/>
              <a:t>Slide</a:t>
            </a:r>
            <a:r>
              <a:rPr lang="en-US" dirty="0"/>
              <a:t> </a:t>
            </a:r>
            <a:fld id="{401BA3E4-5E55-4F99-AF09-CC6D6B2539E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7EB01FCB-1083-30FE-30CD-4F3F2948185D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-1516380" y="1107255"/>
            <a:ext cx="1386840" cy="3832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34311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kt 12" hidden="1">
            <a:extLst>
              <a:ext uri="{FF2B5EF4-FFF2-40B4-BE49-F238E27FC236}">
                <a16:creationId xmlns:a16="http://schemas.microsoft.com/office/drawing/2014/main" id="{FA62D198-8DCD-43B1-ADA0-82CB261CFE4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20208130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44" imgH="345" progId="TCLayout.ActiveDocument.1">
                  <p:embed/>
                </p:oleObj>
              </mc:Choice>
              <mc:Fallback>
                <p:oleObj name="think-cell Folie" r:id="rId3" imgW="344" imgH="345" progId="TCLayout.ActiveDocument.1">
                  <p:embed/>
                  <p:pic>
                    <p:nvPicPr>
                      <p:cNvPr id="13" name="Objekt 12" hidden="1">
                        <a:extLst>
                          <a:ext uri="{FF2B5EF4-FFF2-40B4-BE49-F238E27FC236}">
                            <a16:creationId xmlns:a16="http://schemas.microsoft.com/office/drawing/2014/main" id="{FA62D198-8DCD-43B1-ADA0-82CB261CFE4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AABB2FBB-BF9E-4D2C-8FD3-E83E6005233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9425" y="2255355"/>
            <a:ext cx="11233149" cy="2998000"/>
          </a:xfrm>
          <a:noFill/>
        </p:spPr>
        <p:txBody>
          <a:bodyPr wrap="square" lIns="0" tIns="0" rIns="0" bIns="0" anchor="t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6600" b="0">
                <a:solidFill>
                  <a:schemeClr val="bg1"/>
                </a:solidFill>
                <a:latin typeface="+mn-lt"/>
              </a:defRPr>
            </a:lvl1pPr>
            <a:lvl2pPr>
              <a:lnSpc>
                <a:spcPts val="7200"/>
              </a:lnSpc>
              <a:spcAft>
                <a:spcPts val="1600"/>
              </a:spcAft>
              <a:defRPr sz="8580" b="0">
                <a:solidFill>
                  <a:schemeClr val="bg1"/>
                </a:solidFill>
                <a:latin typeface="Frutiger LT Com 75 Black" panose="020B0A03040504030204" pitchFamily="34" charset="0"/>
              </a:defRPr>
            </a:lvl2pPr>
            <a:lvl3pPr>
              <a:lnSpc>
                <a:spcPts val="2080"/>
              </a:lnSpc>
              <a:spcAft>
                <a:spcPts val="0"/>
              </a:spcAft>
              <a:defRPr>
                <a:solidFill>
                  <a:schemeClr val="bg1"/>
                </a:solidFill>
                <a:latin typeface="+mj-lt"/>
              </a:defRPr>
            </a:lvl3pPr>
            <a:lvl4pPr marL="0" indent="0">
              <a:lnSpc>
                <a:spcPts val="2080"/>
              </a:lnSpc>
              <a:spcBef>
                <a:spcPts val="2080"/>
              </a:spcBef>
              <a:spcAft>
                <a:spcPts val="0"/>
              </a:spcAft>
              <a:buNone/>
              <a:defRPr>
                <a:solidFill>
                  <a:schemeClr val="bg1"/>
                </a:solidFill>
              </a:defRPr>
            </a:lvl4pPr>
            <a:lvl5pPr>
              <a:spcAft>
                <a:spcPts val="0"/>
              </a:spcAft>
              <a:defRPr/>
            </a:lvl5pPr>
          </a:lstStyle>
          <a:p>
            <a:pPr lvl="0"/>
            <a:r>
              <a:rPr lang="de-DE" dirty="0"/>
              <a:t>Vielen Dank für Ihre Aufmerksamkeit</a:t>
            </a:r>
          </a:p>
          <a:p>
            <a:pPr lvl="1"/>
            <a:r>
              <a:rPr lang="de-DE" dirty="0"/>
              <a:t>—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D9614564-45F3-43F4-A781-81B474E1C11B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1388048" y="7027336"/>
            <a:ext cx="720000" cy="123111"/>
          </a:xfrm>
        </p:spPr>
        <p:txBody>
          <a:bodyPr/>
          <a:lstStyle/>
          <a:p>
            <a:fld id="{18404E2F-0DC3-491D-BBFF-E567024868D0}" type="datetime1">
              <a:rPr lang="de-DE" noProof="0" smtClean="0"/>
              <a:t>22.11.2023</a:t>
            </a:fld>
            <a:endParaRPr lang="de-DE" noProof="0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5B5AC9A-7737-4C1C-B583-AD4EA4DAE9AE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2297897" y="7027336"/>
            <a:ext cx="2952000" cy="123111"/>
          </a:xfrm>
        </p:spPr>
        <p:txBody>
          <a:bodyPr/>
          <a:lstStyle/>
          <a:p>
            <a:r>
              <a:rPr lang="de-DE" noProof="0"/>
              <a:t>© Fraunhofer IML</a:t>
            </a:r>
            <a:endParaRPr lang="de-DE" noProof="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5919D1C-ADAC-4933-80BD-01165FF9D271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479425" y="7027336"/>
            <a:ext cx="720000" cy="123111"/>
          </a:xfrm>
        </p:spPr>
        <p:txBody>
          <a:bodyPr/>
          <a:lstStyle/>
          <a:p>
            <a:r>
              <a:rPr lang="de-DE" noProof="0" dirty="0"/>
              <a:t>Slide</a:t>
            </a:r>
            <a:r>
              <a:rPr lang="en-US" dirty="0"/>
              <a:t> </a:t>
            </a:r>
            <a:fld id="{401BA3E4-5E55-4F99-AF09-CC6D6B2539E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23D7CE3C-13D8-6086-59E7-6FE22F4A5CA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-1516380" y="1107255"/>
            <a:ext cx="1386840" cy="3832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74180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742E28E-6971-40B0-A7C6-8C18067FB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38BE2-09B5-4063-9B6F-D7A53C478F72}" type="datetime1">
              <a:rPr lang="de-DE" noProof="0" smtClean="0"/>
              <a:t>22.11.2023</a:t>
            </a:fld>
            <a:endParaRPr lang="de-DE" noProof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A67EE25F-E97B-41B2-B12C-3941E02F80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noProof="0"/>
              <a:t>© Fraunhofer IML</a:t>
            </a:r>
            <a:endParaRPr lang="de-DE" noProof="0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D3925CD-EBD7-4A63-8391-C05DDAC6FF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noProof="0" dirty="0"/>
              <a:t>Slide</a:t>
            </a:r>
            <a:r>
              <a:rPr lang="en-US" dirty="0"/>
              <a:t> </a:t>
            </a:r>
            <a:fld id="{401BA3E4-5E55-4F99-AF09-CC6D6B2539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289B4EF8-C56D-4A55-8B46-AEF03C9B96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5" y="395588"/>
            <a:ext cx="11233150" cy="382733"/>
          </a:xfrm>
        </p:spPr>
        <p:txBody>
          <a:bodyPr vert="horz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platzhalter 4">
            <a:extLst>
              <a:ext uri="{FF2B5EF4-FFF2-40B4-BE49-F238E27FC236}">
                <a16:creationId xmlns:a16="http://schemas.microsoft.com/office/drawing/2014/main" id="{F780F229-21E0-4D41-A2B0-DFDFF6DDA93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425" y="778321"/>
            <a:ext cx="11233150" cy="318933"/>
          </a:xfrm>
        </p:spPr>
        <p:txBody>
          <a:bodyPr/>
          <a:lstStyle>
            <a:lvl1pPr>
              <a:defRPr sz="20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de-DE" dirty="0" err="1"/>
              <a:t>Subline</a:t>
            </a:r>
            <a:endParaRPr lang="en-US" dirty="0"/>
          </a:p>
        </p:txBody>
      </p:sp>
      <p:sp>
        <p:nvSpPr>
          <p:cNvPr id="2" name="Textplatzhalter 10">
            <a:extLst>
              <a:ext uri="{FF2B5EF4-FFF2-40B4-BE49-F238E27FC236}">
                <a16:creationId xmlns:a16="http://schemas.microsoft.com/office/drawing/2014/main" id="{2922C4ED-32C5-07C4-6A28-E1F975C5DDA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79376" y="6168803"/>
            <a:ext cx="4770521" cy="103105"/>
          </a:xfr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>
              <a:defRPr lang="de-DE" sz="800" noProof="0" dirty="0">
                <a:solidFill>
                  <a:schemeClr val="bg1"/>
                </a:solidFill>
                <a:latin typeface="+mn-lt"/>
              </a:defRPr>
            </a:lvl1pPr>
          </a:lstStyle>
          <a:p>
            <a:pPr marL="270000" lvl="0" indent="-270000">
              <a:lnSpc>
                <a:spcPts val="800"/>
              </a:lnSpc>
              <a:spcAft>
                <a:spcPts val="0"/>
              </a:spcAft>
            </a:pPr>
            <a:r>
              <a:rPr lang="de-DE" noProof="0" dirty="0"/>
              <a:t>Quellen</a:t>
            </a:r>
          </a:p>
        </p:txBody>
      </p:sp>
    </p:spTree>
    <p:extLst>
      <p:ext uri="{BB962C8B-B14F-4D97-AF65-F5344CB8AC3E}">
        <p14:creationId xmlns:p14="http://schemas.microsoft.com/office/powerpoint/2010/main" val="32316378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square" anchor="t">
            <a:normAutofit/>
          </a:bodyPr>
          <a:lstStyle>
            <a:lvl1pPr algn="l">
              <a:defRPr sz="4800" b="0" spc="0" baseline="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 baseline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DAFBE-5A5D-4317-940F-044861AD85FD}" type="datetime1">
              <a:rPr lang="en-GB" smtClean="0"/>
              <a:t>22/11/2023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© </a:t>
            </a:r>
            <a:r>
              <a:rPr lang="en-US" dirty="0" err="1"/>
              <a:t>Lamarr</a:t>
            </a:r>
            <a:r>
              <a:rPr lang="en-US" dirty="0"/>
              <a:t> Institute for Machine Learning and Artificial Intelligence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25F75-C7E3-4425-86D2-794190651F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142877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aseline="0"/>
            </a:lvl1pPr>
            <a:lvl2pPr>
              <a:defRPr baseline="0"/>
            </a:lvl2pPr>
            <a:lvl3pPr>
              <a:defRPr baseline="0"/>
            </a:lvl3pPr>
            <a:lvl4pPr>
              <a:defRPr baseline="0"/>
            </a:lvl4pPr>
            <a:lvl5pPr>
              <a:defRPr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FDE9D-40F1-4DF3-B980-6724494F8AE5}" type="datetime1">
              <a:rPr lang="en-GB" smtClean="0"/>
              <a:t>22/11/2023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© </a:t>
            </a:r>
            <a:r>
              <a:rPr lang="en-US" dirty="0" err="1"/>
              <a:t>Lamarr</a:t>
            </a:r>
            <a:r>
              <a:rPr lang="en-US" dirty="0"/>
              <a:t> Institute for Machine Learning and Artificial Intelligence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25F75-C7E3-4425-86D2-794190651F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804519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+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06593" y="365126"/>
            <a:ext cx="11542955" cy="803031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6593" y="1903177"/>
            <a:ext cx="11542955" cy="427378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B8B5F-7047-407D-8EFE-83F4A1FF8570}" type="datetime1">
              <a:rPr lang="en-GB" smtClean="0"/>
              <a:t>22/11/2023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© </a:t>
            </a:r>
            <a:r>
              <a:rPr lang="en-US" dirty="0" err="1"/>
              <a:t>Lamarr</a:t>
            </a:r>
            <a:r>
              <a:rPr lang="en-US" dirty="0"/>
              <a:t> Institute for Machine Learning and Artificial Intelligence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25F75-C7E3-4425-86D2-794190651FFA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0F619533-6787-1C26-647E-F85189D9513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06593" y="1202209"/>
            <a:ext cx="11579225" cy="468313"/>
          </a:xfrm>
        </p:spPr>
        <p:txBody>
          <a:bodyPr anchor="ctr" anchorCtr="0">
            <a:noAutofit/>
          </a:bodyPr>
          <a:lstStyle>
            <a:lvl1pPr marL="0" indent="0">
              <a:buNone/>
              <a:defRPr sz="2800" i="1"/>
            </a:lvl1pPr>
          </a:lstStyle>
          <a:p>
            <a:pPr lvl="0"/>
            <a:r>
              <a:rPr lang="en-GB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6601294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– große Headline unten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kt 12" hidden="1">
            <a:extLst>
              <a:ext uri="{FF2B5EF4-FFF2-40B4-BE49-F238E27FC236}">
                <a16:creationId xmlns:a16="http://schemas.microsoft.com/office/drawing/2014/main" id="{FA62D198-8DCD-43B1-ADA0-82CB261CFE4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35027456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44" imgH="345" progId="TCLayout.ActiveDocument.1">
                  <p:embed/>
                </p:oleObj>
              </mc:Choice>
              <mc:Fallback>
                <p:oleObj name="think-cell Folie" r:id="rId3" imgW="344" imgH="345" progId="TCLayout.ActiveDocument.1">
                  <p:embed/>
                  <p:pic>
                    <p:nvPicPr>
                      <p:cNvPr id="13" name="Objekt 12" hidden="1">
                        <a:extLst>
                          <a:ext uri="{FF2B5EF4-FFF2-40B4-BE49-F238E27FC236}">
                            <a16:creationId xmlns:a16="http://schemas.microsoft.com/office/drawing/2014/main" id="{FA62D198-8DCD-43B1-ADA0-82CB261CFE4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AABB2FBB-BF9E-4D2C-8FD3-E83E6005233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" y="3490309"/>
            <a:ext cx="11712574" cy="2494566"/>
          </a:xfrm>
          <a:noFill/>
        </p:spPr>
        <p:txBody>
          <a:bodyPr wrap="square" lIns="486000" tIns="360000" rIns="360000" bIns="360000" anchor="b">
            <a:spAutoFit/>
          </a:bodyPr>
          <a:lstStyle>
            <a:lvl1pPr>
              <a:lnSpc>
                <a:spcPct val="110000"/>
              </a:lnSpc>
              <a:spcAft>
                <a:spcPts val="0"/>
              </a:spcAft>
              <a:defRPr sz="1600" b="0">
                <a:solidFill>
                  <a:schemeClr val="bg1"/>
                </a:solidFill>
                <a:latin typeface="+mj-lt"/>
              </a:defRPr>
            </a:lvl1pPr>
            <a:lvl2pPr>
              <a:lnSpc>
                <a:spcPts val="3200"/>
              </a:lnSpc>
              <a:spcAft>
                <a:spcPts val="640"/>
              </a:spcAft>
              <a:defRPr sz="4160" b="0">
                <a:solidFill>
                  <a:schemeClr val="bg1"/>
                </a:solidFill>
                <a:latin typeface="Frutiger LT Com 75 Black" panose="020B0A03040504030204" pitchFamily="34" charset="0"/>
              </a:defRPr>
            </a:lvl2pPr>
            <a:lvl3pPr>
              <a:lnSpc>
                <a:spcPct val="100000"/>
              </a:lnSpc>
              <a:spcAft>
                <a:spcPts val="0"/>
              </a:spcAft>
              <a:defRPr sz="3200" b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ct val="110000"/>
              </a:lnSpc>
              <a:spcBef>
                <a:spcPts val="208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4pPr>
            <a:lvl5pPr>
              <a:spcAft>
                <a:spcPts val="0"/>
              </a:spcAft>
              <a:defRPr/>
            </a:lvl5pPr>
          </a:lstStyle>
          <a:p>
            <a:pPr lvl="0"/>
            <a:r>
              <a:rPr lang="de-DE" dirty="0" err="1"/>
              <a:t>Subline</a:t>
            </a:r>
            <a:r>
              <a:rPr lang="de-DE" dirty="0"/>
              <a:t>/Referent/Datum</a:t>
            </a:r>
          </a:p>
          <a:p>
            <a:pPr lvl="1"/>
            <a:r>
              <a:rPr lang="de-DE" dirty="0"/>
              <a:t>—</a:t>
            </a:r>
          </a:p>
          <a:p>
            <a:pPr lvl="2"/>
            <a:r>
              <a:rPr lang="de-DE" dirty="0"/>
              <a:t>Headline groß, Frutiger LT </a:t>
            </a:r>
            <a:r>
              <a:rPr lang="de-DE" dirty="0" err="1"/>
              <a:t>Com</a:t>
            </a:r>
            <a:r>
              <a:rPr lang="de-DE" dirty="0"/>
              <a:t> Light, 32 </a:t>
            </a:r>
            <a:r>
              <a:rPr lang="de-DE" dirty="0" err="1"/>
              <a:t>pt</a:t>
            </a:r>
            <a:endParaRPr lang="de-DE" dirty="0"/>
          </a:p>
          <a:p>
            <a:pPr lvl="3"/>
            <a:r>
              <a:rPr lang="de-DE" dirty="0"/>
              <a:t>Referenten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2B71DDCE-8584-473E-89A6-4E1C8FE4FEFE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18404E2F-0DC3-491D-BBFF-E567024868D0}" type="datetime1">
              <a:rPr lang="de-DE" noProof="0" smtClean="0"/>
              <a:t>22.11.2023</a:t>
            </a:fld>
            <a:endParaRPr lang="de-DE" noProof="0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44F76422-6FC9-4F77-8DC2-9370AFAFE86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de-DE" noProof="0"/>
              <a:t>© Fraunhofer IML</a:t>
            </a:r>
            <a:endParaRPr lang="de-DE" noProof="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8BBD116-D531-4394-B940-E1E0CD4B016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de-DE" noProof="0" dirty="0"/>
              <a:t>Slide</a:t>
            </a:r>
            <a:r>
              <a:rPr lang="en-US" dirty="0"/>
              <a:t> </a:t>
            </a:r>
            <a:fld id="{401BA3E4-5E55-4F99-AF09-CC6D6B2539E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CE9B836A-D0C7-D79B-1FD7-C81F496D9BB3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-1516380" y="1107255"/>
            <a:ext cx="1386840" cy="383286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72B0E303-C5E3-BCC4-9FCC-3351F583EDE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11155" t="16497" r="15034" b="16800"/>
          <a:stretch/>
        </p:blipFill>
        <p:spPr>
          <a:xfrm>
            <a:off x="8271071" y="405130"/>
            <a:ext cx="3477064" cy="1633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4924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– große Headline oben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kt 12" hidden="1">
            <a:extLst>
              <a:ext uri="{FF2B5EF4-FFF2-40B4-BE49-F238E27FC236}">
                <a16:creationId xmlns:a16="http://schemas.microsoft.com/office/drawing/2014/main" id="{FA62D198-8DCD-43B1-ADA0-82CB261CFE4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64659934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44" imgH="345" progId="TCLayout.ActiveDocument.1">
                  <p:embed/>
                </p:oleObj>
              </mc:Choice>
              <mc:Fallback>
                <p:oleObj name="think-cell Folie" r:id="rId3" imgW="344" imgH="345" progId="TCLayout.ActiveDocument.1">
                  <p:embed/>
                  <p:pic>
                    <p:nvPicPr>
                      <p:cNvPr id="13" name="Objekt 12" hidden="1">
                        <a:extLst>
                          <a:ext uri="{FF2B5EF4-FFF2-40B4-BE49-F238E27FC236}">
                            <a16:creationId xmlns:a16="http://schemas.microsoft.com/office/drawing/2014/main" id="{FA62D198-8DCD-43B1-ADA0-82CB261CFE4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AABB2FBB-BF9E-4D2C-8FD3-E83E6005233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-1" y="3323596"/>
            <a:ext cx="11712575" cy="2661279"/>
          </a:xfrm>
          <a:noFill/>
        </p:spPr>
        <p:txBody>
          <a:bodyPr wrap="square" lIns="486000" tIns="360000" rIns="360000" bIns="360000" anchor="b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3200" b="0">
                <a:solidFill>
                  <a:schemeClr val="bg1"/>
                </a:solidFill>
                <a:latin typeface="+mn-lt"/>
              </a:defRPr>
            </a:lvl1pPr>
            <a:lvl2pPr>
              <a:lnSpc>
                <a:spcPts val="3520"/>
              </a:lnSpc>
              <a:spcAft>
                <a:spcPts val="1600"/>
              </a:spcAft>
              <a:defRPr sz="4160" b="0">
                <a:solidFill>
                  <a:schemeClr val="bg1"/>
                </a:solidFill>
                <a:latin typeface="Frutiger LT Com 75 Black" panose="020B0A03040504030204" pitchFamily="34" charset="0"/>
              </a:defRPr>
            </a:lvl2pPr>
            <a:lvl3pPr>
              <a:lnSpc>
                <a:spcPct val="110000"/>
              </a:lnSpc>
              <a:spcAft>
                <a:spcPts val="0"/>
              </a:spcAft>
              <a:defRPr sz="1600">
                <a:solidFill>
                  <a:schemeClr val="bg1"/>
                </a:solidFill>
                <a:latin typeface="+mj-lt"/>
              </a:defRPr>
            </a:lvl3pPr>
            <a:lvl4pPr marL="0" indent="0">
              <a:lnSpc>
                <a:spcPct val="110000"/>
              </a:lnSpc>
              <a:spcBef>
                <a:spcPts val="208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4pPr>
            <a:lvl5pPr>
              <a:spcAft>
                <a:spcPts val="0"/>
              </a:spcAft>
              <a:defRPr/>
            </a:lvl5pPr>
          </a:lstStyle>
          <a:p>
            <a:pPr lvl="0"/>
            <a:r>
              <a:rPr lang="de-DE" dirty="0"/>
              <a:t>Headline groß, Frutiger LT </a:t>
            </a:r>
            <a:r>
              <a:rPr lang="de-DE" dirty="0" err="1"/>
              <a:t>Com</a:t>
            </a:r>
            <a:r>
              <a:rPr lang="de-DE" dirty="0"/>
              <a:t> Light, 32 </a:t>
            </a:r>
            <a:r>
              <a:rPr lang="de-DE" dirty="0" err="1"/>
              <a:t>pt</a:t>
            </a:r>
            <a:endParaRPr lang="de-DE" dirty="0"/>
          </a:p>
          <a:p>
            <a:pPr lvl="1"/>
            <a:r>
              <a:rPr lang="de-DE" dirty="0"/>
              <a:t>—</a:t>
            </a:r>
          </a:p>
          <a:p>
            <a:pPr lvl="2"/>
            <a:r>
              <a:rPr lang="de-DE" dirty="0" err="1"/>
              <a:t>Subline</a:t>
            </a:r>
            <a:r>
              <a:rPr lang="de-DE" dirty="0"/>
              <a:t>/Referent/Datum</a:t>
            </a:r>
          </a:p>
          <a:p>
            <a:pPr lvl="3"/>
            <a:r>
              <a:rPr lang="de-DE" dirty="0"/>
              <a:t>Referenten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25C68886-21F8-4FFB-8201-7F0BA6565D68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1388048" y="7027336"/>
            <a:ext cx="720000" cy="123111"/>
          </a:xfrm>
        </p:spPr>
        <p:txBody>
          <a:bodyPr/>
          <a:lstStyle/>
          <a:p>
            <a:fld id="{18404E2F-0DC3-491D-BBFF-E567024868D0}" type="datetime1">
              <a:rPr lang="de-DE" noProof="0" smtClean="0"/>
              <a:t>22.11.2023</a:t>
            </a:fld>
            <a:endParaRPr lang="de-DE" noProof="0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44BD0276-DAC0-4256-A958-3D3DD10E633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2297897" y="7027336"/>
            <a:ext cx="2952000" cy="123111"/>
          </a:xfrm>
        </p:spPr>
        <p:txBody>
          <a:bodyPr/>
          <a:lstStyle/>
          <a:p>
            <a:r>
              <a:rPr lang="de-DE" noProof="0"/>
              <a:t>© Fraunhofer IML</a:t>
            </a:r>
            <a:endParaRPr lang="de-DE" noProof="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5696E82-453E-4196-8BCD-BF982D26413F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479425" y="7027336"/>
            <a:ext cx="720000" cy="123111"/>
          </a:xfrm>
        </p:spPr>
        <p:txBody>
          <a:bodyPr/>
          <a:lstStyle/>
          <a:p>
            <a:r>
              <a:rPr lang="de-DE" noProof="0" dirty="0"/>
              <a:t>Slide</a:t>
            </a:r>
            <a:r>
              <a:rPr lang="en-US" dirty="0"/>
              <a:t> </a:t>
            </a:r>
            <a:fld id="{401BA3E4-5E55-4F99-AF09-CC6D6B2539E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55B2EADF-827C-5649-9824-A67C4E33ADAE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-1516380" y="1107255"/>
            <a:ext cx="1386840" cy="3832860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BD6E035E-1596-D937-05C2-98E6568CFF5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11155" t="16497" r="15034" b="16800"/>
          <a:stretch/>
        </p:blipFill>
        <p:spPr>
          <a:xfrm>
            <a:off x="8271071" y="405130"/>
            <a:ext cx="3477064" cy="1633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4011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renner – Bild vollfläch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 hidden="1">
            <a:extLst>
              <a:ext uri="{FF2B5EF4-FFF2-40B4-BE49-F238E27FC236}">
                <a16:creationId xmlns:a16="http://schemas.microsoft.com/office/drawing/2014/main" id="{95B6287E-4A4F-4439-B422-A23539B2685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20406012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44" imgH="345" progId="TCLayout.ActiveDocument.1">
                  <p:embed/>
                </p:oleObj>
              </mc:Choice>
              <mc:Fallback>
                <p:oleObj name="think-cell Folie" r:id="rId3" imgW="344" imgH="345" progId="TCLayout.ActiveDocument.1">
                  <p:embed/>
                  <p:pic>
                    <p:nvPicPr>
                      <p:cNvPr id="6" name="Objekt 5" hidden="1">
                        <a:extLst>
                          <a:ext uri="{FF2B5EF4-FFF2-40B4-BE49-F238E27FC236}">
                            <a16:creationId xmlns:a16="http://schemas.microsoft.com/office/drawing/2014/main" id="{95B6287E-4A4F-4439-B422-A23539B2685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959FA541-8597-4991-9A2A-D86D39840ED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75388" y="3149600"/>
            <a:ext cx="5916612" cy="2177878"/>
          </a:xfrm>
          <a:solidFill>
            <a:srgbClr val="005B7F"/>
          </a:solidFill>
        </p:spPr>
        <p:txBody>
          <a:bodyPr lIns="360000" tIns="360000" rIns="360000" bIns="360000"/>
          <a:lstStyle>
            <a:lvl1pPr>
              <a:lnSpc>
                <a:spcPct val="110000"/>
              </a:lnSpc>
              <a:spcAft>
                <a:spcPts val="0"/>
              </a:spcAft>
              <a:defRPr sz="3200" b="0">
                <a:solidFill>
                  <a:schemeClr val="bg1"/>
                </a:solidFill>
                <a:latin typeface="+mn-lt"/>
              </a:defRPr>
            </a:lvl1pPr>
            <a:lvl2pPr>
              <a:lnSpc>
                <a:spcPts val="3520"/>
              </a:lnSpc>
              <a:spcAft>
                <a:spcPts val="1600"/>
              </a:spcAft>
              <a:defRPr sz="4160" b="1">
                <a:solidFill>
                  <a:schemeClr val="bg1"/>
                </a:solidFill>
                <a:latin typeface="Frutiger LT Com 75 Black" panose="020B0A03040504030204" pitchFamily="34" charset="0"/>
              </a:defRPr>
            </a:lvl2pPr>
            <a:lvl3pPr>
              <a:lnSpc>
                <a:spcPct val="110000"/>
              </a:lnSpc>
              <a:defRPr sz="1600"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Zahl</a:t>
            </a:r>
          </a:p>
          <a:p>
            <a:pPr lvl="1"/>
            <a:r>
              <a:rPr lang="de-DE" dirty="0"/>
              <a:t>—</a:t>
            </a:r>
          </a:p>
          <a:p>
            <a:pPr lvl="2"/>
            <a:r>
              <a:rPr lang="de-DE" dirty="0"/>
              <a:t>Kapitelüberschrift, Frutiger LT </a:t>
            </a:r>
            <a:r>
              <a:rPr lang="de-DE" dirty="0" err="1"/>
              <a:t>Com</a:t>
            </a:r>
            <a:r>
              <a:rPr lang="de-DE" dirty="0"/>
              <a:t> </a:t>
            </a:r>
            <a:r>
              <a:rPr lang="de-DE" dirty="0" err="1"/>
              <a:t>Bold</a:t>
            </a:r>
            <a:r>
              <a:rPr lang="de-DE" dirty="0"/>
              <a:t>, 16 </a:t>
            </a:r>
            <a:r>
              <a:rPr lang="de-DE" dirty="0" err="1"/>
              <a:t>pt</a:t>
            </a:r>
            <a:endParaRPr lang="de-DE" dirty="0"/>
          </a:p>
        </p:txBody>
      </p:sp>
      <p:sp>
        <p:nvSpPr>
          <p:cNvPr id="11" name="Datumsplatzhalter 10">
            <a:extLst>
              <a:ext uri="{FF2B5EF4-FFF2-40B4-BE49-F238E27FC236}">
                <a16:creationId xmlns:a16="http://schemas.microsoft.com/office/drawing/2014/main" id="{ACA94CF4-7D7D-4A16-808E-9BB3F11A7974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E6BEEC3F-C136-4E04-8E02-6DF963A6E721}" type="datetime1">
              <a:rPr lang="de-DE" noProof="0" smtClean="0"/>
              <a:t>22.11.2023</a:t>
            </a:fld>
            <a:endParaRPr lang="de-DE" noProof="0" dirty="0"/>
          </a:p>
        </p:txBody>
      </p:sp>
      <p:sp>
        <p:nvSpPr>
          <p:cNvPr id="12" name="Copyright Fraunhofer">
            <a:extLst>
              <a:ext uri="{FF2B5EF4-FFF2-40B4-BE49-F238E27FC236}">
                <a16:creationId xmlns:a16="http://schemas.microsoft.com/office/drawing/2014/main" id="{86A8951A-7642-4D31-B686-A714C8CCF5F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 noProof="0"/>
              <a:t>© Fraunhofer IML</a:t>
            </a:r>
            <a:endParaRPr lang="de-DE" noProof="0" dirty="0"/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9DE5828C-86B5-43E8-99E0-320BB3D4C7F3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de-DE" noProof="0" dirty="0"/>
              <a:t>Slide</a:t>
            </a:r>
            <a:r>
              <a:rPr lang="en-US" dirty="0"/>
              <a:t> </a:t>
            </a:r>
            <a:fld id="{401BA3E4-5E55-4F99-AF09-CC6D6B2539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43035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727" userDrawn="1">
          <p15:clr>
            <a:srgbClr val="FBAE40"/>
          </p15:clr>
        </p15:guide>
        <p15:guide id="2" pos="3953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renner – Bild 2/3 randabfall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 hidden="1">
            <a:extLst>
              <a:ext uri="{FF2B5EF4-FFF2-40B4-BE49-F238E27FC236}">
                <a16:creationId xmlns:a16="http://schemas.microsoft.com/office/drawing/2014/main" id="{95B6287E-4A4F-4439-B422-A23539B2685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70330595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44" imgH="345" progId="TCLayout.ActiveDocument.1">
                  <p:embed/>
                </p:oleObj>
              </mc:Choice>
              <mc:Fallback>
                <p:oleObj name="think-cell Folie" r:id="rId3" imgW="344" imgH="345" progId="TCLayout.ActiveDocument.1">
                  <p:embed/>
                  <p:pic>
                    <p:nvPicPr>
                      <p:cNvPr id="6" name="Objekt 5" hidden="1">
                        <a:extLst>
                          <a:ext uri="{FF2B5EF4-FFF2-40B4-BE49-F238E27FC236}">
                            <a16:creationId xmlns:a16="http://schemas.microsoft.com/office/drawing/2014/main" id="{95B6287E-4A4F-4439-B422-A23539B2685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959FA541-8597-4991-9A2A-D86D39840ED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75388" y="3149600"/>
            <a:ext cx="5916612" cy="2176723"/>
          </a:xfrm>
          <a:solidFill>
            <a:srgbClr val="005B7F"/>
          </a:solidFill>
        </p:spPr>
        <p:txBody>
          <a:bodyPr lIns="360000" tIns="360000" rIns="360000" bIns="360000"/>
          <a:lstStyle>
            <a:lvl1pPr>
              <a:lnSpc>
                <a:spcPct val="110000"/>
              </a:lnSpc>
              <a:spcAft>
                <a:spcPts val="0"/>
              </a:spcAft>
              <a:defRPr sz="3200" b="0">
                <a:solidFill>
                  <a:schemeClr val="bg1"/>
                </a:solidFill>
                <a:latin typeface="+mn-lt"/>
              </a:defRPr>
            </a:lvl1pPr>
            <a:lvl2pPr>
              <a:lnSpc>
                <a:spcPts val="3520"/>
              </a:lnSpc>
              <a:spcAft>
                <a:spcPts val="1600"/>
              </a:spcAft>
              <a:defRPr sz="4160" b="1">
                <a:solidFill>
                  <a:schemeClr val="bg1"/>
                </a:solidFill>
                <a:latin typeface="Frutiger LT Com 75 Black" panose="020B0A03040504030204" pitchFamily="34" charset="0"/>
              </a:defRPr>
            </a:lvl2pPr>
            <a:lvl3pPr>
              <a:lnSpc>
                <a:spcPct val="110000"/>
              </a:lnSpc>
              <a:defRPr sz="1600"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Zahl</a:t>
            </a:r>
          </a:p>
          <a:p>
            <a:pPr lvl="1"/>
            <a:r>
              <a:rPr lang="de-DE" dirty="0"/>
              <a:t>—</a:t>
            </a:r>
          </a:p>
          <a:p>
            <a:pPr lvl="2"/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utiger LT Com 65 Bold" panose="020B0803030504020204" pitchFamily="34" charset="0"/>
                <a:ea typeface="+mn-ea"/>
                <a:cs typeface="+mn-cs"/>
              </a:rPr>
              <a:t>Kapitelüberschrift, Frutiger LT </a:t>
            </a:r>
            <a:r>
              <a:rPr kumimoji="0" lang="de-DE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utiger LT Com 65 Bold" panose="020B0803030504020204" pitchFamily="34" charset="0"/>
                <a:ea typeface="+mn-ea"/>
                <a:cs typeface="+mn-cs"/>
              </a:rPr>
              <a:t>Com</a:t>
            </a: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utiger LT Com 65 Bold" panose="020B0803030504020204" pitchFamily="34" charset="0"/>
                <a:ea typeface="+mn-ea"/>
                <a:cs typeface="+mn-cs"/>
              </a:rPr>
              <a:t> </a:t>
            </a:r>
            <a:r>
              <a:rPr kumimoji="0" lang="de-DE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utiger LT Com 65 Bold" panose="020B0803030504020204" pitchFamily="34" charset="0"/>
                <a:ea typeface="+mn-ea"/>
                <a:cs typeface="+mn-cs"/>
              </a:rPr>
              <a:t>Bold</a:t>
            </a: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utiger LT Com 65 Bold" panose="020B0803030504020204" pitchFamily="34" charset="0"/>
                <a:ea typeface="+mn-ea"/>
                <a:cs typeface="+mn-cs"/>
              </a:rPr>
              <a:t>, 16 </a:t>
            </a:r>
            <a:r>
              <a:rPr kumimoji="0" lang="de-DE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utiger LT Com 65 Bold" panose="020B0803030504020204" pitchFamily="34" charset="0"/>
                <a:ea typeface="+mn-ea"/>
                <a:cs typeface="+mn-cs"/>
              </a:rPr>
              <a:t>pt</a:t>
            </a:r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CEB97AB-0648-4C20-81AF-315192BBB0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9" name="Datumsplatzhalter 8">
            <a:extLst>
              <a:ext uri="{FF2B5EF4-FFF2-40B4-BE49-F238E27FC236}">
                <a16:creationId xmlns:a16="http://schemas.microsoft.com/office/drawing/2014/main" id="{8CF3FD1A-1D27-41F1-9CA0-1DB93D823FF3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2179119F-C342-4DBA-9211-F4375B7FF2D1}" type="datetime1">
              <a:rPr lang="de-DE" noProof="0" smtClean="0"/>
              <a:t>22.11.2023</a:t>
            </a:fld>
            <a:endParaRPr lang="de-DE" noProof="0" dirty="0"/>
          </a:p>
        </p:txBody>
      </p:sp>
      <p:sp>
        <p:nvSpPr>
          <p:cNvPr id="11" name="Copyright Fraunhofer">
            <a:extLst>
              <a:ext uri="{FF2B5EF4-FFF2-40B4-BE49-F238E27FC236}">
                <a16:creationId xmlns:a16="http://schemas.microsoft.com/office/drawing/2014/main" id="{E2CAD830-41D2-49E6-9A6C-8B30840C6153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 noProof="0"/>
              <a:t>© Fraunhofer IML</a:t>
            </a:r>
            <a:endParaRPr lang="de-DE" noProof="0" dirty="0"/>
          </a:p>
        </p:txBody>
      </p:sp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31C2822D-ACBC-46C4-BC5F-37D1A4BC0459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de-DE" noProof="0" dirty="0"/>
              <a:t>Slide</a:t>
            </a:r>
            <a:r>
              <a:rPr lang="en-US" dirty="0"/>
              <a:t> </a:t>
            </a:r>
            <a:fld id="{401BA3E4-5E55-4F99-AF09-CC6D6B2539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8349B4F5-3985-40FA-BB6F-4069C03E55E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79425" y="778321"/>
            <a:ext cx="11233150" cy="319318"/>
          </a:xfrm>
        </p:spPr>
        <p:txBody>
          <a:bodyPr/>
          <a:lstStyle>
            <a:lvl1pPr>
              <a:defRPr sz="2000" b="0">
                <a:solidFill>
                  <a:schemeClr val="accent2"/>
                </a:solidFill>
                <a:latin typeface="+mn-lt"/>
              </a:defRPr>
            </a:lvl1pPr>
            <a:lvl2pPr>
              <a:defRPr sz="2400" b="1"/>
            </a:lvl2pPr>
            <a:lvl3pPr>
              <a:defRPr sz="2400" b="1"/>
            </a:lvl3pPr>
            <a:lvl4pPr>
              <a:defRPr sz="2400" b="1"/>
            </a:lvl4pPr>
            <a:lvl5pPr>
              <a:defRPr sz="2400" b="1"/>
            </a:lvl5pPr>
          </a:lstStyle>
          <a:p>
            <a:pPr lvl="0"/>
            <a:r>
              <a:rPr lang="de-DE" dirty="0" err="1"/>
              <a:t>Subline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534136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727" userDrawn="1">
          <p15:clr>
            <a:srgbClr val="FBAE40"/>
          </p15:clr>
        </p15:guide>
        <p15:guide id="2" pos="3953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renner – Beschreibung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 hidden="1">
            <a:extLst>
              <a:ext uri="{FF2B5EF4-FFF2-40B4-BE49-F238E27FC236}">
                <a16:creationId xmlns:a16="http://schemas.microsoft.com/office/drawing/2014/main" id="{95B6287E-4A4F-4439-B422-A23539B2685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9732269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44" imgH="345" progId="TCLayout.ActiveDocument.1">
                  <p:embed/>
                </p:oleObj>
              </mc:Choice>
              <mc:Fallback>
                <p:oleObj name="think-cell Folie" r:id="rId3" imgW="344" imgH="345" progId="TCLayout.ActiveDocument.1">
                  <p:embed/>
                  <p:pic>
                    <p:nvPicPr>
                      <p:cNvPr id="6" name="Objekt 5" hidden="1">
                        <a:extLst>
                          <a:ext uri="{FF2B5EF4-FFF2-40B4-BE49-F238E27FC236}">
                            <a16:creationId xmlns:a16="http://schemas.microsoft.com/office/drawing/2014/main" id="{95B6287E-4A4F-4439-B422-A23539B2685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959FA541-8597-4991-9A2A-D86D39840ED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75388" y="3149600"/>
            <a:ext cx="5916612" cy="1622533"/>
          </a:xfrm>
          <a:solidFill>
            <a:srgbClr val="005B7F"/>
          </a:solidFill>
        </p:spPr>
        <p:txBody>
          <a:bodyPr lIns="360000" tIns="360000" rIns="360000" bIns="360000"/>
          <a:lstStyle>
            <a:lvl1pPr>
              <a:lnSpc>
                <a:spcPct val="110000"/>
              </a:lnSpc>
              <a:spcAft>
                <a:spcPts val="0"/>
              </a:spcAft>
              <a:defRPr sz="2000" b="1">
                <a:solidFill>
                  <a:schemeClr val="bg1"/>
                </a:solidFill>
              </a:defRPr>
            </a:lvl1pPr>
            <a:lvl2pPr>
              <a:lnSpc>
                <a:spcPts val="2420"/>
              </a:lnSpc>
              <a:spcAft>
                <a:spcPts val="0"/>
              </a:spcAft>
              <a:defRPr sz="2860" b="1">
                <a:solidFill>
                  <a:schemeClr val="bg1"/>
                </a:solidFill>
                <a:latin typeface="Frutiger LT Com 75 Black" panose="020B0A03040504030204" pitchFamily="34" charset="0"/>
              </a:defRPr>
            </a:lvl2pPr>
            <a:lvl3pPr>
              <a:lnSpc>
                <a:spcPct val="110000"/>
              </a:lnSpc>
              <a:defRPr sz="1600" b="0">
                <a:solidFill>
                  <a:schemeClr val="bg1"/>
                </a:solidFill>
                <a:latin typeface="+mn-lt"/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Kapitelüberschrift, Frutiger </a:t>
            </a:r>
            <a:r>
              <a:rPr lang="de-DE" dirty="0" err="1"/>
              <a:t>Bold</a:t>
            </a:r>
            <a:r>
              <a:rPr lang="de-DE" dirty="0"/>
              <a:t> 20 </a:t>
            </a:r>
            <a:r>
              <a:rPr lang="de-DE" dirty="0" err="1"/>
              <a:t>pt</a:t>
            </a:r>
            <a:endParaRPr lang="de-DE" dirty="0"/>
          </a:p>
          <a:p>
            <a:pPr lvl="1"/>
            <a:r>
              <a:rPr lang="de-DE" dirty="0"/>
              <a:t>—</a:t>
            </a:r>
          </a:p>
          <a:p>
            <a:pPr lvl="2"/>
            <a:r>
              <a:rPr lang="de-DE" dirty="0"/>
              <a:t>Frutiger LT </a:t>
            </a:r>
            <a:r>
              <a:rPr lang="de-DE" dirty="0" err="1"/>
              <a:t>Com</a:t>
            </a:r>
            <a:r>
              <a:rPr lang="de-DE" dirty="0"/>
              <a:t> Light 16 </a:t>
            </a:r>
            <a:r>
              <a:rPr lang="de-DE" dirty="0" err="1"/>
              <a:t>pt</a:t>
            </a:r>
            <a:r>
              <a:rPr lang="de-DE" dirty="0"/>
              <a:t> 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CEB97AB-0648-4C20-81AF-315192BBB0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9" name="Datumsplatzhalter 8">
            <a:extLst>
              <a:ext uri="{FF2B5EF4-FFF2-40B4-BE49-F238E27FC236}">
                <a16:creationId xmlns:a16="http://schemas.microsoft.com/office/drawing/2014/main" id="{57475347-60C7-4275-87BB-E0A043A53960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FC469E6C-F598-4F80-AB6C-46A0783E2A2E}" type="datetime1">
              <a:rPr lang="de-DE" noProof="0" smtClean="0"/>
              <a:t>22.11.2023</a:t>
            </a:fld>
            <a:endParaRPr lang="de-DE" noProof="0" dirty="0"/>
          </a:p>
        </p:txBody>
      </p:sp>
      <p:sp>
        <p:nvSpPr>
          <p:cNvPr id="11" name="Copyright Fraunhofer">
            <a:extLst>
              <a:ext uri="{FF2B5EF4-FFF2-40B4-BE49-F238E27FC236}">
                <a16:creationId xmlns:a16="http://schemas.microsoft.com/office/drawing/2014/main" id="{262368A1-9617-47E7-A038-2429D810911C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 noProof="0"/>
              <a:t>© Fraunhofer IML</a:t>
            </a:r>
            <a:endParaRPr lang="de-DE" noProof="0" dirty="0"/>
          </a:p>
        </p:txBody>
      </p:sp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7CAF98EC-E908-46DA-A386-F0D4232D418D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de-DE" noProof="0" dirty="0"/>
              <a:t>Slide</a:t>
            </a:r>
            <a:r>
              <a:rPr lang="en-US" dirty="0"/>
              <a:t> </a:t>
            </a:r>
            <a:fld id="{401BA3E4-5E55-4F99-AF09-CC6D6B2539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600B162-5CE1-4081-9F76-7824B5C1719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79425" y="778321"/>
            <a:ext cx="11233150" cy="318933"/>
          </a:xfrm>
        </p:spPr>
        <p:txBody>
          <a:bodyPr/>
          <a:lstStyle>
            <a:lvl1pPr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de-DE" dirty="0" err="1"/>
              <a:t>Subline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40914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727" userDrawn="1">
          <p15:clr>
            <a:srgbClr val="FBAE40"/>
          </p15:clr>
        </p15:guide>
        <p15:guide id="2" pos="3953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folie mit Beschreibung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kt 12" hidden="1">
            <a:extLst>
              <a:ext uri="{FF2B5EF4-FFF2-40B4-BE49-F238E27FC236}">
                <a16:creationId xmlns:a16="http://schemas.microsoft.com/office/drawing/2014/main" id="{FA62D198-8DCD-43B1-ADA0-82CB261CFE4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13665751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44" imgH="345" progId="TCLayout.ActiveDocument.1">
                  <p:embed/>
                </p:oleObj>
              </mc:Choice>
              <mc:Fallback>
                <p:oleObj name="think-cell Folie" r:id="rId3" imgW="344" imgH="345" progId="TCLayout.ActiveDocument.1">
                  <p:embed/>
                  <p:pic>
                    <p:nvPicPr>
                      <p:cNvPr id="13" name="Objekt 12" hidden="1">
                        <a:extLst>
                          <a:ext uri="{FF2B5EF4-FFF2-40B4-BE49-F238E27FC236}">
                            <a16:creationId xmlns:a16="http://schemas.microsoft.com/office/drawing/2014/main" id="{FA62D198-8DCD-43B1-ADA0-82CB261CFE4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AABB2FBB-BF9E-4D2C-8FD3-E83E6005233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8198" y="1999174"/>
            <a:ext cx="7346583" cy="1731243"/>
          </a:xfrm>
          <a:noFill/>
        </p:spPr>
        <p:txBody>
          <a:bodyPr wrap="square" lIns="0" tIns="0" rIns="0" bIns="0" anchor="t">
            <a:spAutoFit/>
          </a:bodyPr>
          <a:lstStyle>
            <a:lvl1pPr>
              <a:lnSpc>
                <a:spcPct val="110000"/>
              </a:lnSpc>
              <a:spcAft>
                <a:spcPts val="0"/>
              </a:spcAft>
              <a:defRPr sz="1600" b="0">
                <a:solidFill>
                  <a:schemeClr val="bg1"/>
                </a:solidFill>
                <a:latin typeface="+mj-lt"/>
              </a:defRPr>
            </a:lvl1pPr>
            <a:lvl2pPr>
              <a:lnSpc>
                <a:spcPts val="3200"/>
              </a:lnSpc>
              <a:spcAft>
                <a:spcPts val="640"/>
              </a:spcAft>
              <a:defRPr sz="4160" b="1">
                <a:solidFill>
                  <a:schemeClr val="bg1"/>
                </a:solidFill>
                <a:latin typeface="Frutiger LT Com 75 Black" panose="020B0A03040504030204" pitchFamily="34" charset="0"/>
              </a:defRPr>
            </a:lvl2pPr>
            <a:lvl3pPr>
              <a:lnSpc>
                <a:spcPct val="100000"/>
              </a:lnSpc>
              <a:spcAft>
                <a:spcPts val="0"/>
              </a:spcAft>
              <a:defRPr sz="3200" b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ts val="2080"/>
              </a:lnSpc>
              <a:spcBef>
                <a:spcPts val="2080"/>
              </a:spcBef>
              <a:spcAft>
                <a:spcPts val="0"/>
              </a:spcAft>
              <a:buNone/>
              <a:defRPr>
                <a:solidFill>
                  <a:schemeClr val="bg1"/>
                </a:solidFill>
              </a:defRPr>
            </a:lvl4pPr>
            <a:lvl5pPr>
              <a:spcAft>
                <a:spcPts val="0"/>
              </a:spcAft>
              <a:defRPr/>
            </a:lvl5pPr>
          </a:lstStyle>
          <a:p>
            <a:pPr lvl="0"/>
            <a:r>
              <a:rPr lang="de-DE" dirty="0"/>
              <a:t>Kapitelnummer </a:t>
            </a:r>
          </a:p>
          <a:p>
            <a:pPr lvl="1"/>
            <a:r>
              <a:rPr lang="de-DE" dirty="0"/>
              <a:t>—</a:t>
            </a:r>
          </a:p>
          <a:p>
            <a:pPr lvl="2"/>
            <a:r>
              <a:rPr lang="de-DE" dirty="0"/>
              <a:t>Headline groß, Frutiger LT </a:t>
            </a:r>
            <a:r>
              <a:rPr lang="de-DE" dirty="0" err="1"/>
              <a:t>Com</a:t>
            </a:r>
            <a:r>
              <a:rPr lang="de-DE" dirty="0"/>
              <a:t> Light, </a:t>
            </a:r>
            <a:br>
              <a:rPr lang="de-DE" dirty="0"/>
            </a:br>
            <a:r>
              <a:rPr lang="de-DE" dirty="0"/>
              <a:t>32 </a:t>
            </a:r>
            <a:r>
              <a:rPr lang="de-DE" dirty="0" err="1"/>
              <a:t>pt</a:t>
            </a:r>
            <a:endParaRPr lang="de-DE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CF75AC2F-D644-43D9-B982-47D14AE50663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BE4F662B-8B67-467B-B579-81B65A21735B}" type="datetime1">
              <a:rPr lang="de-DE" noProof="0" smtClean="0"/>
              <a:t>22.11.2023</a:t>
            </a:fld>
            <a:endParaRPr lang="de-DE" noProof="0" dirty="0"/>
          </a:p>
        </p:txBody>
      </p:sp>
      <p:sp>
        <p:nvSpPr>
          <p:cNvPr id="6" name="Copyright Fraunhofer">
            <a:extLst>
              <a:ext uri="{FF2B5EF4-FFF2-40B4-BE49-F238E27FC236}">
                <a16:creationId xmlns:a16="http://schemas.microsoft.com/office/drawing/2014/main" id="{F09CF1CB-7C21-4B1B-8641-DD8AC9A83CB3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de-DE" noProof="0"/>
              <a:t>© Fraunhofer IML</a:t>
            </a:r>
            <a:endParaRPr lang="de-DE" noProof="0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0AB71B0-9D5B-4CFF-97F3-7D9E421F2DA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de-DE" noProof="0" dirty="0"/>
              <a:t>Slide</a:t>
            </a:r>
            <a:r>
              <a:rPr lang="en-US" dirty="0"/>
              <a:t> </a:t>
            </a:r>
            <a:fld id="{401BA3E4-5E55-4F99-AF09-CC6D6B2539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99690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folie mit Beschreibung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kt 12" hidden="1">
            <a:extLst>
              <a:ext uri="{FF2B5EF4-FFF2-40B4-BE49-F238E27FC236}">
                <a16:creationId xmlns:a16="http://schemas.microsoft.com/office/drawing/2014/main" id="{FA62D198-8DCD-43B1-ADA0-82CB261CFE4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49824474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44" imgH="345" progId="TCLayout.ActiveDocument.1">
                  <p:embed/>
                </p:oleObj>
              </mc:Choice>
              <mc:Fallback>
                <p:oleObj name="think-cell Folie" r:id="rId3" imgW="344" imgH="345" progId="TCLayout.ActiveDocument.1">
                  <p:embed/>
                  <p:pic>
                    <p:nvPicPr>
                      <p:cNvPr id="13" name="Objekt 12" hidden="1">
                        <a:extLst>
                          <a:ext uri="{FF2B5EF4-FFF2-40B4-BE49-F238E27FC236}">
                            <a16:creationId xmlns:a16="http://schemas.microsoft.com/office/drawing/2014/main" id="{FA62D198-8DCD-43B1-ADA0-82CB261CFE4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AABB2FBB-BF9E-4D2C-8FD3-E83E6005233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8198" y="1999174"/>
            <a:ext cx="7346585" cy="1731243"/>
          </a:xfrm>
          <a:noFill/>
        </p:spPr>
        <p:txBody>
          <a:bodyPr wrap="square" lIns="0" tIns="0" rIns="0" bIns="0" anchor="t">
            <a:spAutoFit/>
          </a:bodyPr>
          <a:lstStyle>
            <a:lvl1pPr>
              <a:lnSpc>
                <a:spcPct val="110000"/>
              </a:lnSpc>
              <a:spcAft>
                <a:spcPts val="0"/>
              </a:spcAft>
              <a:defRPr sz="1600" b="0">
                <a:solidFill>
                  <a:schemeClr val="bg1"/>
                </a:solidFill>
                <a:latin typeface="+mj-lt"/>
              </a:defRPr>
            </a:lvl1pPr>
            <a:lvl2pPr>
              <a:lnSpc>
                <a:spcPts val="3200"/>
              </a:lnSpc>
              <a:spcAft>
                <a:spcPts val="640"/>
              </a:spcAft>
              <a:defRPr sz="4160" b="1">
                <a:solidFill>
                  <a:schemeClr val="bg1"/>
                </a:solidFill>
                <a:latin typeface="Frutiger LT Com 75 Black" panose="020B0A03040504030204" pitchFamily="34" charset="0"/>
              </a:defRPr>
            </a:lvl2pPr>
            <a:lvl3pPr>
              <a:lnSpc>
                <a:spcPct val="100000"/>
              </a:lnSpc>
              <a:spcAft>
                <a:spcPts val="0"/>
              </a:spcAft>
              <a:defRPr sz="3200" b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ts val="2080"/>
              </a:lnSpc>
              <a:spcBef>
                <a:spcPts val="2080"/>
              </a:spcBef>
              <a:spcAft>
                <a:spcPts val="0"/>
              </a:spcAft>
              <a:buNone/>
              <a:defRPr>
                <a:solidFill>
                  <a:schemeClr val="bg1"/>
                </a:solidFill>
              </a:defRPr>
            </a:lvl4pPr>
            <a:lvl5pPr>
              <a:spcAft>
                <a:spcPts val="0"/>
              </a:spcAft>
              <a:defRPr/>
            </a:lvl5pPr>
          </a:lstStyle>
          <a:p>
            <a:pPr lvl="0"/>
            <a:r>
              <a:rPr lang="de-DE" dirty="0"/>
              <a:t>Kapitelnummer </a:t>
            </a:r>
          </a:p>
          <a:p>
            <a:pPr lvl="1"/>
            <a:r>
              <a:rPr lang="de-DE" dirty="0"/>
              <a:t>—</a:t>
            </a:r>
          </a:p>
          <a:p>
            <a:pPr lvl="2"/>
            <a:r>
              <a:rPr lang="de-DE" dirty="0"/>
              <a:t>Headline groß, Frutiger LT </a:t>
            </a:r>
            <a:r>
              <a:rPr lang="de-DE" dirty="0" err="1"/>
              <a:t>Com</a:t>
            </a:r>
            <a:r>
              <a:rPr lang="de-DE" dirty="0"/>
              <a:t> Light, </a:t>
            </a:r>
            <a:br>
              <a:rPr lang="de-DE" dirty="0"/>
            </a:br>
            <a:r>
              <a:rPr lang="de-DE" dirty="0"/>
              <a:t>32 </a:t>
            </a:r>
            <a:r>
              <a:rPr lang="de-DE" dirty="0" err="1"/>
              <a:t>pt</a:t>
            </a:r>
            <a:r>
              <a:rPr lang="de-DE" dirty="0"/>
              <a:t>,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52AD05C7-382B-438D-B349-2F1CC8C2BCCF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78088260-380C-400E-94F1-80576C9596AC}" type="datetime1">
              <a:rPr lang="de-DE" noProof="0" smtClean="0"/>
              <a:t>22.11.2023</a:t>
            </a:fld>
            <a:endParaRPr lang="de-DE" noProof="0" dirty="0"/>
          </a:p>
        </p:txBody>
      </p:sp>
      <p:sp>
        <p:nvSpPr>
          <p:cNvPr id="6" name="Copyright Fraunhofer">
            <a:extLst>
              <a:ext uri="{FF2B5EF4-FFF2-40B4-BE49-F238E27FC236}">
                <a16:creationId xmlns:a16="http://schemas.microsoft.com/office/drawing/2014/main" id="{F4113842-5E3F-4997-8349-B76EB457E535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de-DE" noProof="0"/>
              <a:t>© Fraunhofer IML</a:t>
            </a:r>
            <a:endParaRPr lang="de-DE" noProof="0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3428535-A26E-4A75-A2D0-95960DB6BCF0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de-DE" noProof="0" dirty="0"/>
              <a:t>Slide</a:t>
            </a:r>
            <a:r>
              <a:rPr lang="en-US" dirty="0"/>
              <a:t> </a:t>
            </a:r>
            <a:fld id="{401BA3E4-5E55-4F99-AF09-CC6D6B2539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36600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image" Target="../media/image2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oleObject" Target="../embeddings/oleObject1.bin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image" Target="../media/image4.sv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ags" Target="../tags/tag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Relationship Id="rId35" Type="http://schemas.openxmlformats.org/officeDocument/2006/relationships/image" Target="../media/image3.png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solidFill>
          <a:srgbClr val="0C12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>
            <a:extLst>
              <a:ext uri="{FF2B5EF4-FFF2-40B4-BE49-F238E27FC236}">
                <a16:creationId xmlns:a16="http://schemas.microsoft.com/office/drawing/2014/main" id="{F507918F-B2AA-4A76-81D6-4E27E906E31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1"/>
            </p:custDataLst>
            <p:extLst>
              <p:ext uri="{D42A27DB-BD31-4B8C-83A1-F6EECF244321}">
                <p14:modId xmlns:p14="http://schemas.microsoft.com/office/powerpoint/2010/main" val="256521445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2" imgW="344" imgH="345" progId="TCLayout.ActiveDocument.1">
                  <p:embed/>
                </p:oleObj>
              </mc:Choice>
              <mc:Fallback>
                <p:oleObj name="think-cell Folie" r:id="rId32" imgW="344" imgH="345" progId="TCLayout.ActiveDocument.1">
                  <p:embed/>
                  <p:pic>
                    <p:nvPicPr>
                      <p:cNvPr id="8" name="Objekt 7" hidden="1">
                        <a:extLst>
                          <a:ext uri="{FF2B5EF4-FFF2-40B4-BE49-F238E27FC236}">
                            <a16:creationId xmlns:a16="http://schemas.microsoft.com/office/drawing/2014/main" id="{F507918F-B2AA-4A76-81D6-4E27E906E31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EA78C480-B66C-43DB-AAEB-3790EF5A7664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479425" y="395588"/>
            <a:ext cx="11233150" cy="382733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/>
          <a:p>
            <a:r>
              <a:rPr lang="de-DE" noProof="0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3ED48EE-75FC-48CE-8886-5B06675925EC}"/>
              </a:ext>
            </a:extLst>
          </p:cNvPr>
          <p:cNvSpPr>
            <a:spLocks noGrp="1"/>
          </p:cNvSpPr>
          <p:nvPr>
            <p:ph type="body" idx="1"/>
          </p:nvPr>
        </p:nvSpPr>
        <p:spPr bwMode="gray">
          <a:xfrm>
            <a:off x="478199" y="1703388"/>
            <a:ext cx="11234376" cy="2640595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de-DE" noProof="0" dirty="0"/>
              <a:t>Mastertextformat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</a:p>
          <a:p>
            <a:pPr lvl="5"/>
            <a:r>
              <a:rPr lang="de-DE" noProof="0" dirty="0"/>
              <a:t>Sechste Ebene</a:t>
            </a:r>
          </a:p>
          <a:p>
            <a:pPr lvl="6"/>
            <a:r>
              <a:rPr lang="de-DE" noProof="0" dirty="0"/>
              <a:t>Siebte Ebene</a:t>
            </a:r>
          </a:p>
          <a:p>
            <a:pPr lvl="7"/>
            <a:r>
              <a:rPr lang="de-DE" noProof="0" dirty="0"/>
              <a:t>Achte Ebene</a:t>
            </a:r>
          </a:p>
          <a:p>
            <a:pPr lvl="8"/>
            <a:r>
              <a:rPr lang="de-DE" noProof="0" dirty="0"/>
              <a:t>Neunte Ebene</a:t>
            </a:r>
          </a:p>
        </p:txBody>
      </p:sp>
      <p:sp>
        <p:nvSpPr>
          <p:cNvPr id="4" name="Datumsplatzhalter">
            <a:extLst>
              <a:ext uri="{FF2B5EF4-FFF2-40B4-BE49-F238E27FC236}">
                <a16:creationId xmlns:a16="http://schemas.microsoft.com/office/drawing/2014/main" id="{F9CDF1F4-2065-4A60-8377-ED9014CA8CBB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1388048" y="6455836"/>
            <a:ext cx="720000" cy="123111"/>
          </a:xfrm>
          <a:prstGeom prst="rect">
            <a:avLst/>
          </a:prstGeom>
          <a:noFill/>
        </p:spPr>
        <p:txBody>
          <a:bodyPr vert="horz" lIns="0" tIns="0" rIns="0" bIns="0" rtlCol="0" anchor="ctr">
            <a:noAutofit/>
          </a:bodyPr>
          <a:lstStyle>
            <a:lvl1pPr algn="l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fld id="{18404E2F-0DC3-491D-BBFF-E567024868D0}" type="datetime1">
              <a:rPr lang="de-DE" smtClean="0"/>
              <a:pPr/>
              <a:t>22.11.2023</a:t>
            </a:fld>
            <a:endParaRPr lang="de-DE" dirty="0"/>
          </a:p>
        </p:txBody>
      </p:sp>
      <p:sp>
        <p:nvSpPr>
          <p:cNvPr id="5" name="Copyright Fraunhofer">
            <a:extLst>
              <a:ext uri="{FF2B5EF4-FFF2-40B4-BE49-F238E27FC236}">
                <a16:creationId xmlns:a16="http://schemas.microsoft.com/office/drawing/2014/main" id="{5FF3544A-E0F0-4101-A728-3DFB567F77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2297897" y="6455836"/>
            <a:ext cx="2952000" cy="123111"/>
          </a:xfrm>
          <a:prstGeom prst="rect">
            <a:avLst/>
          </a:prstGeom>
          <a:noFill/>
        </p:spPr>
        <p:txBody>
          <a:bodyPr vert="horz" lIns="0" tIns="0" rIns="0" bIns="0" rtlCol="0" anchor="ctr">
            <a:noAutofit/>
          </a:bodyPr>
          <a:lstStyle>
            <a:lvl1pPr algn="l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de-DE" dirty="0"/>
              <a:t>© </a:t>
            </a:r>
            <a:r>
              <a:rPr lang="en-US" dirty="0"/>
              <a:t>Lamarr Institute for Machine Learning and Artificial Intelligence</a:t>
            </a:r>
            <a:endParaRPr lang="de-DE" dirty="0"/>
          </a:p>
        </p:txBody>
      </p:sp>
      <p:cxnSp>
        <p:nvCxnSpPr>
          <p:cNvPr id="34" name="Gerader Verbinder 33">
            <a:extLst>
              <a:ext uri="{FF2B5EF4-FFF2-40B4-BE49-F238E27FC236}">
                <a16:creationId xmlns:a16="http://schemas.microsoft.com/office/drawing/2014/main" id="{ED49F1F8-4B89-4B18-B579-CD843138501E}"/>
              </a:ext>
            </a:extLst>
          </p:cNvPr>
          <p:cNvCxnSpPr>
            <a:cxnSpLocks/>
          </p:cNvCxnSpPr>
          <p:nvPr userDrawn="1"/>
        </p:nvCxnSpPr>
        <p:spPr bwMode="gray">
          <a:xfrm>
            <a:off x="479425" y="1245411"/>
            <a:ext cx="360000" cy="0"/>
          </a:xfrm>
          <a:prstGeom prst="line">
            <a:avLst/>
          </a:prstGeom>
          <a:noFill/>
          <a:ln w="50800" cap="flat" cmpd="sng" algn="ctr">
            <a:solidFill>
              <a:srgbClr val="005B7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2" name="Gerader Verbinder 41">
            <a:extLst>
              <a:ext uri="{FF2B5EF4-FFF2-40B4-BE49-F238E27FC236}">
                <a16:creationId xmlns:a16="http://schemas.microsoft.com/office/drawing/2014/main" id="{86070D71-EE9E-4293-96A3-C2A0A07F7A62}"/>
              </a:ext>
            </a:extLst>
          </p:cNvPr>
          <p:cNvCxnSpPr/>
          <p:nvPr userDrawn="1"/>
        </p:nvCxnSpPr>
        <p:spPr bwMode="gray">
          <a:xfrm>
            <a:off x="0" y="6143625"/>
            <a:ext cx="12192000" cy="0"/>
          </a:xfrm>
          <a:prstGeom prst="line">
            <a:avLst/>
          </a:prstGeom>
          <a:ln w="28575">
            <a:solidFill>
              <a:srgbClr val="005B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Informationsklassifizierung">
            <a:extLst>
              <a:ext uri="{FF2B5EF4-FFF2-40B4-BE49-F238E27FC236}">
                <a16:creationId xmlns:a16="http://schemas.microsoft.com/office/drawing/2014/main" id="{6C489D0F-950D-4913-86C7-7EB1061786F3}"/>
              </a:ext>
            </a:extLst>
          </p:cNvPr>
          <p:cNvSpPr txBox="1">
            <a:spLocks/>
          </p:cNvSpPr>
          <p:nvPr userDrawn="1"/>
        </p:nvSpPr>
        <p:spPr bwMode="gray">
          <a:xfrm>
            <a:off x="5373847" y="6455836"/>
            <a:ext cx="1444306" cy="123111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ctr"/>
            <a:r>
              <a:rPr lang="en-US" sz="800" b="1">
                <a:latin typeface="+mj-lt"/>
              </a:rPr>
              <a:t>Offen</a:t>
            </a:r>
            <a:endParaRPr lang="en-US" sz="800" b="1" dirty="0">
              <a:latin typeface="+mj-lt"/>
            </a:endParaRP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93FFAE78-FC0D-4DC3-A58F-888E658BE2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9425" y="6455836"/>
            <a:ext cx="720000" cy="123111"/>
          </a:xfrm>
          <a:prstGeom prst="rect">
            <a:avLst/>
          </a:prstGeom>
          <a:noFill/>
        </p:spPr>
        <p:txBody>
          <a:bodyPr vert="horz" lIns="0" tIns="0" rIns="0" bIns="0" rtlCol="0" anchor="ctr">
            <a:spAutoFit/>
          </a:bodyPr>
          <a:lstStyle>
            <a:lvl1pPr algn="l">
              <a:defRPr sz="800">
                <a:solidFill>
                  <a:schemeClr val="bg1"/>
                </a:solidFill>
              </a:defRPr>
            </a:lvl1pPr>
          </a:lstStyle>
          <a:p>
            <a:r>
              <a:rPr lang="de-DE"/>
              <a:t>Slide</a:t>
            </a:r>
            <a:r>
              <a:rPr lang="en-US"/>
              <a:t> </a:t>
            </a:r>
            <a:fld id="{401BA3E4-5E55-4F99-AF09-CC6D6B2539E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13C1A85C-7032-37E4-5FF4-33DB6345524E}"/>
              </a:ext>
            </a:extLst>
          </p:cNvPr>
          <p:cNvPicPr>
            <a:picLocks noChangeAspect="1"/>
          </p:cNvPicPr>
          <p:nvPr userDrawn="1"/>
        </p:nvPicPr>
        <p:blipFill>
          <a:blip r:embed="rId34"/>
          <a:stretch>
            <a:fillRect/>
          </a:stretch>
        </p:blipFill>
        <p:spPr>
          <a:xfrm>
            <a:off x="-1516380" y="1107255"/>
            <a:ext cx="1386840" cy="3832860"/>
          </a:xfrm>
          <a:prstGeom prst="rect">
            <a:avLst/>
          </a:prstGeom>
        </p:spPr>
      </p:pic>
      <p:pic>
        <p:nvPicPr>
          <p:cNvPr id="61" name="Grafik 60">
            <a:extLst>
              <a:ext uri="{FF2B5EF4-FFF2-40B4-BE49-F238E27FC236}">
                <a16:creationId xmlns:a16="http://schemas.microsoft.com/office/drawing/2014/main" id="{E8778CE7-5766-915B-C328-03C81963FE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5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6"/>
              </a:ext>
            </a:extLst>
          </a:blip>
          <a:srcRect l="11155" t="16497" r="15034" b="16800"/>
          <a:stretch/>
        </p:blipFill>
        <p:spPr>
          <a:xfrm>
            <a:off x="10252710" y="6170629"/>
            <a:ext cx="1473423" cy="69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23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5" r:id="rId3"/>
    <p:sldLayoutId id="2147483656" r:id="rId4"/>
    <p:sldLayoutId id="2147483657" r:id="rId5"/>
    <p:sldLayoutId id="2147483658" r:id="rId6"/>
    <p:sldLayoutId id="2147483660" r:id="rId7"/>
    <p:sldLayoutId id="2147483661" r:id="rId8"/>
    <p:sldLayoutId id="2147483663" r:id="rId9"/>
    <p:sldLayoutId id="2147483668" r:id="rId10"/>
    <p:sldLayoutId id="2147483665" r:id="rId11"/>
    <p:sldLayoutId id="2147483671" r:id="rId12"/>
    <p:sldLayoutId id="2147483664" r:id="rId13"/>
    <p:sldLayoutId id="2147483667" r:id="rId14"/>
    <p:sldLayoutId id="2147483659" r:id="rId15"/>
    <p:sldLayoutId id="2147483678" r:id="rId16"/>
    <p:sldLayoutId id="2147483666" r:id="rId17"/>
    <p:sldLayoutId id="2147483669" r:id="rId18"/>
    <p:sldLayoutId id="2147483670" r:id="rId19"/>
    <p:sldLayoutId id="2147483672" r:id="rId20"/>
    <p:sldLayoutId id="2147483673" r:id="rId21"/>
    <p:sldLayoutId id="2147483674" r:id="rId22"/>
    <p:sldLayoutId id="2147483675" r:id="rId23"/>
    <p:sldLayoutId id="2147483676" r:id="rId24"/>
    <p:sldLayoutId id="2147483677" r:id="rId25"/>
    <p:sldLayoutId id="2147483680" r:id="rId26"/>
    <p:sldLayoutId id="2147483681" r:id="rId27"/>
    <p:sldLayoutId id="2147483682" r:id="rId28"/>
    <p:sldLayoutId id="2147483683" r:id="rId29"/>
  </p:sldLayoutIdLst>
  <p:hf hdr="0"/>
  <p:txStyles>
    <p:titleStyle>
      <a:lvl1pPr algn="l" defTabSz="914400" rtl="0" eaLnBrk="1" latinLnBrk="0" hangingPunct="1">
        <a:lnSpc>
          <a:spcPct val="110000"/>
        </a:lnSpc>
        <a:spcBef>
          <a:spcPct val="0"/>
        </a:spcBef>
        <a:buNone/>
        <a:defRPr sz="2400" b="0" kern="1200">
          <a:solidFill>
            <a:schemeClr val="bg1"/>
          </a:solidFill>
          <a:latin typeface="Frutiger LT Com 65 Bold" panose="020B0803030504020204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0"/>
        </a:spcBef>
        <a:spcAft>
          <a:spcPts val="1900"/>
        </a:spcAft>
        <a:buFont typeface="Arial" panose="020B0604020202020204" pitchFamily="34" charset="0"/>
        <a:buNone/>
        <a:defRPr sz="1600" b="0" kern="1200">
          <a:solidFill>
            <a:schemeClr val="bg1"/>
          </a:solidFill>
          <a:latin typeface="+mj-lt"/>
          <a:ea typeface="+mn-ea"/>
          <a:cs typeface="+mn-cs"/>
        </a:defRPr>
      </a:lvl1pPr>
      <a:lvl2pPr marL="0" indent="0" algn="l" defTabSz="914400" rtl="0" eaLnBrk="1" latinLnBrk="0" hangingPunct="1">
        <a:lnSpc>
          <a:spcPct val="110000"/>
        </a:lnSpc>
        <a:spcBef>
          <a:spcPts val="0"/>
        </a:spcBef>
        <a:spcAft>
          <a:spcPts val="1900"/>
        </a:spcAft>
        <a:buFont typeface="Arial" panose="020B0604020202020204" pitchFamily="34" charset="0"/>
        <a:buNone/>
        <a:defRPr sz="1400" kern="1200">
          <a:solidFill>
            <a:schemeClr val="bg1"/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lnSpc>
          <a:spcPct val="110000"/>
        </a:lnSpc>
        <a:spcBef>
          <a:spcPts val="0"/>
        </a:spcBef>
        <a:buFont typeface="Arial" panose="020B0604020202020204" pitchFamily="34" charset="0"/>
        <a:buNone/>
        <a:defRPr sz="1400" b="0" kern="1200">
          <a:solidFill>
            <a:schemeClr val="bg1"/>
          </a:solidFill>
          <a:latin typeface="+mj-lt"/>
          <a:ea typeface="+mn-ea"/>
          <a:cs typeface="+mn-cs"/>
        </a:defRPr>
      </a:lvl3pPr>
      <a:lvl4pPr marL="180000" indent="-180000" algn="l" defTabSz="914400" rtl="0" eaLnBrk="1" latinLnBrk="0" hangingPunct="1">
        <a:lnSpc>
          <a:spcPct val="110000"/>
        </a:lnSpc>
        <a:spcBef>
          <a:spcPts val="0"/>
        </a:spcBef>
        <a:buClr>
          <a:schemeClr val="bg1"/>
        </a:buClr>
        <a:buFont typeface="Wingdings" panose="05000000000000000000" pitchFamily="2" charset="2"/>
        <a:buChar char="§"/>
        <a:defRPr sz="1400" kern="1200">
          <a:solidFill>
            <a:schemeClr val="bg1"/>
          </a:solidFill>
          <a:latin typeface="+mn-lt"/>
          <a:ea typeface="+mn-ea"/>
          <a:cs typeface="+mn-cs"/>
        </a:defRPr>
      </a:lvl4pPr>
      <a:lvl5pPr marL="360000" indent="-180000" algn="l" defTabSz="914400" rtl="0" eaLnBrk="1" latinLnBrk="0" hangingPunct="1">
        <a:lnSpc>
          <a:spcPct val="110000"/>
        </a:lnSpc>
        <a:spcBef>
          <a:spcPts val="0"/>
        </a:spcBef>
        <a:buClr>
          <a:schemeClr val="bg1"/>
        </a:buClr>
        <a:buFont typeface="Wingdings" panose="05000000000000000000" pitchFamily="2" charset="2"/>
        <a:buChar char="§"/>
        <a:defRPr sz="1400" kern="1200">
          <a:solidFill>
            <a:schemeClr val="bg1"/>
          </a:solidFill>
          <a:latin typeface="+mn-lt"/>
          <a:ea typeface="+mn-ea"/>
          <a:cs typeface="+mn-cs"/>
        </a:defRPr>
      </a:lvl5pPr>
      <a:lvl6pPr marL="540000" indent="-180000" algn="l" defTabSz="914400" rtl="0" eaLnBrk="1" latinLnBrk="0" hangingPunct="1">
        <a:lnSpc>
          <a:spcPct val="110000"/>
        </a:lnSpc>
        <a:spcBef>
          <a:spcPts val="0"/>
        </a:spcBef>
        <a:buClr>
          <a:schemeClr val="bg1"/>
        </a:buClr>
        <a:buFont typeface="Wingdings" panose="05000000000000000000" pitchFamily="2" charset="2"/>
        <a:buChar char="§"/>
        <a:defRPr sz="1400" kern="1200">
          <a:solidFill>
            <a:schemeClr val="bg1"/>
          </a:solidFill>
          <a:latin typeface="+mn-lt"/>
          <a:ea typeface="+mn-ea"/>
          <a:cs typeface="+mn-cs"/>
        </a:defRPr>
      </a:lvl6pPr>
      <a:lvl7pPr marL="216000" indent="-216000" algn="l" defTabSz="914400" rtl="0" eaLnBrk="1" latinLnBrk="0" hangingPunct="1">
        <a:lnSpc>
          <a:spcPct val="110000"/>
        </a:lnSpc>
        <a:spcBef>
          <a:spcPts val="0"/>
        </a:spcBef>
        <a:buClr>
          <a:schemeClr val="bg1"/>
        </a:buClr>
        <a:buFont typeface="+mj-lt"/>
        <a:buAutoNum type="arabicPeriod"/>
        <a:defRPr sz="1400" kern="1200">
          <a:solidFill>
            <a:schemeClr val="bg1"/>
          </a:solidFill>
          <a:latin typeface="+mn-lt"/>
          <a:ea typeface="+mn-ea"/>
          <a:cs typeface="+mn-cs"/>
        </a:defRPr>
      </a:lvl7pPr>
      <a:lvl8pPr marL="432000" indent="-216000" algn="l" defTabSz="914400" rtl="0" eaLnBrk="1" latinLnBrk="0" hangingPunct="1">
        <a:lnSpc>
          <a:spcPct val="110000"/>
        </a:lnSpc>
        <a:spcBef>
          <a:spcPts val="0"/>
        </a:spcBef>
        <a:buClr>
          <a:schemeClr val="bg2"/>
        </a:buClr>
        <a:buFont typeface="+mj-lt"/>
        <a:buAutoNum type="arabicPeriod"/>
        <a:defRPr sz="1400" kern="1200">
          <a:solidFill>
            <a:schemeClr val="bg1"/>
          </a:solidFill>
          <a:latin typeface="+mn-lt"/>
          <a:ea typeface="+mn-ea"/>
          <a:cs typeface="+mn-cs"/>
        </a:defRPr>
      </a:lvl8pPr>
      <a:lvl9pPr marL="648000" indent="-216000" algn="l" defTabSz="914400" rtl="0" eaLnBrk="1" latinLnBrk="0" hangingPunct="1">
        <a:lnSpc>
          <a:spcPct val="110000"/>
        </a:lnSpc>
        <a:spcBef>
          <a:spcPts val="0"/>
        </a:spcBef>
        <a:buClr>
          <a:schemeClr val="bg2"/>
        </a:buClr>
        <a:buFont typeface="+mj-lt"/>
        <a:buAutoNum type="arabicPeriod"/>
        <a:defRPr sz="1400" kern="1200">
          <a:solidFill>
            <a:schemeClr val="bg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02" userDrawn="1">
          <p15:clr>
            <a:srgbClr val="F26B43"/>
          </p15:clr>
        </p15:guide>
        <p15:guide id="2" pos="7378" userDrawn="1">
          <p15:clr>
            <a:srgbClr val="F26B43"/>
          </p15:clr>
        </p15:guide>
        <p15:guide id="3" orient="horz" pos="300" userDrawn="1">
          <p15:clr>
            <a:srgbClr val="F26B43"/>
          </p15:clr>
        </p15:guide>
        <p15:guide id="5" orient="horz" pos="3770" userDrawn="1">
          <p15:clr>
            <a:srgbClr val="F26B43"/>
          </p15:clr>
        </p15:guide>
        <p15:guide id="8" orient="horz" pos="107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>
            <a:extLst>
              <a:ext uri="{FF2B5EF4-FFF2-40B4-BE49-F238E27FC236}">
                <a16:creationId xmlns:a16="http://schemas.microsoft.com/office/drawing/2014/main" id="{6A8E592A-17F3-457F-8A61-8B65932326B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3152" y="1155527"/>
            <a:ext cx="11712575" cy="4003313"/>
          </a:xfrm>
        </p:spPr>
        <p:txBody>
          <a:bodyPr/>
          <a:lstStyle/>
          <a:p>
            <a:pPr lvl="0"/>
            <a:r>
              <a:rPr lang="en-GB" sz="2400" dirty="0"/>
              <a:t> </a:t>
            </a:r>
          </a:p>
          <a:p>
            <a:pPr lvl="1"/>
            <a:r>
              <a:rPr lang="en-GB" dirty="0">
                <a:solidFill>
                  <a:srgbClr val="009EE3"/>
                </a:solidFill>
              </a:rPr>
              <a:t>—</a:t>
            </a:r>
          </a:p>
          <a:p>
            <a:pPr lvl="2"/>
            <a:r>
              <a:rPr lang="en-GB" sz="3600" dirty="0"/>
              <a:t>Introduction of the research area of </a:t>
            </a:r>
            <a:br>
              <a:rPr lang="en-GB" sz="3600" dirty="0"/>
            </a:br>
            <a:r>
              <a:rPr lang="en-GB" sz="3600" dirty="0"/>
              <a:t>Human-Centred Systems</a:t>
            </a:r>
          </a:p>
          <a:p>
            <a:pPr lvl="2"/>
            <a:endParaRPr lang="en-GB" dirty="0"/>
          </a:p>
          <a:p>
            <a:pPr lvl="2"/>
            <a:r>
              <a:rPr lang="en-GB" dirty="0"/>
              <a:t>Prof. </a:t>
            </a:r>
            <a:r>
              <a:rPr lang="en-GB" dirty="0" err="1"/>
              <a:t>Dr.</a:t>
            </a:r>
            <a:r>
              <a:rPr lang="en-GB" dirty="0"/>
              <a:t> Natalia Andrienko</a:t>
            </a:r>
          </a:p>
          <a:p>
            <a:endParaRPr lang="en-GB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4B6589C4-3920-4BAD-80EA-5E8F5E2818F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9DE324B6-D7C2-429F-9563-54E4F47990AC}" type="datetime1">
              <a:rPr lang="de-DE" noProof="0" smtClean="0"/>
              <a:t>22.11.2023</a:t>
            </a:fld>
            <a:endParaRPr lang="de-DE" noProof="0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9B18EDC-D802-4DD7-902D-A79EDCA9B9BB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de-DE" noProof="0"/>
              <a:t>© Fraunhofer IML</a:t>
            </a:r>
            <a:endParaRPr lang="de-DE" noProof="0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2B72590-F153-445C-8699-3AC16313A106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de-DE" noProof="0"/>
              <a:t>Slide</a:t>
            </a:r>
            <a:r>
              <a:rPr lang="en-US"/>
              <a:t> </a:t>
            </a:r>
            <a:fld id="{401BA3E4-5E55-4F99-AF09-CC6D6B2539E2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56543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433562C-3428-74AB-6BFE-B4698DFB8E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38BE2-09B5-4063-9B6F-D7A53C478F72}" type="datetime1">
              <a:rPr lang="de-DE" noProof="0" smtClean="0"/>
              <a:t>22.11.2023</a:t>
            </a:fld>
            <a:endParaRPr lang="de-DE" noProof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4AB7BA1-9A45-44D2-1215-7E9BF30C3B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noProof="0"/>
              <a:t>© Fraunhofer IML</a:t>
            </a:r>
            <a:endParaRPr lang="de-DE" noProof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4E8657-ADBD-E80A-E4A6-8F4C84713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noProof="0"/>
              <a:t>Slide</a:t>
            </a:r>
            <a:r>
              <a:rPr lang="en-US"/>
              <a:t> </a:t>
            </a:r>
            <a:fld id="{401BA3E4-5E55-4F99-AF09-CC6D6B2539E2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20CF798-75E2-506D-ED62-4E1E75127A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Enabling interactive visual exploration of model’s work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C29EF50E-5435-CED7-6CC7-ACE7CFD959D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9425" y="778321"/>
            <a:ext cx="11233150" cy="319318"/>
          </a:xfrm>
        </p:spPr>
        <p:txBody>
          <a:bodyPr/>
          <a:lstStyle/>
          <a:p>
            <a:r>
              <a:rPr lang="en-GB" dirty="0">
                <a:solidFill>
                  <a:schemeClr val="accent5"/>
                </a:solidFill>
              </a:rPr>
              <a:t>Facilitating model utilisation and adoption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4BFCD5CB-E143-66F1-C81D-D6EF787C183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D240631-72DD-E705-5C77-BE22234B04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151" y="1341594"/>
            <a:ext cx="4751257" cy="3622387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2AF423D4-B865-0852-7195-C0A13174F985}"/>
              </a:ext>
            </a:extLst>
          </p:cNvPr>
          <p:cNvSpPr txBox="1"/>
          <p:nvPr/>
        </p:nvSpPr>
        <p:spPr>
          <a:xfrm>
            <a:off x="6942054" y="5100907"/>
            <a:ext cx="477052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</a:rPr>
              <a:t>G. Andrienko, N. Andrienko, J. M. C. Garcia, D. Hecker and G. A. </a:t>
            </a:r>
            <a:r>
              <a:rPr lang="en-GB" sz="1200" dirty="0" err="1">
                <a:solidFill>
                  <a:schemeClr val="bg1"/>
                </a:solidFill>
              </a:rPr>
              <a:t>Vouros</a:t>
            </a:r>
            <a:r>
              <a:rPr lang="en-GB" sz="1200" dirty="0">
                <a:solidFill>
                  <a:schemeClr val="bg1"/>
                </a:solidFill>
              </a:rPr>
              <a:t>, "Supporting Visual Exploration of Iterative Job Scheduling," in </a:t>
            </a:r>
            <a:r>
              <a:rPr lang="en-GB" sz="1200" i="1" dirty="0">
                <a:solidFill>
                  <a:schemeClr val="bg1"/>
                </a:solidFill>
              </a:rPr>
              <a:t>IEEE Computer Graphics and Applications</a:t>
            </a:r>
            <a:r>
              <a:rPr lang="en-GB" sz="1200" dirty="0">
                <a:solidFill>
                  <a:schemeClr val="bg1"/>
                </a:solidFill>
              </a:rPr>
              <a:t>, vol. 42, no. 3, pp. 74-86, May-June 2022, </a:t>
            </a:r>
            <a:r>
              <a:rPr lang="en-GB" sz="1200" dirty="0" err="1">
                <a:solidFill>
                  <a:schemeClr val="bg1"/>
                </a:solidFill>
              </a:rPr>
              <a:t>doi</a:t>
            </a:r>
            <a:r>
              <a:rPr lang="en-GB" sz="1200" dirty="0">
                <a:solidFill>
                  <a:schemeClr val="bg1"/>
                </a:solidFill>
              </a:rPr>
              <a:t>: 10.1109/MCG.2022.3163437.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83BA7D5-B70F-E4BD-F8A0-84CBD92037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376" y="1341594"/>
            <a:ext cx="5779137" cy="150723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B28A9D8-2D43-03B5-884B-679D5C0EC1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311" y="3038715"/>
            <a:ext cx="5745266" cy="267576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E1BCC31-ED98-56E1-D4A6-8115C90CD096}"/>
              </a:ext>
            </a:extLst>
          </p:cNvPr>
          <p:cNvSpPr txBox="1"/>
          <p:nvPr/>
        </p:nvSpPr>
        <p:spPr>
          <a:xfrm>
            <a:off x="2634223" y="1341594"/>
            <a:ext cx="1469441" cy="24468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ts val="1960"/>
              </a:lnSpc>
              <a:buClr>
                <a:schemeClr val="accent1"/>
              </a:buClr>
            </a:pPr>
            <a:r>
              <a:rPr lang="en-GB" sz="1600" dirty="0">
                <a:solidFill>
                  <a:schemeClr val="accent4">
                    <a:lumMod val="75000"/>
                  </a:schemeClr>
                </a:solidFill>
              </a:rPr>
              <a:t>Process overview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E9EA9CC-9536-8E52-029A-CB05EFBEAA77}"/>
              </a:ext>
            </a:extLst>
          </p:cNvPr>
          <p:cNvSpPr txBox="1"/>
          <p:nvPr/>
        </p:nvSpPr>
        <p:spPr>
          <a:xfrm>
            <a:off x="1257798" y="3366521"/>
            <a:ext cx="4222311" cy="24468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ts val="1960"/>
              </a:lnSpc>
              <a:buClr>
                <a:schemeClr val="accent1"/>
              </a:buClr>
            </a:pPr>
            <a:r>
              <a:rPr lang="en-GB" sz="1600" dirty="0">
                <a:solidFill>
                  <a:schemeClr val="accent4">
                    <a:lumMod val="75000"/>
                  </a:schemeClr>
                </a:solidFill>
              </a:rPr>
              <a:t>Comparison of selected versions of the schedule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732D385-9E90-F937-F58C-FF6AADFA28A8}"/>
              </a:ext>
            </a:extLst>
          </p:cNvPr>
          <p:cNvSpPr txBox="1"/>
          <p:nvPr/>
        </p:nvSpPr>
        <p:spPr>
          <a:xfrm>
            <a:off x="8457538" y="1358031"/>
            <a:ext cx="1896481" cy="24468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ts val="1960"/>
              </a:lnSpc>
              <a:buClr>
                <a:schemeClr val="accent1"/>
              </a:buClr>
            </a:pPr>
            <a:r>
              <a:rPr lang="en-GB" sz="1600" dirty="0">
                <a:solidFill>
                  <a:schemeClr val="accent4">
                    <a:lumMod val="75000"/>
                  </a:schemeClr>
                </a:solidFill>
              </a:rPr>
              <a:t>Timetable exploration</a:t>
            </a:r>
          </a:p>
        </p:txBody>
      </p:sp>
    </p:spTree>
    <p:extLst>
      <p:ext uri="{BB962C8B-B14F-4D97-AF65-F5344CB8AC3E}">
        <p14:creationId xmlns:p14="http://schemas.microsoft.com/office/powerpoint/2010/main" val="12604604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C935E6-76B8-6638-4669-1F81F8A47C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5" y="365127"/>
            <a:ext cx="11233151" cy="508469"/>
          </a:xfrm>
        </p:spPr>
        <p:txBody>
          <a:bodyPr>
            <a:normAutofit/>
          </a:bodyPr>
          <a:lstStyle/>
          <a:p>
            <a:r>
              <a:rPr lang="en-GB" sz="3200" dirty="0"/>
              <a:t>Summary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2AB6FA4-C065-586D-AF86-D4196D549B0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79425" y="833440"/>
            <a:ext cx="11370123" cy="388141"/>
          </a:xfrm>
        </p:spPr>
        <p:txBody>
          <a:bodyPr/>
          <a:lstStyle/>
          <a:p>
            <a:r>
              <a:rPr lang="en-US" sz="2000" dirty="0">
                <a:solidFill>
                  <a:schemeClr val="accent2">
                    <a:lumMod val="40000"/>
                    <a:lumOff val="60000"/>
                  </a:schemeClr>
                </a:solidFill>
                <a:latin typeface="Frutiger LT Com 55 Roman" panose="020B0503030504020204" pitchFamily="34" charset="0"/>
              </a:rPr>
              <a:t>Enabling interactive visual exploration of model’s work</a:t>
            </a:r>
            <a:endParaRPr lang="en-GB" sz="2000" dirty="0">
              <a:solidFill>
                <a:schemeClr val="accent2">
                  <a:lumMod val="40000"/>
                  <a:lumOff val="60000"/>
                </a:schemeClr>
              </a:solidFill>
              <a:latin typeface="Frutiger LT Com 55 Roman" panose="020B0503030504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6B8672-5C04-72AC-0D7A-19A141D43C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425" y="1903177"/>
            <a:ext cx="11233151" cy="274261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Frutiger LT Com 55 Roman" panose="020B0503030504020204" pitchFamily="34" charset="0"/>
              </a:rPr>
              <a:t>Interactive visualisation enables model developers to examine the behaviour of the model.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Frutiger LT Com 55 Roman" panose="020B0503030504020204" pitchFamily="34" charset="0"/>
              </a:rPr>
              <a:t>It can also help users understand how the model works and why it produces a particular result.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Frutiger LT Com 55 Roman" panose="020B0503030504020204" pitchFamily="34" charset="0"/>
              </a:rPr>
              <a:t>Visualisations present information at different levels of abstraction.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Frutiger LT Com 55 Roman" panose="020B0503030504020204" pitchFamily="34" charset="0"/>
              </a:rPr>
              <a:t>Presentation of the information is decomposed into multiple views showing different aspects and relationships.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347722-53B0-4436-3E09-6B609C31DC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FDE9D-40F1-4DF3-B980-6724494F8AE5}" type="datetime1">
              <a:rPr lang="en-GB" smtClean="0"/>
              <a:t>22/11/2023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2AFC8E-DA89-9365-DF6A-DD3233F71D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</a:t>
            </a:r>
            <a:r>
              <a:rPr lang="en-US"/>
              <a:t>Lamarr Institute for Machine Learning and Artificial Intelligence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79C06B-2C15-D219-C7EA-C652FC96CB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25F75-C7E3-4425-86D2-794190651FFA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42225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E48DCA-2DC8-BC41-7FAB-D2A799827AF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4000" dirty="0">
                <a:solidFill>
                  <a:schemeClr val="bg1"/>
                </a:solidFill>
                <a:latin typeface="Frutiger LT Com 55 Roman" panose="020B0503030504020204" pitchFamily="34" charset="0"/>
              </a:rPr>
              <a:t>Explaining rule-based model’s logic using a simplified descriptive model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D3EE9A-F92E-8AF5-BDCD-3381A479114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anchor="ctr" anchorCtr="0">
            <a:normAutofit/>
          </a:bodyPr>
          <a:lstStyle/>
          <a:p>
            <a:r>
              <a:rPr lang="en-GB" sz="2800" i="1" dirty="0">
                <a:solidFill>
                  <a:schemeClr val="accent2">
                    <a:lumMod val="40000"/>
                    <a:lumOff val="60000"/>
                  </a:schemeClr>
                </a:solidFill>
                <a:latin typeface="Frutiger LT Com 55 Roman" panose="020B0503030504020204" pitchFamily="34" charset="0"/>
              </a:rPr>
              <a:t>Our recent and ongoing works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1850A2-19AC-D7D6-16BE-3A3FDCD28B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DAFBE-5A5D-4317-940F-044861AD85FD}" type="datetime1">
              <a:rPr lang="en-GB" smtClean="0"/>
              <a:t>22/11/2023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755D1F-7DF1-6B92-F5D8-2DF7D70F48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</a:t>
            </a:r>
            <a:r>
              <a:rPr lang="en-US"/>
              <a:t>Lamarr Institute for Machine Learning and Artificial Intelligence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0B2A73-8C6C-B69E-5FDB-AE06ACCDB2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25F75-C7E3-4425-86D2-794190651FFA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51756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CABDF0-C05C-DFA7-27A6-130407EE8A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Problem statement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5A5595-744A-66D6-15CE-02DB29DDBB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FDE9D-40F1-4DF3-B980-6724494F8AE5}" type="datetime1">
              <a:rPr lang="en-GB" smtClean="0"/>
              <a:t>22/11/2023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479DCB-7902-8628-9441-948E1F6347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</a:t>
            </a:r>
            <a:r>
              <a:rPr lang="en-US"/>
              <a:t>Lamarr Institute for Machine Learning and Artificial Intelligence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A6D6F4-EC34-C74C-DD13-CD4BE414B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25F75-C7E3-4425-86D2-794190651FFA}" type="slidenum">
              <a:rPr lang="en-GB" smtClean="0"/>
              <a:t>13</a:t>
            </a:fld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A1E9775-C02C-9CCA-17EA-A69323F4643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sz="2000" i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Explaining rule-based model’s logic using a simplified descriptive model</a:t>
            </a:r>
            <a:endParaRPr lang="en-GB" i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B307798-828B-286E-EF59-0C7EA544ED9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8199" y="1703388"/>
            <a:ext cx="11233150" cy="3908762"/>
          </a:xfrm>
        </p:spPr>
        <p:txBody>
          <a:bodyPr/>
          <a:lstStyle/>
          <a:p>
            <a:pPr marL="342900" indent="-342900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latin typeface="Frutiger LT Com 55 Roman" panose="020B0503030504020204" pitchFamily="34" charset="0"/>
              </a:rPr>
              <a:t>Given: a rule-based model with a large number of decision rules</a:t>
            </a:r>
          </a:p>
          <a:p>
            <a:pPr marL="645750" lvl="4" indent="-285750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800" dirty="0">
                <a:latin typeface="Frutiger LT Com 55 Roman" panose="020B0503030504020204" pitchFamily="34" charset="0"/>
              </a:rPr>
              <a:t>It can be a mimic model intended to “explain” a black box</a:t>
            </a:r>
          </a:p>
          <a:p>
            <a:pPr marL="645750" lvl="4" indent="-285750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800" dirty="0">
                <a:latin typeface="Frutiger LT Com 55 Roman" panose="020B0503030504020204" pitchFamily="34" charset="0"/>
              </a:rPr>
              <a:t>A model in the form of decision tree can be transformed to an equivalent system of decision rules</a:t>
            </a:r>
          </a:p>
          <a:p>
            <a:pPr marL="342900" indent="-342900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latin typeface="Frutiger LT Com 55 Roman" panose="020B0503030504020204" pitchFamily="34" charset="0"/>
              </a:rPr>
              <a:t>Task: facilitate human’s comprehension of the logic of the entire model</a:t>
            </a:r>
          </a:p>
          <a:p>
            <a:pPr marL="645750" lvl="4" indent="-285750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800" dirty="0">
                <a:latin typeface="Frutiger LT Com 55 Roman" panose="020B0503030504020204" pitchFamily="34" charset="0"/>
              </a:rPr>
              <a:t>Challenge: although decision rules and decision trees are considered “inherently interpretable”, comprehension of a large system of rules or decision tree may be beyond human perceptual and cognitive capacity.</a:t>
            </a:r>
          </a:p>
          <a:p>
            <a:pPr marL="645750" lvl="4" indent="-285750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800" dirty="0">
                <a:latin typeface="Frutiger LT Com 55 Roman" panose="020B0503030504020204" pitchFamily="34" charset="0"/>
              </a:rPr>
              <a:t>Aspects of complexity:</a:t>
            </a:r>
          </a:p>
          <a:p>
            <a:pPr marL="933750" lvl="8" indent="-285750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800" dirty="0">
                <a:latin typeface="Frutiger LT Com 55 Roman" panose="020B0503030504020204" pitchFamily="34" charset="0"/>
              </a:rPr>
              <a:t>Number of rules</a:t>
            </a:r>
          </a:p>
          <a:p>
            <a:pPr marL="933750" lvl="8" indent="-285750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800" dirty="0">
                <a:latin typeface="Frutiger LT Com 55 Roman" panose="020B0503030504020204" pitchFamily="34" charset="0"/>
              </a:rPr>
              <a:t>Number of conditions in a rule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1625CBC-E8E1-8453-BA4D-1BF7AF726AF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78519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433562C-3428-74AB-6BFE-B4698DFB8E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38BE2-09B5-4063-9B6F-D7A53C478F72}" type="datetime1">
              <a:rPr lang="de-DE" noProof="0" smtClean="0"/>
              <a:t>22.11.2023</a:t>
            </a:fld>
            <a:endParaRPr lang="de-DE" noProof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4AB7BA1-9A45-44D2-1215-7E9BF30C3B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noProof="0"/>
              <a:t>© Fraunhofer IML</a:t>
            </a:r>
            <a:endParaRPr lang="de-DE" noProof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4E8657-ADBD-E80A-E4A6-8F4C84713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noProof="0"/>
              <a:t>Slide</a:t>
            </a:r>
            <a:r>
              <a:rPr lang="en-US"/>
              <a:t> </a:t>
            </a:r>
            <a:fld id="{401BA3E4-5E55-4F99-AF09-CC6D6B2539E2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20CF798-75E2-506D-ED62-4E1E75127A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5" y="395588"/>
            <a:ext cx="11233150" cy="270395"/>
          </a:xfrm>
        </p:spPr>
        <p:txBody>
          <a:bodyPr/>
          <a:lstStyle/>
          <a:p>
            <a:pPr>
              <a:lnSpc>
                <a:spcPts val="1960"/>
              </a:lnSpc>
              <a:buClr>
                <a:schemeClr val="accent1"/>
              </a:buClr>
            </a:pPr>
            <a:r>
              <a:rPr lang="en-GB" sz="2400" dirty="0">
                <a:solidFill>
                  <a:schemeClr val="bg1"/>
                </a:solidFill>
              </a:rPr>
              <a:t>Explaining rule-based model’s logic using a simplified descriptive model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C29EF50E-5435-CED7-6CC7-ACE7CFD959D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>
                <a:solidFill>
                  <a:schemeClr val="accent5"/>
                </a:solidFill>
              </a:rPr>
              <a:t>Facilitating model utilisation and adoption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4BFCD5CB-E143-66F1-C81D-D6EF787C183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3" name="Picture 22" descr="A screenshot of a computer&#10;&#10;Description automatically generated">
            <a:extLst>
              <a:ext uri="{FF2B5EF4-FFF2-40B4-BE49-F238E27FC236}">
                <a16:creationId xmlns:a16="http://schemas.microsoft.com/office/drawing/2014/main" id="{90F4BF48-FC29-FC98-7FE0-CD9C302F3B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2312" y="1605166"/>
            <a:ext cx="6087227" cy="3942978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90F0344B-7F06-371A-53B6-6A7C1BD1A70C}"/>
              </a:ext>
            </a:extLst>
          </p:cNvPr>
          <p:cNvSpPr txBox="1"/>
          <p:nvPr/>
        </p:nvSpPr>
        <p:spPr>
          <a:xfrm>
            <a:off x="5927360" y="1318804"/>
            <a:ext cx="3760103" cy="23814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960"/>
              </a:lnSpc>
              <a:buClr>
                <a:schemeClr val="accent1"/>
              </a:buClr>
            </a:pPr>
            <a:r>
              <a:rPr lang="en-GB" sz="1400" dirty="0">
                <a:solidFill>
                  <a:schemeClr val="bg1"/>
                </a:solidFill>
              </a:rPr>
              <a:t>Progressive refinement of the descriptive model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F919EA0-8152-257F-6C75-1F6DC1AA972C}"/>
              </a:ext>
            </a:extLst>
          </p:cNvPr>
          <p:cNvSpPr txBox="1"/>
          <p:nvPr/>
        </p:nvSpPr>
        <p:spPr>
          <a:xfrm>
            <a:off x="5882312" y="5515205"/>
            <a:ext cx="583026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dirty="0" err="1">
                <a:solidFill>
                  <a:schemeClr val="bg1"/>
                </a:solidFill>
              </a:rPr>
              <a:t>Adilova</a:t>
            </a:r>
            <a:r>
              <a:rPr lang="en-GB" sz="1200" dirty="0">
                <a:solidFill>
                  <a:schemeClr val="bg1"/>
                </a:solidFill>
              </a:rPr>
              <a:t>, L., Kamp, M., Andrienko, G. and Andrienko, N</a:t>
            </a:r>
            <a:r>
              <a:rPr lang="en-GB" sz="1200" i="1" dirty="0">
                <a:solidFill>
                  <a:schemeClr val="bg1"/>
                </a:solidFill>
              </a:rPr>
              <a:t>.</a:t>
            </a:r>
            <a:r>
              <a:rPr lang="en-GB" sz="1200" dirty="0">
                <a:solidFill>
                  <a:schemeClr val="bg1"/>
                </a:solidFill>
              </a:rPr>
              <a:t> “Re-interpreting rules interpretability”. </a:t>
            </a:r>
            <a:r>
              <a:rPr lang="en-GB" sz="1200" i="1" dirty="0">
                <a:solidFill>
                  <a:schemeClr val="bg1"/>
                </a:solidFill>
              </a:rPr>
              <a:t>International Journal of Data Science and Analytics </a:t>
            </a:r>
            <a:r>
              <a:rPr lang="en-GB" sz="1200" dirty="0">
                <a:solidFill>
                  <a:schemeClr val="bg1"/>
                </a:solidFill>
              </a:rPr>
              <a:t>(2023). doi:10.1007/s41060-023-00398-5.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24BB77D-FC71-7C1C-6B7E-A5CA4B06CB64}"/>
              </a:ext>
            </a:extLst>
          </p:cNvPr>
          <p:cNvSpPr txBox="1"/>
          <p:nvPr/>
        </p:nvSpPr>
        <p:spPr>
          <a:xfrm>
            <a:off x="179074" y="4948998"/>
            <a:ext cx="2040195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dirty="0">
                <a:solidFill>
                  <a:schemeClr val="bg1"/>
                </a:solidFill>
              </a:rPr>
              <a:t>Joining, generalising, and hierarchically organising rules </a:t>
            </a:r>
            <a:endParaRPr lang="en-GB" sz="1400" dirty="0"/>
          </a:p>
        </p:txBody>
      </p:sp>
      <p:pic>
        <p:nvPicPr>
          <p:cNvPr id="7" name="Picture 6" descr="A screenshot of a spreadsheet&#10;&#10;Description automatically generated">
            <a:extLst>
              <a:ext uri="{FF2B5EF4-FFF2-40B4-BE49-F238E27FC236}">
                <a16:creationId xmlns:a16="http://schemas.microsoft.com/office/drawing/2014/main" id="{83934FC5-9A73-1DA8-6E13-08C3F72EFA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376" y="2034977"/>
            <a:ext cx="4969372" cy="1741567"/>
          </a:xfrm>
          <a:prstGeom prst="rect">
            <a:avLst/>
          </a:prstGeom>
        </p:spPr>
      </p:pic>
      <p:pic>
        <p:nvPicPr>
          <p:cNvPr id="9" name="Picture 8" descr="A graph with a line and a square&#10;&#10;Description automatically generated with medium confidence">
            <a:extLst>
              <a:ext uri="{FF2B5EF4-FFF2-40B4-BE49-F238E27FC236}">
                <a16:creationId xmlns:a16="http://schemas.microsoft.com/office/drawing/2014/main" id="{25BDA797-AB37-6D8A-A041-A1EA94A0C6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10782" y="1547694"/>
            <a:ext cx="2183627" cy="434439"/>
          </a:xfrm>
          <a:prstGeom prst="rect">
            <a:avLst/>
          </a:prstGeom>
        </p:spPr>
      </p:pic>
      <p:sp>
        <p:nvSpPr>
          <p:cNvPr id="22" name="Arrow: Bent 21">
            <a:extLst>
              <a:ext uri="{FF2B5EF4-FFF2-40B4-BE49-F238E27FC236}">
                <a16:creationId xmlns:a16="http://schemas.microsoft.com/office/drawing/2014/main" id="{864CF6AF-B28A-C4F2-087D-B2ABDECCEE89}"/>
              </a:ext>
            </a:extLst>
          </p:cNvPr>
          <p:cNvSpPr/>
          <p:nvPr/>
        </p:nvSpPr>
        <p:spPr>
          <a:xfrm>
            <a:off x="1690776" y="1738501"/>
            <a:ext cx="1220006" cy="444471"/>
          </a:xfrm>
          <a:prstGeom prst="bentArrow">
            <a:avLst>
              <a:gd name="adj1" fmla="val 3672"/>
              <a:gd name="adj2" fmla="val 8726"/>
              <a:gd name="adj3" fmla="val 13320"/>
              <a:gd name="adj4" fmla="val 93110"/>
            </a:avLst>
          </a:prstGeom>
          <a:solidFill>
            <a:schemeClr val="tx2">
              <a:lumMod val="40000"/>
              <a:lumOff val="60000"/>
            </a:schemeClr>
          </a:solidFill>
          <a:ln w="9525">
            <a:solidFill>
              <a:srgbClr val="F582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 algn="l">
              <a:lnSpc>
                <a:spcPts val="1960"/>
              </a:lnSpc>
              <a:buClr>
                <a:schemeClr val="accent1"/>
              </a:buClr>
            </a:pPr>
            <a:endParaRPr lang="en-GB" sz="1400" dirty="0">
              <a:solidFill>
                <a:schemeClr val="tx1"/>
              </a:solidFill>
            </a:endParaRPr>
          </a:p>
        </p:txBody>
      </p:sp>
      <p:pic>
        <p:nvPicPr>
          <p:cNvPr id="32" name="Picture 31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7A3443DF-F97B-98C8-DC61-4E6516FF4748}"/>
              </a:ext>
            </a:extLst>
          </p:cNvPr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864820" y="4014833"/>
            <a:ext cx="4523276" cy="1969304"/>
          </a:xfrm>
          <a:prstGeom prst="rect">
            <a:avLst/>
          </a:prstGeom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id="{BCB5EDC8-154B-914F-B455-42F8CE4158CE}"/>
              </a:ext>
            </a:extLst>
          </p:cNvPr>
          <p:cNvSpPr txBox="1"/>
          <p:nvPr/>
        </p:nvSpPr>
        <p:spPr>
          <a:xfrm>
            <a:off x="479377" y="1412988"/>
            <a:ext cx="2621964" cy="49462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960"/>
              </a:lnSpc>
              <a:buClr>
                <a:schemeClr val="accent1"/>
              </a:buClr>
            </a:pPr>
            <a:r>
              <a:rPr lang="en-GB" sz="1400" dirty="0">
                <a:solidFill>
                  <a:schemeClr val="bg1"/>
                </a:solidFill>
              </a:rPr>
              <a:t>Visualisation of a rule-based model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631ACF26-F76A-5F10-D376-9E8DF6A2513D}"/>
              </a:ext>
            </a:extLst>
          </p:cNvPr>
          <p:cNvSpPr txBox="1"/>
          <p:nvPr/>
        </p:nvSpPr>
        <p:spPr>
          <a:xfrm>
            <a:off x="2219269" y="3154587"/>
            <a:ext cx="3489579" cy="896509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square" lIns="72000" tIns="72000" rIns="72000" bIns="72000" rtlCol="0">
            <a:spAutoFit/>
          </a:bodyPr>
          <a:lstStyle/>
          <a:p>
            <a:pPr algn="l">
              <a:lnSpc>
                <a:spcPts val="1960"/>
              </a:lnSpc>
              <a:buClr>
                <a:schemeClr val="accent1"/>
              </a:buClr>
            </a:pPr>
            <a:r>
              <a:rPr lang="en-GB" sz="1400" dirty="0">
                <a:solidFill>
                  <a:srgbClr val="FF0000"/>
                </a:solidFill>
              </a:rPr>
              <a:t>Key idea: explain a complex model through a simpler </a:t>
            </a:r>
            <a:r>
              <a:rPr lang="en-GB" sz="1400" b="1" dirty="0">
                <a:solidFill>
                  <a:srgbClr val="FF0000"/>
                </a:solidFill>
              </a:rPr>
              <a:t>descriptive model</a:t>
            </a:r>
            <a:r>
              <a:rPr lang="en-GB" sz="1400" dirty="0">
                <a:solidFill>
                  <a:srgbClr val="FF0000"/>
                </a:solidFill>
              </a:rPr>
              <a:t> obtained by aggregating and generalising similar rules</a:t>
            </a:r>
          </a:p>
        </p:txBody>
      </p:sp>
    </p:spTree>
    <p:extLst>
      <p:ext uri="{BB962C8B-B14F-4D97-AF65-F5344CB8AC3E}">
        <p14:creationId xmlns:p14="http://schemas.microsoft.com/office/powerpoint/2010/main" val="6554269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712BA9-9381-E642-3E94-AAEC7C4C9D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Summary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7577CB1-D36B-B83A-15FF-C8F27343DE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1443C-B870-41CA-8630-426F79C7DA41}" type="datetime1">
              <a:rPr lang="de-DE" noProof="0" smtClean="0"/>
              <a:t>22.11.2023</a:t>
            </a:fld>
            <a:endParaRPr lang="de-DE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01BB37A-3D21-F191-77C6-564CE51A37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noProof="0"/>
              <a:t>© Fraunhofer IML</a:t>
            </a:r>
            <a:endParaRPr lang="de-DE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365916-BB09-7511-F186-C3AC271B4F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noProof="0"/>
              <a:t>Slide</a:t>
            </a:r>
            <a:r>
              <a:rPr lang="en-US"/>
              <a:t> </a:t>
            </a:r>
            <a:fld id="{401BA3E4-5E55-4F99-AF09-CC6D6B2539E2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D378529-4453-0F19-EA04-0FD6B9BA672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9425" y="778321"/>
            <a:ext cx="11233150" cy="319318"/>
          </a:xfrm>
        </p:spPr>
        <p:txBody>
          <a:bodyPr/>
          <a:lstStyle/>
          <a:p>
            <a:r>
              <a:rPr lang="en-US" dirty="0"/>
              <a:t>Explaining rule-based model’s logic using a simplified descriptive model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ECD6B88-8063-0065-EF22-AA6A32A72AD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8199" y="1703388"/>
            <a:ext cx="11233150" cy="3754874"/>
          </a:xfrm>
        </p:spPr>
        <p:txBody>
          <a:bodyPr/>
          <a:lstStyle/>
          <a:p>
            <a:pPr marL="285750" indent="-285750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latin typeface="Frutiger LT Com 55 Roman" panose="020B0503030504020204" pitchFamily="34" charset="0"/>
              </a:rPr>
              <a:t>Motivation: practical incomprehensibility of theoretically interpretable models due to large size and complexity</a:t>
            </a:r>
          </a:p>
          <a:p>
            <a:pPr marL="285750" indent="-285750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latin typeface="Frutiger LT Com 55 Roman" panose="020B0503030504020204" pitchFamily="34" charset="0"/>
              </a:rPr>
              <a:t>Goal: facilitate comprehension by creating a smaller and simpler </a:t>
            </a:r>
            <a:r>
              <a:rPr lang="en-GB" sz="2000" i="1" dirty="0">
                <a:latin typeface="Frutiger LT Com 55 Roman" panose="020B0503030504020204" pitchFamily="34" charset="0"/>
              </a:rPr>
              <a:t>descriptive model</a:t>
            </a:r>
            <a:endParaRPr lang="en-GB" sz="2000" dirty="0">
              <a:latin typeface="Frutiger LT Com 55 Roman" panose="020B0503030504020204" pitchFamily="34" charset="0"/>
            </a:endParaRPr>
          </a:p>
          <a:p>
            <a:pPr marL="285750" indent="-285750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latin typeface="Frutiger LT Com 55 Roman" panose="020B0503030504020204" pitchFamily="34" charset="0"/>
              </a:rPr>
              <a:t>Approach: iterative aggregation and generalisation</a:t>
            </a:r>
          </a:p>
          <a:p>
            <a:pPr marL="645750" lvl="4" indent="-285750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800" dirty="0">
                <a:latin typeface="Frutiger LT Com 55 Roman" panose="020B0503030504020204" pitchFamily="34" charset="0"/>
              </a:rPr>
              <a:t>Rough rules with exceptions</a:t>
            </a:r>
          </a:p>
          <a:p>
            <a:pPr marL="645750" lvl="4" indent="-285750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800" dirty="0">
                <a:latin typeface="Frutiger LT Com 55 Roman" panose="020B0503030504020204" pitchFamily="34" charset="0"/>
              </a:rPr>
              <a:t>Approximate rules for representing regression models</a:t>
            </a:r>
          </a:p>
          <a:p>
            <a:pPr indent="-360000">
              <a:lnSpc>
                <a:spcPct val="100000"/>
              </a:lnSpc>
              <a:spcAft>
                <a:spcPts val="1200"/>
              </a:spcAft>
              <a:buFont typeface="Wingdings" panose="05000000000000000000" pitchFamily="2" charset="2"/>
              <a:buChar char=""/>
            </a:pPr>
            <a:r>
              <a:rPr lang="en-GB" sz="2000" dirty="0">
                <a:latin typeface="Frutiger LT Com 55 Roman" panose="020B0503030504020204" pitchFamily="34" charset="0"/>
              </a:rPr>
              <a:t>Limited degree of simplification for models optimised for compactness</a:t>
            </a:r>
          </a:p>
          <a:p>
            <a:pPr indent="-360000">
              <a:lnSpc>
                <a:spcPct val="100000"/>
              </a:lnSpc>
              <a:spcAft>
                <a:spcPts val="1200"/>
              </a:spcAft>
              <a:buFont typeface="Wingdings" panose="05000000000000000000" pitchFamily="2" charset="2"/>
              <a:buChar char=""/>
            </a:pPr>
            <a:r>
              <a:rPr lang="en-GB" sz="2000" dirty="0">
                <a:latin typeface="Frutiger LT Com 55 Roman" panose="020B0503030504020204" pitchFamily="34" charset="0"/>
              </a:rPr>
              <a:t>Required: domain semantics-based grouping and aggregation of features</a:t>
            </a:r>
          </a:p>
          <a:p>
            <a:pPr marL="285750" indent="-285750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GB" sz="2000" dirty="0">
              <a:latin typeface="Frutiger LT Com 55 Roman" panose="020B0503030504020204" pitchFamily="34" charset="0"/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725D3B4-A08C-9C33-B518-41D33A7528A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48080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E48DCA-2DC8-BC41-7FAB-D2A799827AF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Frutiger LT Com 55 Roman" panose="020B0503030504020204" pitchFamily="34" charset="0"/>
              </a:rPr>
              <a:t>Using VA to enhance recognition of complex movement patterns</a:t>
            </a:r>
            <a:endParaRPr lang="en-GB" sz="4000" dirty="0">
              <a:solidFill>
                <a:schemeClr val="bg1"/>
              </a:solidFill>
              <a:latin typeface="Frutiger LT Com 55 Roman" panose="020B0503030504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D3EE9A-F92E-8AF5-BDCD-3381A479114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anchor="ctr" anchorCtr="0">
            <a:normAutofit/>
          </a:bodyPr>
          <a:lstStyle/>
          <a:p>
            <a:r>
              <a:rPr lang="en-GB" sz="2800" i="1" dirty="0">
                <a:solidFill>
                  <a:schemeClr val="accent2">
                    <a:lumMod val="40000"/>
                    <a:lumOff val="60000"/>
                  </a:schemeClr>
                </a:solidFill>
                <a:latin typeface="Frutiger LT Com 55 Roman" panose="020B0503030504020204" pitchFamily="34" charset="0"/>
              </a:rPr>
              <a:t>Our recent and ongoing works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1850A2-19AC-D7D6-16BE-3A3FDCD28B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DAFBE-5A5D-4317-940F-044861AD85FD}" type="datetime1">
              <a:rPr lang="en-GB" smtClean="0"/>
              <a:t>22/11/2023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755D1F-7DF1-6B92-F5D8-2DF7D70F48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</a:t>
            </a:r>
            <a:r>
              <a:rPr lang="en-US"/>
              <a:t>Lamarr Institute for Machine Learning and Artificial Intelligence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0B2A73-8C6C-B69E-5FDB-AE06ACCDB2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25F75-C7E3-4425-86D2-794190651FFA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24987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614FDA4-913B-9FC1-9650-105E9B5426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38BE2-09B5-4063-9B6F-D7A53C478F72}" type="datetime1">
              <a:rPr lang="de-DE" noProof="0" smtClean="0"/>
              <a:t>22.11.2023</a:t>
            </a:fld>
            <a:endParaRPr lang="de-DE" noProof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75606C6-B3DA-E817-EAE2-5051B984FF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noProof="0"/>
              <a:t>© Fraunhofer IML</a:t>
            </a:r>
            <a:endParaRPr lang="de-DE" noProof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74D969-5243-46DC-3926-374500F4BD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noProof="0"/>
              <a:t>Slide</a:t>
            </a:r>
            <a:r>
              <a:rPr lang="en-US"/>
              <a:t> </a:t>
            </a:r>
            <a:fld id="{401BA3E4-5E55-4F99-AF09-CC6D6B2539E2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B35D110-3164-1146-8B16-4B64ECF661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Problem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A7AB0E8-FBCF-A22A-741E-9A26C994536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Recognition of complex movement patterns</a:t>
            </a:r>
            <a:endParaRPr lang="en-GB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4306C03-F219-61BB-762E-C7D0C37C47B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97C7A9D-C4C4-683E-BCA2-2EA270182242}"/>
              </a:ext>
            </a:extLst>
          </p:cNvPr>
          <p:cNvSpPr txBox="1">
            <a:spLocks/>
          </p:cNvSpPr>
          <p:nvPr/>
        </p:nvSpPr>
        <p:spPr>
          <a:xfrm>
            <a:off x="479376" y="1470041"/>
            <a:ext cx="11233150" cy="378788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900"/>
              </a:spcAft>
              <a:buFont typeface="Arial" panose="020B0604020202020204" pitchFamily="34" charset="0"/>
              <a:buNone/>
              <a:defRPr sz="16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900"/>
              </a:spcAft>
              <a:buFont typeface="Arial" panose="020B0604020202020204" pitchFamily="34" charset="0"/>
              <a:buNone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 marL="18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bg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36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bg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54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bg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216000" indent="-216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bg1"/>
              </a:buClr>
              <a:buFont typeface="+mj-lt"/>
              <a:buAutoNum type="arabicPeriod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 marL="432000" indent="-216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bg2"/>
              </a:buClr>
              <a:buFont typeface="+mj-lt"/>
              <a:buAutoNum type="arabicPeriod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 marL="648000" indent="-216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bg2"/>
              </a:buClr>
              <a:buFont typeface="+mj-lt"/>
              <a:buAutoNum type="arabicPeriod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latin typeface="Frutiger LT Com 55 Roman" panose="020B0503030504020204" pitchFamily="34" charset="0"/>
              </a:rPr>
              <a:t>Representing domain concepts by machine-oriented specifications requires introducing parameters and/or thresholds.</a:t>
            </a:r>
          </a:p>
          <a:p>
            <a:pPr marL="285750" indent="-285750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latin typeface="Frutiger LT Com 55 Roman" panose="020B0503030504020204" pitchFamily="34" charset="0"/>
              </a:rPr>
              <a:t>There are usually no strict thresholds and obvious parameter choices.</a:t>
            </a:r>
          </a:p>
          <a:p>
            <a:pPr marL="285750" indent="-285750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latin typeface="Frutiger LT Com 55 Roman" panose="020B0503030504020204" pitchFamily="34" charset="0"/>
              </a:rPr>
              <a:t>Definitions or rules acquired from domain experts are often approximate and fuzzy, while machine-oriented specifications are treated as precise.</a:t>
            </a:r>
          </a:p>
          <a:p>
            <a:pPr marL="285750" indent="-285750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latin typeface="Frutiger LT Com 55 Roman" panose="020B0503030504020204" pitchFamily="34" charset="0"/>
              </a:rPr>
              <a:t>While movement behaviours occur on intervals, conditions of formal specifications are checked point-wise.</a:t>
            </a:r>
          </a:p>
          <a:p>
            <a:pPr marL="285750" indent="-285750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latin typeface="Frutiger LT Com 55 Roman" panose="020B0503030504020204" pitchFamily="34" charset="0"/>
              </a:rPr>
              <a:t>Instantaneous disruptions in fulfilment of conditions lead to patterns being missed.</a:t>
            </a:r>
          </a:p>
        </p:txBody>
      </p:sp>
    </p:spTree>
    <p:extLst>
      <p:ext uri="{BB962C8B-B14F-4D97-AF65-F5344CB8AC3E}">
        <p14:creationId xmlns:p14="http://schemas.microsoft.com/office/powerpoint/2010/main" val="14244110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471924D-30FC-148D-156F-406FCFFB6B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38BE2-09B5-4063-9B6F-D7A53C478F72}" type="datetime1">
              <a:rPr lang="de-DE" noProof="0" smtClean="0"/>
              <a:t>22.11.2023</a:t>
            </a:fld>
            <a:endParaRPr lang="de-DE" noProof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6441D40-CF3D-0934-33BF-8176D67974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noProof="0"/>
              <a:t>© Fraunhofer IML</a:t>
            </a:r>
            <a:endParaRPr lang="de-DE" noProof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2C5F03-3DFF-CB9E-E405-6679F35C2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noProof="0"/>
              <a:t>Slide</a:t>
            </a:r>
            <a:r>
              <a:rPr lang="en-US"/>
              <a:t> </a:t>
            </a:r>
            <a:fld id="{401BA3E4-5E55-4F99-AF09-CC6D6B2539E2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04445CA-4554-9BC1-58C3-35008AA1A8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Key idea: temporal abstraction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1F6D984-0CAE-921E-E2E5-74358F09E4E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9425" y="778321"/>
            <a:ext cx="11233150" cy="319318"/>
          </a:xfrm>
        </p:spPr>
        <p:txBody>
          <a:bodyPr/>
          <a:lstStyle/>
          <a:p>
            <a:r>
              <a:rPr lang="en-GB" i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Instant attribute values </a:t>
            </a:r>
            <a:r>
              <a:rPr lang="en-GB" i="1" dirty="0">
                <a:solidFill>
                  <a:schemeClr val="accent4">
                    <a:lumMod val="40000"/>
                    <a:lumOff val="60000"/>
                  </a:schemeClr>
                </a:solidFill>
                <a:sym typeface="Symbol" panose="05050102010706020507" pitchFamily="18" charset="2"/>
              </a:rPr>
              <a:t></a:t>
            </a:r>
            <a:r>
              <a:rPr lang="en-GB" i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interval-based behaviour characteristics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FCD4402-9173-DDB4-478A-76641F7F3D8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5091342E-1872-3B4A-F583-67E15D189D15}"/>
              </a:ext>
            </a:extLst>
          </p:cNvPr>
          <p:cNvSpPr txBox="1">
            <a:spLocks/>
          </p:cNvSpPr>
          <p:nvPr/>
        </p:nvSpPr>
        <p:spPr>
          <a:xfrm>
            <a:off x="479377" y="1480372"/>
            <a:ext cx="11233150" cy="427378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900"/>
              </a:spcAft>
              <a:buFont typeface="Arial" panose="020B0604020202020204" pitchFamily="34" charset="0"/>
              <a:buNone/>
              <a:defRPr sz="16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900"/>
              </a:spcAft>
              <a:buFont typeface="Arial" panose="020B0604020202020204" pitchFamily="34" charset="0"/>
              <a:buNone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 marL="18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bg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36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bg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54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bg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216000" indent="-216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bg1"/>
              </a:buClr>
              <a:buFont typeface="+mj-lt"/>
              <a:buAutoNum type="arabicPeriod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 marL="432000" indent="-216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bg2"/>
              </a:buClr>
              <a:buFont typeface="+mj-lt"/>
              <a:buAutoNum type="arabicPeriod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 marL="648000" indent="-216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bg2"/>
              </a:buClr>
              <a:buFont typeface="+mj-lt"/>
              <a:buAutoNum type="arabicPeriod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Frutiger LT Com 55 Roman" panose="020B0503030504020204" pitchFamily="34" charset="0"/>
              </a:rPr>
              <a:t>Domain expert-guided selection/generation of interval-based features characterising behaviours of point-based attributes</a:t>
            </a:r>
          </a:p>
          <a:p>
            <a:pPr marL="645750" lvl="4" indent="-285750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800" u="sng" dirty="0">
                <a:latin typeface="Frutiger LT Com 55 Roman" panose="020B0503030504020204" pitchFamily="34" charset="0"/>
              </a:rPr>
              <a:t>Value levels</a:t>
            </a:r>
            <a:r>
              <a:rPr lang="en-GB" sz="1800" dirty="0">
                <a:latin typeface="Frutiger LT Com 55 Roman" panose="020B0503030504020204" pitchFamily="34" charset="0"/>
              </a:rPr>
              <a:t>: histogram, range, quantiles, …</a:t>
            </a:r>
          </a:p>
          <a:p>
            <a:pPr marL="645750" lvl="4" indent="-285750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800" u="sng" dirty="0">
                <a:latin typeface="Frutiger LT Com 55 Roman" panose="020B0503030504020204" pitchFamily="34" charset="0"/>
              </a:rPr>
              <a:t>Value trend</a:t>
            </a:r>
            <a:r>
              <a:rPr lang="en-GB" sz="1800" dirty="0">
                <a:latin typeface="Frutiger LT Com 55 Roman" panose="020B0503030504020204" pitchFamily="34" charset="0"/>
              </a:rPr>
              <a:t>: trend line angle and level</a:t>
            </a:r>
          </a:p>
          <a:p>
            <a:pPr marL="645750" lvl="4" indent="-285750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800" u="sng" dirty="0">
                <a:latin typeface="Frutiger LT Com 55 Roman" panose="020B0503030504020204" pitchFamily="34" charset="0"/>
              </a:rPr>
              <a:t>(Non)-linearity</a:t>
            </a:r>
            <a:r>
              <a:rPr lang="en-GB" sz="1800" dirty="0">
                <a:latin typeface="Frutiger LT Com 55 Roman" panose="020B0503030504020204" pitchFamily="34" charset="0"/>
              </a:rPr>
              <a:t>: sum of changes divided by range, graph line sinuosity, correlation</a:t>
            </a:r>
          </a:p>
          <a:p>
            <a:pPr marL="645750" lvl="4" indent="-285750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800" u="sng" dirty="0">
                <a:latin typeface="Frutiger LT Com 55 Roman" panose="020B0503030504020204" pitchFamily="34" charset="0"/>
              </a:rPr>
              <a:t>Fluctuations</a:t>
            </a:r>
            <a:r>
              <a:rPr lang="en-GB" sz="1800" dirty="0">
                <a:latin typeface="Frutiger LT Com 55 Roman" panose="020B0503030504020204" pitchFamily="34" charset="0"/>
              </a:rPr>
              <a:t>: counts and ranges of positive and negative deviations from the trend line</a:t>
            </a:r>
          </a:p>
          <a:p>
            <a:pPr marL="645750" lvl="4" indent="-285750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800" dirty="0">
                <a:latin typeface="Frutiger LT Com 55 Roman" panose="020B0503030504020204" pitchFamily="34" charset="0"/>
              </a:rPr>
              <a:t>???</a:t>
            </a:r>
          </a:p>
        </p:txBody>
      </p:sp>
    </p:spTree>
    <p:extLst>
      <p:ext uri="{BB962C8B-B14F-4D97-AF65-F5344CB8AC3E}">
        <p14:creationId xmlns:p14="http://schemas.microsoft.com/office/powerpoint/2010/main" val="16463434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8CF9B2-61F2-3206-F4A1-EBB6B68C2E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38BE2-09B5-4063-9B6F-D7A53C478F72}" type="datetime1">
              <a:rPr lang="de-DE" noProof="0" smtClean="0"/>
              <a:t>22.11.2023</a:t>
            </a:fld>
            <a:endParaRPr lang="de-DE" noProof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E3260CA-E1C1-C45D-890F-B3B5DE22A4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noProof="0"/>
              <a:t>© Fraunhofer IML</a:t>
            </a:r>
            <a:endParaRPr lang="de-DE" noProof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7BECE0-D454-2C36-BB10-7FA0DC26D3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noProof="0"/>
              <a:t>Slide</a:t>
            </a:r>
            <a:r>
              <a:rPr lang="en-US"/>
              <a:t> </a:t>
            </a:r>
            <a:fld id="{401BA3E4-5E55-4F99-AF09-CC6D6B2539E2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F6620C3-E811-95C7-EDB9-C0CAE57448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Using VA to enhance recognition of complex movement patterns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670EEC4-918A-4163-8C2D-7161ABF57C2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>
                <a:solidFill>
                  <a:schemeClr val="accent5"/>
                </a:solidFill>
              </a:rPr>
              <a:t>Support involvement of expert knowledge in model creation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404C114-FC03-EDDC-11A1-29E7552CCA5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1" name="Picture 10" descr="A close-up of a map&#10;&#10;Description automatically generated">
            <a:extLst>
              <a:ext uri="{FF2B5EF4-FFF2-40B4-BE49-F238E27FC236}">
                <a16:creationId xmlns:a16="http://schemas.microsoft.com/office/drawing/2014/main" id="{2A71E917-A21B-BE80-64D7-23401C9042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7184" y="1320186"/>
            <a:ext cx="7089163" cy="2833005"/>
          </a:xfrm>
          <a:prstGeom prst="rect">
            <a:avLst/>
          </a:prstGeom>
        </p:spPr>
      </p:pic>
      <p:pic>
        <p:nvPicPr>
          <p:cNvPr id="13" name="Picture 12" descr="A map with blue lines and red lines&#10;&#10;Description automatically generated">
            <a:extLst>
              <a:ext uri="{FF2B5EF4-FFF2-40B4-BE49-F238E27FC236}">
                <a16:creationId xmlns:a16="http://schemas.microsoft.com/office/drawing/2014/main" id="{4A4B8CD0-8CCE-08B9-12C8-5AE372B59C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331" y="1662915"/>
            <a:ext cx="1905434" cy="2134086"/>
          </a:xfrm>
          <a:prstGeom prst="rect">
            <a:avLst/>
          </a:prstGeom>
        </p:spPr>
      </p:pic>
      <p:pic>
        <p:nvPicPr>
          <p:cNvPr id="15" name="Picture 14" descr="A map of the world&#10;&#10;Description automatically generated">
            <a:extLst>
              <a:ext uri="{FF2B5EF4-FFF2-40B4-BE49-F238E27FC236}">
                <a16:creationId xmlns:a16="http://schemas.microsoft.com/office/drawing/2014/main" id="{20A3C0F9-7E61-3C43-8599-F3F75F5878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1391" y="1662915"/>
            <a:ext cx="1905434" cy="2134086"/>
          </a:xfrm>
          <a:prstGeom prst="rect">
            <a:avLst/>
          </a:prstGeom>
        </p:spPr>
      </p:pic>
      <p:pic>
        <p:nvPicPr>
          <p:cNvPr id="17" name="Picture 16" descr="A screen shot of a computer&#10;&#10;Description automatically generated">
            <a:extLst>
              <a:ext uri="{FF2B5EF4-FFF2-40B4-BE49-F238E27FC236}">
                <a16:creationId xmlns:a16="http://schemas.microsoft.com/office/drawing/2014/main" id="{16ACCCF2-52A2-7FF0-05C3-752F9E16AB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918" y="3797001"/>
            <a:ext cx="4016084" cy="1093633"/>
          </a:xfrm>
          <a:prstGeom prst="rect">
            <a:avLst/>
          </a:prstGeom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8A1CEFCA-B702-F7C8-BE51-EE3AE1B6A64B}"/>
              </a:ext>
            </a:extLst>
          </p:cNvPr>
          <p:cNvGrpSpPr/>
          <p:nvPr/>
        </p:nvGrpSpPr>
        <p:grpSpPr>
          <a:xfrm>
            <a:off x="4778463" y="4325279"/>
            <a:ext cx="7117884" cy="1801270"/>
            <a:chOff x="4708004" y="1369972"/>
            <a:chExt cx="7117884" cy="1801270"/>
          </a:xfrm>
        </p:grpSpPr>
        <p:pic>
          <p:nvPicPr>
            <p:cNvPr id="21" name="Picture 20" descr="A group of colorful dots&#10;&#10;Description automatically generated">
              <a:extLst>
                <a:ext uri="{FF2B5EF4-FFF2-40B4-BE49-F238E27FC236}">
                  <a16:creationId xmlns:a16="http://schemas.microsoft.com/office/drawing/2014/main" id="{9B610589-DE39-BFFE-3A31-B5DFD0B2DB0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708004" y="1389343"/>
              <a:ext cx="1587862" cy="1762527"/>
            </a:xfrm>
            <a:prstGeom prst="rect">
              <a:avLst/>
            </a:prstGeom>
          </p:spPr>
        </p:pic>
        <p:pic>
          <p:nvPicPr>
            <p:cNvPr id="25" name="Picture 24" descr="A map of a large area with many colored lines&#10;&#10;Description automatically generated">
              <a:extLst>
                <a:ext uri="{FF2B5EF4-FFF2-40B4-BE49-F238E27FC236}">
                  <a16:creationId xmlns:a16="http://schemas.microsoft.com/office/drawing/2014/main" id="{F2F89A79-FF5B-EF7E-9FA2-492D98C1DFD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386419" y="1369972"/>
              <a:ext cx="1996895" cy="1801270"/>
            </a:xfrm>
            <a:prstGeom prst="rect">
              <a:avLst/>
            </a:prstGeom>
          </p:spPr>
        </p:pic>
        <p:pic>
          <p:nvPicPr>
            <p:cNvPr id="27" name="Picture 26" descr="A map of the ocean with many colored lines&#10;&#10;Description automatically generated">
              <a:extLst>
                <a:ext uri="{FF2B5EF4-FFF2-40B4-BE49-F238E27FC236}">
                  <a16:creationId xmlns:a16="http://schemas.microsoft.com/office/drawing/2014/main" id="{9D93B121-C316-A701-C615-D811B583E04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473867" y="1370607"/>
              <a:ext cx="1686309" cy="1800635"/>
            </a:xfrm>
            <a:prstGeom prst="rect">
              <a:avLst/>
            </a:prstGeom>
          </p:spPr>
        </p:pic>
        <p:pic>
          <p:nvPicPr>
            <p:cNvPr id="29" name="Picture 28" descr="A colorful dots on a white background&#10;&#10;Description automatically generated">
              <a:extLst>
                <a:ext uri="{FF2B5EF4-FFF2-40B4-BE49-F238E27FC236}">
                  <a16:creationId xmlns:a16="http://schemas.microsoft.com/office/drawing/2014/main" id="{D4E69B31-16BF-AD66-F0D2-051120F6D9E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0250729" y="1369972"/>
              <a:ext cx="1575159" cy="1759351"/>
            </a:xfrm>
            <a:prstGeom prst="rect">
              <a:avLst/>
            </a:prstGeom>
          </p:spPr>
        </p:pic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79278212-24D8-BF06-F8C6-C27A3F16EF1E}"/>
              </a:ext>
            </a:extLst>
          </p:cNvPr>
          <p:cNvSpPr txBox="1"/>
          <p:nvPr/>
        </p:nvSpPr>
        <p:spPr>
          <a:xfrm>
            <a:off x="381918" y="4950394"/>
            <a:ext cx="4207545" cy="1159210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square" lIns="72000" tIns="72000" rIns="72000" bIns="72000" rtlCol="0">
            <a:spAutoFit/>
          </a:bodyPr>
          <a:lstStyle/>
          <a:p>
            <a:pPr algn="l">
              <a:lnSpc>
                <a:spcPts val="1960"/>
              </a:lnSpc>
              <a:buClr>
                <a:schemeClr val="accent1"/>
              </a:buClr>
            </a:pPr>
            <a:r>
              <a:rPr lang="en-GB" sz="16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Leverage human capabilities to recognise patterns in visual representations and interpret the patterns based on domain knowledge</a:t>
            </a:r>
          </a:p>
        </p:txBody>
      </p:sp>
    </p:spTree>
    <p:extLst>
      <p:ext uri="{BB962C8B-B14F-4D97-AF65-F5344CB8AC3E}">
        <p14:creationId xmlns:p14="http://schemas.microsoft.com/office/powerpoint/2010/main" val="17843883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68A9D3A-D1CE-3BE0-605E-1FB35044B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C2951-09AD-4688-B783-DAE1ADDED63E}" type="datetime1">
              <a:rPr lang="de-DE" noProof="0" smtClean="0"/>
              <a:t>22.11.2023</a:t>
            </a:fld>
            <a:endParaRPr lang="de-DE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935A7A-D9E1-310D-4007-D3881358F2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noProof="0"/>
              <a:t>© Fraunhofer IML</a:t>
            </a:r>
            <a:endParaRPr lang="de-DE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DA2DD6-3095-A736-C222-5DCABBBFF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noProof="0"/>
              <a:t>Slide</a:t>
            </a:r>
            <a:r>
              <a:rPr lang="en-US"/>
              <a:t> </a:t>
            </a:r>
            <a:fld id="{401BA3E4-5E55-4F99-AF09-CC6D6B2539E2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EA1022-BBD7-4D43-733B-87A60557F2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Motivation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70FA6FA-D0AE-1C72-0F4B-758CDD04488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>
                <a:solidFill>
                  <a:schemeClr val="accent5"/>
                </a:solidFill>
              </a:rPr>
              <a:t>Deficiencies of current </a:t>
            </a:r>
            <a:r>
              <a:rPr lang="en-GB" dirty="0" err="1">
                <a:solidFill>
                  <a:schemeClr val="accent5"/>
                </a:solidFill>
              </a:rPr>
              <a:t>xAI</a:t>
            </a:r>
            <a:endParaRPr lang="en-GB" dirty="0">
              <a:solidFill>
                <a:schemeClr val="accent5"/>
              </a:solidFill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E867040A-B979-E7F0-745E-47AA1F453A1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2" name="Rechteck 1">
            <a:extLst>
              <a:ext uri="{FF2B5EF4-FFF2-40B4-BE49-F238E27FC236}">
                <a16:creationId xmlns:a16="http://schemas.microsoft.com/office/drawing/2014/main" id="{EF87CC76-7817-F76A-2CC7-409E563D6BAB}"/>
              </a:ext>
            </a:extLst>
          </p:cNvPr>
          <p:cNvSpPr/>
          <p:nvPr/>
        </p:nvSpPr>
        <p:spPr bwMode="auto">
          <a:xfrm>
            <a:off x="7476569" y="2140772"/>
            <a:ext cx="4233331" cy="323092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accent2"/>
            </a:solidFill>
            <a:round/>
            <a:headEnd type="arrow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C4F27C61-B744-D74A-2AD0-ADD8BF8ADAAC}"/>
              </a:ext>
            </a:extLst>
          </p:cNvPr>
          <p:cNvSpPr txBox="1">
            <a:spLocks/>
          </p:cNvSpPr>
          <p:nvPr/>
        </p:nvSpPr>
        <p:spPr bwMode="gray">
          <a:xfrm>
            <a:off x="524702" y="1831839"/>
            <a:ext cx="6467846" cy="2137647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900"/>
              </a:spcAft>
              <a:buFont typeface="Arial" panose="020B0604020202020204" pitchFamily="34" charset="0"/>
              <a:buNone/>
              <a:defRPr sz="20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900"/>
              </a:spcAft>
              <a:buFont typeface="Arial" panose="020B0604020202020204" pitchFamily="34" charset="0"/>
              <a:buNone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 marL="18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bg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36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bg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54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bg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216000" indent="-216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bg1"/>
              </a:buClr>
              <a:buFont typeface="+mj-lt"/>
              <a:buAutoNum type="arabicPeriod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 marL="432000" indent="-216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bg2"/>
              </a:buClr>
              <a:buFont typeface="+mj-lt"/>
              <a:buAutoNum type="arabicPeriod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 marL="648000" indent="-216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bg2"/>
              </a:buClr>
              <a:buFont typeface="+mj-lt"/>
              <a:buAutoNum type="arabicPeriod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L"/>
            </a:pPr>
            <a:r>
              <a:rPr lang="en-US" dirty="0"/>
              <a:t>conceptual mismatch between explanations and human knowledge:</a:t>
            </a:r>
          </a:p>
          <a:p>
            <a:pPr marL="648000" lvl="3" indent="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None/>
            </a:pPr>
            <a:r>
              <a:rPr lang="en-US" sz="1600" dirty="0"/>
              <a:t>Data-derived 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</a:rPr>
              <a:t>“explainable” </a:t>
            </a:r>
            <a:r>
              <a:rPr lang="en-US" sz="1600" dirty="0"/>
              <a:t>ML models are not linked to domain concepts, theories, and causal reasoning</a:t>
            </a:r>
          </a:p>
          <a:p>
            <a:pPr marL="342900" indent="-342900">
              <a:spcBef>
                <a:spcPts val="1800"/>
              </a:spcBef>
              <a:buSzPct val="100000"/>
              <a:buFont typeface="Wingdings" panose="05000000000000000000" pitchFamily="2" charset="2"/>
              <a:buChar char="L"/>
            </a:pPr>
            <a:r>
              <a:rPr lang="en-US" dirty="0"/>
              <a:t>i</a:t>
            </a:r>
            <a:r>
              <a:rPr lang="en-US" kern="0" dirty="0"/>
              <a:t>gnorance of human perceptual and cognitive capabilities</a:t>
            </a:r>
            <a:endParaRPr lang="en-US" dirty="0"/>
          </a:p>
          <a:p>
            <a:pPr marL="609750" lvl="1" indent="-285750">
              <a:spcBef>
                <a:spcPts val="600"/>
              </a:spcBef>
            </a:pPr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ABAD12C-BAAF-89C2-4A4D-D47D05396A75}"/>
              </a:ext>
            </a:extLst>
          </p:cNvPr>
          <p:cNvSpPr txBox="1"/>
          <p:nvPr/>
        </p:nvSpPr>
        <p:spPr bwMode="auto">
          <a:xfrm>
            <a:off x="477900" y="5881675"/>
            <a:ext cx="11232000" cy="169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defTabSz="144000"/>
            <a:r>
              <a:rPr lang="en-GB" sz="1100" b="1" baseline="30000" dirty="0">
                <a:solidFill>
                  <a:schemeClr val="bg2">
                    <a:lumMod val="40000"/>
                    <a:lumOff val="6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*</a:t>
            </a:r>
            <a:r>
              <a:rPr lang="en-GB" sz="1100" baseline="30000" dirty="0">
                <a:solidFill>
                  <a:schemeClr val="bg2">
                    <a:lumMod val="40000"/>
                    <a:lumOff val="6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100" dirty="0" err="1">
                <a:solidFill>
                  <a:schemeClr val="bg2">
                    <a:lumMod val="40000"/>
                    <a:lumOff val="6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Holzinger</a:t>
            </a:r>
            <a:r>
              <a:rPr lang="en-GB" sz="1100" dirty="0">
                <a:solidFill>
                  <a:schemeClr val="bg2">
                    <a:lumMod val="40000"/>
                    <a:lumOff val="6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A, </a:t>
            </a:r>
            <a:r>
              <a:rPr lang="en-GB" sz="1100" dirty="0" err="1">
                <a:solidFill>
                  <a:schemeClr val="bg2">
                    <a:lumMod val="40000"/>
                    <a:lumOff val="6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Langs</a:t>
            </a:r>
            <a:r>
              <a:rPr lang="en-GB" sz="1100" dirty="0">
                <a:solidFill>
                  <a:schemeClr val="bg2">
                    <a:lumMod val="40000"/>
                    <a:lumOff val="6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G, </a:t>
            </a:r>
            <a:r>
              <a:rPr lang="en-GB" sz="1100" dirty="0" err="1">
                <a:solidFill>
                  <a:schemeClr val="bg2">
                    <a:lumMod val="40000"/>
                    <a:lumOff val="6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Denk</a:t>
            </a:r>
            <a:r>
              <a:rPr lang="en-GB" sz="1100" dirty="0">
                <a:solidFill>
                  <a:schemeClr val="bg2">
                    <a:lumMod val="40000"/>
                    <a:lumOff val="6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H, </a:t>
            </a:r>
            <a:r>
              <a:rPr lang="en-GB" sz="1100" dirty="0" err="1">
                <a:solidFill>
                  <a:schemeClr val="bg2">
                    <a:lumMod val="40000"/>
                    <a:lumOff val="6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Zatloukal</a:t>
            </a:r>
            <a:r>
              <a:rPr lang="en-GB" sz="1100" dirty="0">
                <a:solidFill>
                  <a:schemeClr val="bg2">
                    <a:lumMod val="40000"/>
                    <a:lumOff val="6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K, Müller H. </a:t>
            </a:r>
            <a:r>
              <a:rPr lang="en-GB" sz="1100" dirty="0" err="1">
                <a:solidFill>
                  <a:schemeClr val="bg2">
                    <a:lumMod val="40000"/>
                    <a:lumOff val="6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Causability</a:t>
            </a:r>
            <a:r>
              <a:rPr lang="en-GB" sz="1100" dirty="0">
                <a:solidFill>
                  <a:schemeClr val="bg2">
                    <a:lumMod val="40000"/>
                    <a:lumOff val="6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explainability of artificial intelligence in medicine. Wiley </a:t>
            </a:r>
            <a:r>
              <a:rPr lang="en-GB" sz="1100" dirty="0" err="1">
                <a:solidFill>
                  <a:schemeClr val="bg2">
                    <a:lumMod val="40000"/>
                    <a:lumOff val="6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Interdiscip</a:t>
            </a:r>
            <a:r>
              <a:rPr lang="en-GB" sz="1100" dirty="0">
                <a:solidFill>
                  <a:schemeClr val="bg2">
                    <a:lumMod val="40000"/>
                    <a:lumOff val="6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Rev Data Min </a:t>
            </a:r>
            <a:r>
              <a:rPr lang="en-GB" sz="1100" dirty="0" err="1">
                <a:solidFill>
                  <a:schemeClr val="bg2">
                    <a:lumMod val="40000"/>
                    <a:lumOff val="6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Knowl</a:t>
            </a:r>
            <a:r>
              <a:rPr lang="en-GB" sz="1100" dirty="0">
                <a:solidFill>
                  <a:schemeClr val="bg2">
                    <a:lumMod val="40000"/>
                    <a:lumOff val="6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100" dirty="0" err="1">
                <a:solidFill>
                  <a:schemeClr val="bg2">
                    <a:lumMod val="40000"/>
                    <a:lumOff val="6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Discov</a:t>
            </a:r>
            <a:r>
              <a:rPr lang="en-GB" sz="1100" dirty="0">
                <a:solidFill>
                  <a:schemeClr val="bg2">
                    <a:lumMod val="40000"/>
                    <a:lumOff val="6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2019, 9(4):e1312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ED2464EF-B8DC-18C5-9B5C-C8E1403AC6E8}"/>
              </a:ext>
            </a:extLst>
          </p:cNvPr>
          <p:cNvSpPr txBox="1">
            <a:spLocks/>
          </p:cNvSpPr>
          <p:nvPr/>
        </p:nvSpPr>
        <p:spPr>
          <a:xfrm>
            <a:off x="7605664" y="2639992"/>
            <a:ext cx="3023540" cy="1169391"/>
          </a:xfrm>
          <a:prstGeom prst="rect">
            <a:avLst/>
          </a:prstGeom>
        </p:spPr>
        <p:txBody>
          <a:bodyPr/>
          <a:lstStyle>
            <a:lvl1pPr marL="0" indent="0" algn="l" defTabSz="360000" rtl="0" eaLnBrk="1" fontAlgn="base" hangingPunct="1">
              <a:lnSpc>
                <a:spcPct val="105000"/>
              </a:lnSpc>
              <a:spcBef>
                <a:spcPts val="900"/>
              </a:spcBef>
              <a:spcAft>
                <a:spcPts val="0"/>
              </a:spcAft>
              <a:buClr>
                <a:schemeClr val="tx2"/>
              </a:buClr>
              <a:buFont typeface="Wingdings" pitchFamily="2" charset="2"/>
              <a:buNone/>
              <a:defRPr sz="18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324000" indent="-324000" algn="l" defTabSz="360000" rtl="0" eaLnBrk="1" fontAlgn="base" hangingPunct="1">
              <a:lnSpc>
                <a:spcPct val="105000"/>
              </a:lnSpc>
              <a:spcBef>
                <a:spcPts val="90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Wingdings 2" panose="05020102010507070707" pitchFamily="18" charset="2"/>
              <a:buChar char="¡"/>
              <a:defRPr lang="de-DE" sz="1800" baseline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648000" indent="-324000" algn="l" defTabSz="360000" rtl="0" eaLnBrk="1" fontAlgn="base" hangingPunct="1">
              <a:spcBef>
                <a:spcPts val="50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Wingdings 2" panose="05020102010507070707" pitchFamily="18" charset="2"/>
              <a:buChar char="¡"/>
              <a:defRPr sz="17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972000" indent="-324000" algn="l" defTabSz="360000" rtl="0" eaLnBrk="1" fontAlgn="base" hangingPunct="1">
              <a:spcBef>
                <a:spcPts val="50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Wingdings 2" panose="05020102010507070707" pitchFamily="18" charset="2"/>
              <a:buChar char="¡"/>
              <a:defRPr sz="17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1433513" indent="-358775" algn="l" defTabSz="360000" rtl="0" eaLnBrk="1" fontAlgn="base" hangingPunct="1">
              <a:spcBef>
                <a:spcPct val="0"/>
              </a:spcBef>
              <a:spcAft>
                <a:spcPts val="900"/>
              </a:spcAft>
              <a:buClr>
                <a:schemeClr val="bg2"/>
              </a:buClr>
              <a:buFont typeface="Frutiger LT Com 55 Roman" panose="020B0503030504020204" pitchFamily="34" charset="0"/>
              <a:buChar char="›"/>
              <a:defRPr>
                <a:solidFill>
                  <a:schemeClr val="tx1"/>
                </a:solidFill>
                <a:latin typeface="+mn-lt"/>
              </a:defRPr>
            </a:lvl5pPr>
            <a:lvl6pPr marL="1887538" indent="-358775" algn="l" rtl="0" eaLnBrk="1" fontAlgn="base" hangingPunct="1">
              <a:spcBef>
                <a:spcPct val="0"/>
              </a:spcBef>
              <a:spcAft>
                <a:spcPct val="40000"/>
              </a:spcAft>
              <a:buClr>
                <a:schemeClr val="bg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6pPr>
            <a:lvl7pPr marL="2344738" indent="-358775" algn="l" rtl="0" eaLnBrk="1" fontAlgn="base" hangingPunct="1">
              <a:spcBef>
                <a:spcPct val="0"/>
              </a:spcBef>
              <a:spcAft>
                <a:spcPct val="40000"/>
              </a:spcAft>
              <a:buClr>
                <a:schemeClr val="bg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7pPr>
            <a:lvl8pPr marL="2801938" indent="-358775" algn="l" rtl="0" eaLnBrk="1" fontAlgn="base" hangingPunct="1">
              <a:spcBef>
                <a:spcPct val="0"/>
              </a:spcBef>
              <a:spcAft>
                <a:spcPct val="40000"/>
              </a:spcAft>
              <a:buClr>
                <a:schemeClr val="bg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8pPr>
            <a:lvl9pPr marL="3259138" indent="-358775" algn="l" rtl="0" eaLnBrk="1" fontAlgn="base" hangingPunct="1">
              <a:spcBef>
                <a:spcPct val="0"/>
              </a:spcBef>
              <a:spcAft>
                <a:spcPct val="40000"/>
              </a:spcAft>
              <a:buClr>
                <a:schemeClr val="bg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457200" indent="-457200">
              <a:buFont typeface="Wingdings" pitchFamily="2" charset="2"/>
              <a:buChar char="ü"/>
            </a:pPr>
            <a:r>
              <a:rPr lang="en-US" sz="1600" kern="0" dirty="0"/>
              <a:t>Domain-relevant concepts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en-US" sz="1600" kern="0" dirty="0"/>
              <a:t>Causal relationships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en-US" sz="1600" kern="0" dirty="0"/>
              <a:t>Appropriate levels of abstraction</a:t>
            </a:r>
            <a:endParaRPr lang="en-GB" sz="1600" kern="0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8C3E9A7A-8381-1246-F80D-C1EB240170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85120" y="2642007"/>
            <a:ext cx="1043984" cy="1363838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9799865A-8C59-48CD-EA1E-1CD023982BE6}"/>
              </a:ext>
            </a:extLst>
          </p:cNvPr>
          <p:cNvCxnSpPr>
            <a:cxnSpLocks/>
          </p:cNvCxnSpPr>
          <p:nvPr/>
        </p:nvCxnSpPr>
        <p:spPr bwMode="auto">
          <a:xfrm>
            <a:off x="477900" y="5814556"/>
            <a:ext cx="630138" cy="0"/>
          </a:xfrm>
          <a:prstGeom prst="line">
            <a:avLst/>
          </a:prstGeom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" name="Arrow: Down 10">
            <a:extLst>
              <a:ext uri="{FF2B5EF4-FFF2-40B4-BE49-F238E27FC236}">
                <a16:creationId xmlns:a16="http://schemas.microsoft.com/office/drawing/2014/main" id="{FB2D3C5A-8C8F-13FB-3271-8CA8EC2925EC}"/>
              </a:ext>
            </a:extLst>
          </p:cNvPr>
          <p:cNvSpPr/>
          <p:nvPr/>
        </p:nvSpPr>
        <p:spPr bwMode="auto">
          <a:xfrm>
            <a:off x="7476568" y="1685865"/>
            <a:ext cx="4233331" cy="44415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round/>
            <a:headEnd type="arrow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tlCol="0" anchor="ctr"/>
          <a:lstStyle/>
          <a:p>
            <a:pPr marL="0" marR="0" indent="0" algn="ctr" defTabSz="914400" rtl="0" eaLnBrk="1" fontAlgn="base" latinLnBrk="0" hangingPunct="1">
              <a:lnSpc>
                <a:spcPct val="105000"/>
              </a:lnSpc>
              <a:spcBef>
                <a:spcPts val="9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kern="120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Humans need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E0673AF-64CE-916B-4484-2F4EF9A45C87}"/>
              </a:ext>
            </a:extLst>
          </p:cNvPr>
          <p:cNvSpPr/>
          <p:nvPr/>
        </p:nvSpPr>
        <p:spPr bwMode="auto">
          <a:xfrm>
            <a:off x="417147" y="1685865"/>
            <a:ext cx="6467847" cy="3685833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round/>
            <a:headEnd type="arrow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Pfeil: nach rechts 8">
            <a:extLst>
              <a:ext uri="{FF2B5EF4-FFF2-40B4-BE49-F238E27FC236}">
                <a16:creationId xmlns:a16="http://schemas.microsoft.com/office/drawing/2014/main" id="{1D61E807-B56A-0A3A-E4BC-726DF4C451E9}"/>
              </a:ext>
            </a:extLst>
          </p:cNvPr>
          <p:cNvSpPr/>
          <p:nvPr/>
        </p:nvSpPr>
        <p:spPr bwMode="auto">
          <a:xfrm rot="5400000">
            <a:off x="9427226" y="1299620"/>
            <a:ext cx="332014" cy="2017264"/>
          </a:xfrm>
          <a:prstGeom prst="rightArrow">
            <a:avLst>
              <a:gd name="adj1" fmla="val 50000"/>
              <a:gd name="adj2" fmla="val 185814"/>
            </a:avLst>
          </a:prstGeom>
          <a:solidFill>
            <a:schemeClr val="accent2"/>
          </a:solidFill>
          <a:ln w="9525">
            <a:noFill/>
            <a:round/>
            <a:headEnd type="arrow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3" name="Picture 12" descr="A picture containing engineering drawing&#10;&#10;Description automatically generated">
            <a:extLst>
              <a:ext uri="{FF2B5EF4-FFF2-40B4-BE49-F238E27FC236}">
                <a16:creationId xmlns:a16="http://schemas.microsoft.com/office/drawing/2014/main" id="{C7247A59-FB01-677C-1E67-2401B77F328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4474" y="3685728"/>
            <a:ext cx="5121916" cy="19073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682142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471924D-30FC-148D-156F-406FCFFB6B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38BE2-09B5-4063-9B6F-D7A53C478F72}" type="datetime1">
              <a:rPr lang="de-DE" noProof="0" smtClean="0"/>
              <a:t>22.11.2023</a:t>
            </a:fld>
            <a:endParaRPr lang="de-DE" noProof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6441D40-CF3D-0934-33BF-8176D67974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noProof="0"/>
              <a:t>© Fraunhofer IML</a:t>
            </a:r>
            <a:endParaRPr lang="de-DE" noProof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2C5F03-3DFF-CB9E-E405-6679F35C2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noProof="0"/>
              <a:t>Slide</a:t>
            </a:r>
            <a:r>
              <a:rPr lang="en-US"/>
              <a:t> </a:t>
            </a:r>
            <a:fld id="{401BA3E4-5E55-4F99-AF09-CC6D6B2539E2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04445CA-4554-9BC1-58C3-35008AA1A8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Summary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1F6D984-0CAE-921E-E2E5-74358F09E4E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9425" y="778321"/>
            <a:ext cx="11233150" cy="319318"/>
          </a:xfrm>
        </p:spPr>
        <p:txBody>
          <a:bodyPr/>
          <a:lstStyle/>
          <a:p>
            <a:r>
              <a:rPr lang="en-US" i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Support involvement of expert knowledge in model creation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FCD4402-9173-DDB4-478A-76641F7F3D8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5091342E-1872-3B4A-F583-67E15D189D15}"/>
              </a:ext>
            </a:extLst>
          </p:cNvPr>
          <p:cNvSpPr txBox="1">
            <a:spLocks/>
          </p:cNvSpPr>
          <p:nvPr/>
        </p:nvSpPr>
        <p:spPr>
          <a:xfrm>
            <a:off x="479377" y="1480372"/>
            <a:ext cx="11233150" cy="427378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900"/>
              </a:spcAft>
              <a:buFont typeface="Arial" panose="020B0604020202020204" pitchFamily="34" charset="0"/>
              <a:buNone/>
              <a:defRPr sz="16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900"/>
              </a:spcAft>
              <a:buFont typeface="Arial" panose="020B0604020202020204" pitchFamily="34" charset="0"/>
              <a:buNone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 marL="18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bg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36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bg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54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bg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216000" indent="-216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bg1"/>
              </a:buClr>
              <a:buFont typeface="+mj-lt"/>
              <a:buAutoNum type="arabicPeriod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 marL="432000" indent="-216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bg2"/>
              </a:buClr>
              <a:buFont typeface="+mj-lt"/>
              <a:buAutoNum type="arabicPeriod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 marL="648000" indent="-216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bg2"/>
              </a:buClr>
              <a:buFont typeface="+mj-lt"/>
              <a:buAutoNum type="arabicPeriod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latin typeface="Frutiger LT Com 55 Roman" panose="020B0503030504020204" pitchFamily="34" charset="0"/>
              </a:rPr>
              <a:t>Involvement of </a:t>
            </a:r>
            <a:r>
              <a:rPr lang="en-GB" sz="2000" i="1" dirty="0">
                <a:latin typeface="Frutiger LT Com 55 Roman" panose="020B0503030504020204" pitchFamily="34" charset="0"/>
              </a:rPr>
              <a:t>human intelligence </a:t>
            </a:r>
            <a:r>
              <a:rPr lang="en-GB" sz="2000" dirty="0">
                <a:latin typeface="Frutiger LT Com 55 Roman" panose="020B0503030504020204" pitchFamily="34" charset="0"/>
              </a:rPr>
              <a:t>can significantly improve machine’s capability to detect complex behavioural patterns in movement data.</a:t>
            </a:r>
          </a:p>
          <a:p>
            <a:pPr marL="645750" lvl="4" indent="-285750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800" dirty="0">
                <a:latin typeface="Frutiger LT Com 55 Roman" panose="020B0503030504020204" pitchFamily="34" charset="0"/>
              </a:rPr>
              <a:t>The improvement is achieved due to overcoming the rigidity in applying machine-oriented pattern definitions.</a:t>
            </a:r>
          </a:p>
          <a:p>
            <a:pPr marL="342900" indent="-342900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latin typeface="Frutiger LT Com 55 Roman" panose="020B0503030504020204" pitchFamily="34" charset="0"/>
              </a:rPr>
              <a:t>The key step is </a:t>
            </a:r>
            <a:r>
              <a:rPr lang="en-GB" sz="2000" i="1" dirty="0">
                <a:latin typeface="Frutiger LT Com 55 Roman" panose="020B0503030504020204" pitchFamily="34" charset="0"/>
              </a:rPr>
              <a:t>abstraction</a:t>
            </a:r>
            <a:r>
              <a:rPr lang="en-GB" sz="2000" dirty="0">
                <a:latin typeface="Frutiger LT Com 55 Roman" panose="020B0503030504020204" pitchFamily="34" charset="0"/>
              </a:rPr>
              <a:t> of data within time intervals by defining relevant </a:t>
            </a:r>
            <a:r>
              <a:rPr lang="en-GB" sz="2000" i="1" dirty="0">
                <a:latin typeface="Frutiger LT Com 55 Roman" panose="020B0503030504020204" pitchFamily="34" charset="0"/>
              </a:rPr>
              <a:t>features</a:t>
            </a:r>
            <a:r>
              <a:rPr lang="en-GB" sz="2000" dirty="0">
                <a:latin typeface="Frutiger LT Com 55 Roman" panose="020B0503030504020204" pitchFamily="34" charset="0"/>
              </a:rPr>
              <a:t> to characterise attribute behaviour.</a:t>
            </a:r>
          </a:p>
          <a:p>
            <a:pPr marL="645750" lvl="4" indent="-285750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800" dirty="0">
                <a:latin typeface="Frutiger LT Com 55 Roman" panose="020B0503030504020204" pitchFamily="34" charset="0"/>
              </a:rPr>
              <a:t>Requires domain knowledge and capability to use various statistical metrics for characterising behaviour.</a:t>
            </a:r>
          </a:p>
          <a:p>
            <a:pPr marL="342900" indent="-342900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latin typeface="Frutiger LT Com 55 Roman" panose="020B0503030504020204" pitchFamily="34" charset="0"/>
              </a:rPr>
              <a:t>Visualisation and interaction tools support effective feature engineering and evaluation of classification results.</a:t>
            </a:r>
          </a:p>
          <a:p>
            <a:pPr marL="342900" indent="-342900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latin typeface="Frutiger LT Com 55 Roman" panose="020B0503030504020204" pitchFamily="34" charset="0"/>
              </a:rPr>
              <a:t>It appears possible to create a catalogue of recommended features to reflect different aspects of attribute behaviour on a time interval.</a:t>
            </a:r>
          </a:p>
        </p:txBody>
      </p:sp>
    </p:spTree>
    <p:extLst>
      <p:ext uri="{BB962C8B-B14F-4D97-AF65-F5344CB8AC3E}">
        <p14:creationId xmlns:p14="http://schemas.microsoft.com/office/powerpoint/2010/main" val="10794969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956539F-77BA-D682-EB80-E8D8B62D851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75388" y="3149600"/>
            <a:ext cx="5916612" cy="1779563"/>
          </a:xfrm>
        </p:spPr>
        <p:txBody>
          <a:bodyPr/>
          <a:lstStyle/>
          <a:p>
            <a:r>
              <a:rPr lang="en-GB" dirty="0"/>
              <a:t>Possible research directions in human-centred AI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36E6011-184D-7B36-D700-A2FB812246AD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E6BEEC3F-C136-4E04-8E02-6DF963A6E721}" type="datetime1">
              <a:rPr lang="de-DE" noProof="0" smtClean="0"/>
              <a:t>22.11.2023</a:t>
            </a:fld>
            <a:endParaRPr lang="de-DE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9144DE-4655-C039-EE35-8D1710AAC2DE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 noProof="0"/>
              <a:t>© Fraunhofer IML</a:t>
            </a:r>
            <a:endParaRPr lang="de-DE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518FB6-41DD-6FA1-CF6C-0459CA6BCBF9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de-DE" noProof="0"/>
              <a:t>Slide</a:t>
            </a:r>
            <a:r>
              <a:rPr lang="en-US"/>
              <a:t> </a:t>
            </a:r>
            <a:fld id="{401BA3E4-5E55-4F99-AF09-CC6D6B2539E2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14507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397B42-C291-F64A-1673-766EED0401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Learning from experts in the process of model creation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E6BCD47-7E52-3DE0-5791-3F6C416DF1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82B2D-840F-4167-AD44-C02BC9C87CCB}" type="datetime1">
              <a:rPr lang="en-GB" smtClean="0"/>
              <a:t>22/11/2023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2932B64-4D09-0665-756E-A0B7675ADE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© Fraunhofer IML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AB9E64-0E23-1360-7336-BABFA0B02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401BA3E4-5E55-4F99-AF09-CC6D6B2539E2}" type="slidenum">
              <a:rPr lang="en-GB" smtClean="0"/>
              <a:pPr/>
              <a:t>22</a:t>
            </a:fld>
            <a:endParaRPr lang="en-GB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E5A9C48-DB7F-D451-A2A5-7A38F3BB6D5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9425" y="778321"/>
            <a:ext cx="11233150" cy="319318"/>
          </a:xfrm>
        </p:spPr>
        <p:txBody>
          <a:bodyPr/>
          <a:lstStyle/>
          <a:p>
            <a:r>
              <a:rPr lang="en-GB" dirty="0"/>
              <a:t>Possible research directions in human-centred AI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79549B5-6F2E-B052-7C18-CA0EF611C6D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8199" y="1703388"/>
            <a:ext cx="11233150" cy="1460721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Acquisition and use of domain concepts and relationships (particularly, causal)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Learning of domain logic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Learning how to explain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79E7127B-EC8C-5D29-23A5-A47B0F2DA20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95807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397B42-C291-F64A-1673-766EED0401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Facilitating model utilisation and adoption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E6BCD47-7E52-3DE0-5791-3F6C416DF1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82B2D-840F-4167-AD44-C02BC9C87CCB}" type="datetime1">
              <a:rPr lang="en-GB" smtClean="0"/>
              <a:t>22/11/2023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2932B64-4D09-0665-756E-A0B7675ADE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© Fraunhofer IML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AB9E64-0E23-1360-7336-BABFA0B02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401BA3E4-5E55-4F99-AF09-CC6D6B2539E2}" type="slidenum">
              <a:rPr lang="en-GB" smtClean="0"/>
              <a:pPr/>
              <a:t>23</a:t>
            </a:fld>
            <a:endParaRPr lang="en-GB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E5A9C48-DB7F-D451-A2A5-7A38F3BB6D5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9425" y="778321"/>
            <a:ext cx="11233150" cy="319318"/>
          </a:xfrm>
        </p:spPr>
        <p:txBody>
          <a:bodyPr/>
          <a:lstStyle/>
          <a:p>
            <a:r>
              <a:rPr lang="en-GB" dirty="0"/>
              <a:t>Possible research directions in human-centred AI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79549B5-6F2E-B052-7C18-CA0EF611C6D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8199" y="1703388"/>
            <a:ext cx="11233150" cy="3662541"/>
          </a:xfrm>
        </p:spPr>
        <p:txBody>
          <a:bodyPr/>
          <a:lstStyle/>
          <a:p>
            <a:pPr marL="285750" indent="-28575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/>
              <a:t>Explaining model work and results</a:t>
            </a:r>
          </a:p>
          <a:p>
            <a:pPr marL="465750" lvl="3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/>
              <a:t>Use of domain concepts, relationships, and logic</a:t>
            </a:r>
          </a:p>
          <a:p>
            <a:pPr marL="465750" lvl="3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/>
              <a:t>Human-friendly, in particular, visual presentation of information</a:t>
            </a:r>
          </a:p>
          <a:p>
            <a:pPr marL="465750" lvl="3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/>
              <a:t>Compliance with general human cognitive abilities and limitations</a:t>
            </a:r>
          </a:p>
          <a:p>
            <a:pPr marL="465750" lvl="3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/>
              <a:t>Adaptation to specific user categories (e.g., experts, decision makers, patients, …)</a:t>
            </a:r>
          </a:p>
          <a:p>
            <a:pPr marL="285750" indent="-285750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/>
              <a:t>Building trust</a:t>
            </a:r>
          </a:p>
          <a:p>
            <a:pPr marL="465750" lvl="3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/>
              <a:t>Enabling users to explore model behaviour (through interactive visual interfaces)</a:t>
            </a:r>
          </a:p>
          <a:p>
            <a:pPr marL="465750" lvl="3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/>
              <a:t>Personalisation</a:t>
            </a:r>
          </a:p>
          <a:p>
            <a:pPr marL="465750" lvl="3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/>
              <a:t>Enabling and utilisation of users’ feedback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79E7127B-EC8C-5D29-23A5-A47B0F2DA20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754807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397B42-C291-F64A-1673-766EED0401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Collaborative human-AI problem solving and decision making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E6BCD47-7E52-3DE0-5791-3F6C416DF1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82B2D-840F-4167-AD44-C02BC9C87CCB}" type="datetime1">
              <a:rPr lang="en-GB" smtClean="0"/>
              <a:t>22/11/2023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2932B64-4D09-0665-756E-A0B7675ADE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© Fraunhofer IML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AB9E64-0E23-1360-7336-BABFA0B02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401BA3E4-5E55-4F99-AF09-CC6D6B2539E2}" type="slidenum">
              <a:rPr lang="en-GB" smtClean="0"/>
              <a:pPr/>
              <a:t>24</a:t>
            </a:fld>
            <a:endParaRPr lang="en-GB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E5A9C48-DB7F-D451-A2A5-7A38F3BB6D5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9425" y="778321"/>
            <a:ext cx="11233150" cy="319318"/>
          </a:xfrm>
        </p:spPr>
        <p:txBody>
          <a:bodyPr/>
          <a:lstStyle/>
          <a:p>
            <a:r>
              <a:rPr lang="en-GB" dirty="0"/>
              <a:t>Possible research directions in human-centred AI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79549B5-6F2E-B052-7C18-CA0EF611C6D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8199" y="1703388"/>
            <a:ext cx="11233150" cy="3847207"/>
          </a:xfrm>
        </p:spPr>
        <p:txBody>
          <a:bodyPr/>
          <a:lstStyle/>
          <a:p>
            <a:pPr marL="285750" indent="-285750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Developing models that complement and augment human abilities </a:t>
            </a:r>
          </a:p>
          <a:p>
            <a:pPr marL="465750" lvl="3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Focus on tasks and situations where human experts have difficulties </a:t>
            </a:r>
          </a:p>
          <a:p>
            <a:pPr marL="465750" lvl="3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/>
              <a:t>Avoid </a:t>
            </a:r>
            <a:r>
              <a:rPr lang="en-US" dirty="0"/>
              <a:t>replacing humans where they perform well</a:t>
            </a:r>
          </a:p>
          <a:p>
            <a:pPr marL="285750" indent="-285750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Support of human-AI collaborative work</a:t>
            </a:r>
          </a:p>
          <a:p>
            <a:pPr marL="465750" lvl="3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Providing convenient visualization and interaction facilities</a:t>
            </a:r>
          </a:p>
          <a:p>
            <a:pPr marL="465750" lvl="3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Support of discourse and mixed initiative</a:t>
            </a:r>
          </a:p>
          <a:p>
            <a:pPr marL="465750" lvl="3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Integration of AI and human contributions</a:t>
            </a:r>
          </a:p>
          <a:p>
            <a:pPr marL="285750" indent="-285750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/>
              <a:t>Mimicking human reasoning</a:t>
            </a:r>
          </a:p>
          <a:p>
            <a:pPr marL="465750" lvl="3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Using human-like reasoning in explanation and collaboration</a:t>
            </a:r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79E7127B-EC8C-5D29-23A5-A47B0F2DA20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385881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F49D97-49C2-D297-6FC7-BF8BDE5307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5" y="556419"/>
            <a:ext cx="11233150" cy="446532"/>
          </a:xfrm>
        </p:spPr>
        <p:txBody>
          <a:bodyPr anchor="ctr" anchorCtr="0"/>
          <a:lstStyle/>
          <a:p>
            <a:r>
              <a:rPr lang="en-GB" sz="2800" dirty="0"/>
              <a:t>Conclusion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91E00FE-AF2F-4293-A7C5-FED163FB13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1443C-B870-41CA-8630-426F79C7DA41}" type="datetime1">
              <a:rPr lang="de-DE" noProof="0" smtClean="0"/>
              <a:t>22.11.2023</a:t>
            </a:fld>
            <a:endParaRPr lang="de-DE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B76765-38AF-736A-8987-F9EB15CEBE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noProof="0"/>
              <a:t>© Fraunhofer IML</a:t>
            </a:r>
            <a:endParaRPr lang="de-DE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2D11C9-B670-BE46-8A4C-F921CB1EFE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noProof="0"/>
              <a:t>Slide</a:t>
            </a:r>
            <a:r>
              <a:rPr lang="en-US"/>
              <a:t> </a:t>
            </a:r>
            <a:fld id="{401BA3E4-5E55-4F99-AF09-CC6D6B2539E2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BF7C1E0-C972-7285-137E-5B528DFE204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8199" y="1703388"/>
            <a:ext cx="11233150" cy="4093428"/>
          </a:xfrm>
        </p:spPr>
        <p:txBody>
          <a:bodyPr/>
          <a:lstStyle/>
          <a:p>
            <a:pPr marL="342900" indent="-342900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latin typeface="Frutiger LT Com 55 Roman" panose="020B0503030504020204" pitchFamily="34" charset="0"/>
              </a:rPr>
              <a:t>Two sides of human-centred AI:</a:t>
            </a:r>
          </a:p>
          <a:p>
            <a:pPr marL="645750" lvl="4" indent="-285750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800" dirty="0">
                <a:latin typeface="Frutiger LT Com 55 Roman" panose="020B0503030504020204" pitchFamily="34" charset="0"/>
              </a:rPr>
              <a:t>Make machine intelligence comprehensible and acceptable to a human.</a:t>
            </a:r>
          </a:p>
          <a:p>
            <a:pPr marL="825750" lvl="5" indent="-285750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800" dirty="0">
                <a:latin typeface="Frutiger LT Com 55 Roman" panose="020B0503030504020204" pitchFamily="34" charset="0"/>
              </a:rPr>
              <a:t>Adapt to human mental models and ways of reasoning.</a:t>
            </a:r>
          </a:p>
          <a:p>
            <a:pPr marL="825750" lvl="5" indent="-285750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800" dirty="0">
                <a:latin typeface="Frutiger LT Com 55 Roman" panose="020B0503030504020204" pitchFamily="34" charset="0"/>
              </a:rPr>
              <a:t>Respect perceptual and cognitive limitations.</a:t>
            </a:r>
          </a:p>
          <a:p>
            <a:pPr marL="645750" lvl="4" indent="-285750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800" dirty="0">
                <a:latin typeface="Frutiger LT Com 55 Roman" panose="020B0503030504020204" pitchFamily="34" charset="0"/>
              </a:rPr>
              <a:t>Enhance machine intelligence with human intelligence.</a:t>
            </a:r>
          </a:p>
          <a:p>
            <a:pPr marL="825750" lvl="5" indent="-285750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800" dirty="0">
                <a:latin typeface="Frutiger LT Com 55 Roman" panose="020B0503030504020204" pitchFamily="34" charset="0"/>
              </a:rPr>
              <a:t>Learn concepts and relationships</a:t>
            </a:r>
          </a:p>
          <a:p>
            <a:pPr marL="825750" lvl="5" indent="-285750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800" dirty="0">
                <a:latin typeface="Frutiger LT Com 55 Roman" panose="020B0503030504020204" pitchFamily="34" charset="0"/>
              </a:rPr>
              <a:t>Learn solution/decision strategies</a:t>
            </a:r>
          </a:p>
          <a:p>
            <a:pPr marL="825750" lvl="5" indent="-285750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800" dirty="0">
                <a:latin typeface="Frutiger LT Com 55 Roman" panose="020B0503030504020204" pitchFamily="34" charset="0"/>
              </a:rPr>
              <a:t>Learn how to explain</a:t>
            </a:r>
          </a:p>
          <a:p>
            <a:pPr marL="342900" indent="-342900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latin typeface="Frutiger LT Com 55 Roman" panose="020B0503030504020204" pitchFamily="34" charset="0"/>
              </a:rPr>
              <a:t>Enable human-AI communication and </a:t>
            </a:r>
            <a:br>
              <a:rPr lang="en-GB" sz="2000" dirty="0">
                <a:latin typeface="Frutiger LT Com 55 Roman" panose="020B0503030504020204" pitchFamily="34" charset="0"/>
              </a:rPr>
            </a:br>
            <a:r>
              <a:rPr lang="en-GB" sz="2000" dirty="0">
                <a:latin typeface="Frutiger LT Com 55 Roman" panose="020B0503030504020204" pitchFamily="34" charset="0"/>
              </a:rPr>
              <a:t>collaboration by visual analytics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78A380C-EA1A-2BB2-42B5-31C6E44EA9E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GB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7AF051F-5451-531F-52F8-1E9590E72D8B}"/>
              </a:ext>
            </a:extLst>
          </p:cNvPr>
          <p:cNvGrpSpPr/>
          <p:nvPr/>
        </p:nvGrpSpPr>
        <p:grpSpPr>
          <a:xfrm>
            <a:off x="7538702" y="3683109"/>
            <a:ext cx="3692579" cy="2104673"/>
            <a:chOff x="1187778" y="1776039"/>
            <a:chExt cx="3692579" cy="2104673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44B09455-6775-51CA-FB65-F0EEF743843C}"/>
                </a:ext>
              </a:extLst>
            </p:cNvPr>
            <p:cNvSpPr/>
            <p:nvPr/>
          </p:nvSpPr>
          <p:spPr bwMode="auto">
            <a:xfrm>
              <a:off x="2164991" y="1776039"/>
              <a:ext cx="1074018" cy="514266"/>
            </a:xfrm>
            <a:prstGeom prst="ellipse">
              <a:avLst/>
            </a:prstGeom>
            <a:noFill/>
            <a:ln w="9525">
              <a:solidFill>
                <a:schemeClr val="tx2">
                  <a:lumMod val="60000"/>
                  <a:lumOff val="40000"/>
                </a:schemeClr>
              </a:solidFill>
              <a:round/>
              <a:headEnd type="arrow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bg1"/>
                  </a:solidFill>
                </a:rPr>
                <a:t>Data</a:t>
              </a:r>
              <a:endParaRPr lang="en-GB" sz="2000" dirty="0">
                <a:solidFill>
                  <a:schemeClr val="bg1"/>
                </a:solidFill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D1D5B779-D63E-F27A-1532-3886C7FB7213}"/>
                </a:ext>
              </a:extLst>
            </p:cNvPr>
            <p:cNvSpPr/>
            <p:nvPr/>
          </p:nvSpPr>
          <p:spPr bwMode="auto">
            <a:xfrm>
              <a:off x="1187778" y="3247379"/>
              <a:ext cx="1095211" cy="505079"/>
            </a:xfrm>
            <a:prstGeom prst="ellipse">
              <a:avLst/>
            </a:prstGeom>
            <a:noFill/>
            <a:ln w="9525">
              <a:solidFill>
                <a:schemeClr val="tx2">
                  <a:lumMod val="60000"/>
                  <a:lumOff val="40000"/>
                </a:schemeClr>
              </a:solidFill>
              <a:round/>
              <a:headEnd type="arrow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bg1"/>
                  </a:solidFill>
                </a:rPr>
                <a:t>ML</a:t>
              </a:r>
              <a:endParaRPr lang="en-GB" sz="2000" dirty="0">
                <a:solidFill>
                  <a:schemeClr val="bg1"/>
                </a:solidFill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A584F180-5402-D6ED-318F-424E707BD049}"/>
                </a:ext>
              </a:extLst>
            </p:cNvPr>
            <p:cNvSpPr/>
            <p:nvPr/>
          </p:nvSpPr>
          <p:spPr bwMode="auto">
            <a:xfrm>
              <a:off x="3417963" y="3247379"/>
              <a:ext cx="1407310" cy="505079"/>
            </a:xfrm>
            <a:prstGeom prst="ellipse">
              <a:avLst/>
            </a:prstGeom>
            <a:noFill/>
            <a:ln w="9525">
              <a:solidFill>
                <a:schemeClr val="tx2">
                  <a:lumMod val="60000"/>
                  <a:lumOff val="40000"/>
                </a:schemeClr>
              </a:solidFill>
              <a:round/>
              <a:headEnd type="arrow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bg1"/>
                  </a:solidFill>
                </a:rPr>
                <a:t>Human</a:t>
              </a:r>
              <a:endParaRPr lang="en-GB" sz="2000" dirty="0">
                <a:solidFill>
                  <a:schemeClr val="bg1"/>
                </a:solidFill>
              </a:endParaRPr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B88CEC64-567B-D794-5120-3A4D767A7F62}"/>
                </a:ext>
              </a:extLst>
            </p:cNvPr>
            <p:cNvCxnSpPr>
              <a:cxnSpLocks/>
              <a:stCxn id="10" idx="3"/>
              <a:endCxn id="11" idx="0"/>
            </p:cNvCxnSpPr>
            <p:nvPr/>
          </p:nvCxnSpPr>
          <p:spPr bwMode="auto">
            <a:xfrm flipH="1">
              <a:off x="1735383" y="2214993"/>
              <a:ext cx="586894" cy="1032386"/>
            </a:xfrm>
            <a:prstGeom prst="straightConnector1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  <a:headEnd type="none" w="med" len="med"/>
              <a:tailEnd type="triangle"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8ACEF407-BC11-123F-08D0-3F6725877909}"/>
                </a:ext>
              </a:extLst>
            </p:cNvPr>
            <p:cNvCxnSpPr>
              <a:cxnSpLocks/>
              <a:stCxn id="10" idx="5"/>
              <a:endCxn id="12" idx="0"/>
            </p:cNvCxnSpPr>
            <p:nvPr/>
          </p:nvCxnSpPr>
          <p:spPr bwMode="auto">
            <a:xfrm>
              <a:off x="3081723" y="2214992"/>
              <a:ext cx="1039895" cy="1032387"/>
            </a:xfrm>
            <a:prstGeom prst="straightConnector1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  <a:headEnd type="none" w="med" len="med"/>
              <a:tailEnd type="triangle"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Connector: Curved 14">
              <a:extLst>
                <a:ext uri="{FF2B5EF4-FFF2-40B4-BE49-F238E27FC236}">
                  <a16:creationId xmlns:a16="http://schemas.microsoft.com/office/drawing/2014/main" id="{96568426-C4C3-9EE4-AB4A-CC8A240C5065}"/>
                </a:ext>
              </a:extLst>
            </p:cNvPr>
            <p:cNvCxnSpPr>
              <a:cxnSpLocks/>
              <a:stCxn id="11" idx="5"/>
              <a:endCxn id="12" idx="3"/>
            </p:cNvCxnSpPr>
            <p:nvPr/>
          </p:nvCxnSpPr>
          <p:spPr bwMode="auto">
            <a:xfrm rot="16200000" flipH="1">
              <a:off x="2873329" y="2927761"/>
              <a:ext cx="12700" cy="1501460"/>
            </a:xfrm>
            <a:prstGeom prst="curvedConnector3">
              <a:avLst>
                <a:gd name="adj1" fmla="val 2382417"/>
              </a:avLst>
            </a:prstGeom>
            <a:ln w="19050">
              <a:solidFill>
                <a:schemeClr val="tx2">
                  <a:lumMod val="60000"/>
                  <a:lumOff val="40000"/>
                </a:schemeClr>
              </a:solidFill>
              <a:headEnd type="none" w="med" len="med"/>
              <a:tailEnd type="triangle"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Connector: Curved 15">
              <a:extLst>
                <a:ext uri="{FF2B5EF4-FFF2-40B4-BE49-F238E27FC236}">
                  <a16:creationId xmlns:a16="http://schemas.microsoft.com/office/drawing/2014/main" id="{AD4A39B3-5AE1-DD81-648A-AC80D566C238}"/>
                </a:ext>
              </a:extLst>
            </p:cNvPr>
            <p:cNvCxnSpPr>
              <a:cxnSpLocks/>
              <a:stCxn id="12" idx="1"/>
              <a:endCxn id="11" idx="7"/>
            </p:cNvCxnSpPr>
            <p:nvPr/>
          </p:nvCxnSpPr>
          <p:spPr bwMode="auto">
            <a:xfrm rot="16200000" flipV="1">
              <a:off x="2873329" y="2570616"/>
              <a:ext cx="12700" cy="1501460"/>
            </a:xfrm>
            <a:prstGeom prst="curvedConnector3">
              <a:avLst>
                <a:gd name="adj1" fmla="val 2382417"/>
              </a:avLst>
            </a:prstGeom>
            <a:ln w="50800" cmpd="dbl">
              <a:solidFill>
                <a:schemeClr val="tx2">
                  <a:lumMod val="60000"/>
                  <a:lumOff val="40000"/>
                </a:schemeClr>
              </a:solidFill>
              <a:headEnd type="none" w="med" len="med"/>
              <a:tailEnd type="triangle"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0A927E77-AEDB-61ED-47FC-8844061BA5C0}"/>
                </a:ext>
              </a:extLst>
            </p:cNvPr>
            <p:cNvSpPr txBox="1"/>
            <p:nvPr/>
          </p:nvSpPr>
          <p:spPr bwMode="auto">
            <a:xfrm>
              <a:off x="2335148" y="2706398"/>
              <a:ext cx="1024704" cy="2790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rtlCol="0"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5000"/>
                </a:lnSpc>
                <a:spcBef>
                  <a:spcPts val="9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1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knowledge</a:t>
              </a:r>
              <a:endParaRPr kumimoji="0" lang="en-GB" b="0" i="1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1FBD00A-BD92-503C-0585-CD9395DD9CCD}"/>
                </a:ext>
              </a:extLst>
            </p:cNvPr>
            <p:cNvSpPr txBox="1"/>
            <p:nvPr/>
          </p:nvSpPr>
          <p:spPr bwMode="auto">
            <a:xfrm>
              <a:off x="2367418" y="3138420"/>
              <a:ext cx="928331" cy="2790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rtlCol="0"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5000"/>
                </a:lnSpc>
                <a:spcBef>
                  <a:spcPts val="9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1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directions</a:t>
              </a:r>
              <a:endParaRPr kumimoji="0" lang="en-GB" b="0" i="1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34F3096-6460-5A7D-878B-A98BC834EAFF}"/>
                </a:ext>
              </a:extLst>
            </p:cNvPr>
            <p:cNvSpPr txBox="1"/>
            <p:nvPr/>
          </p:nvSpPr>
          <p:spPr bwMode="auto">
            <a:xfrm>
              <a:off x="2335148" y="3601661"/>
              <a:ext cx="1184890" cy="2790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rtlCol="0"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5000"/>
                </a:lnSpc>
                <a:spcBef>
                  <a:spcPts val="9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i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explanation</a:t>
              </a:r>
              <a:r>
                <a:rPr kumimoji="0" lang="en-US" b="0" i="1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s</a:t>
              </a:r>
              <a:endParaRPr kumimoji="0" lang="en-GB" b="0" i="1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30AF196F-EAA3-9190-F69F-BC7F92A7E0FF}"/>
                </a:ext>
              </a:extLst>
            </p:cNvPr>
            <p:cNvSpPr/>
            <p:nvPr/>
          </p:nvSpPr>
          <p:spPr bwMode="auto">
            <a:xfrm>
              <a:off x="3381972" y="1776039"/>
              <a:ext cx="1498385" cy="514266"/>
            </a:xfrm>
            <a:prstGeom prst="ellipse">
              <a:avLst/>
            </a:prstGeom>
            <a:noFill/>
            <a:ln w="9525">
              <a:solidFill>
                <a:schemeClr val="tx2">
                  <a:lumMod val="60000"/>
                  <a:lumOff val="40000"/>
                </a:schemeClr>
              </a:solidFill>
              <a:round/>
              <a:headEnd type="arrow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bg1"/>
                  </a:solidFill>
                </a:rPr>
                <a:t>Context</a:t>
              </a:r>
              <a:endParaRPr lang="en-GB" sz="2000" dirty="0">
                <a:solidFill>
                  <a:schemeClr val="bg1"/>
                </a:solidFill>
              </a:endParaRPr>
            </a:p>
          </p:txBody>
        </p: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CD930E86-DB9C-6015-AC9D-741BD4CFB72C}"/>
                </a:ext>
              </a:extLst>
            </p:cNvPr>
            <p:cNvCxnSpPr>
              <a:cxnSpLocks/>
              <a:stCxn id="20" idx="4"/>
              <a:endCxn id="12" idx="0"/>
            </p:cNvCxnSpPr>
            <p:nvPr/>
          </p:nvCxnSpPr>
          <p:spPr bwMode="auto">
            <a:xfrm flipH="1">
              <a:off x="4121618" y="2290305"/>
              <a:ext cx="9547" cy="957074"/>
            </a:xfrm>
            <a:prstGeom prst="straightConnector1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  <a:headEnd type="none" w="med" len="med"/>
              <a:tailEnd type="triangle"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789001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F556E81F-F598-DDD1-39B8-00F2847C6E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Concept definition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709FBEC-DF43-CBD9-81AD-4590530EF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82B2D-840F-4167-AD44-C02BC9C87CCB}" type="datetime1">
              <a:rPr lang="en-GB" smtClean="0"/>
              <a:t>22/11/2023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305642D-7B5C-B3FB-0A75-2ED813F1D0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© Fraunhofer IML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335AAE-A17F-3450-96E1-097A562DE2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401BA3E4-5E55-4F99-AF09-CC6D6B2539E2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EBBD5636-6D45-A191-93E1-1F8C5FA781F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8199" y="1703388"/>
            <a:ext cx="11233150" cy="341632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GB" sz="2000" dirty="0"/>
              <a:t>Two sides of human-centredness:</a:t>
            </a:r>
          </a:p>
          <a:p>
            <a:pPr marL="285750" indent="-285750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dirty="0">
                <a:latin typeface="Frutiger LT Com 55 Roman" panose="020B0503030504020204" pitchFamily="34" charset="0"/>
              </a:rPr>
              <a:t>Computers adapt to human goals, concepts, values, and ways of thinking.</a:t>
            </a:r>
          </a:p>
          <a:p>
            <a:pPr marL="285750" indent="-285750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dirty="0">
                <a:latin typeface="Frutiger LT Com 55 Roman" panose="020B0503030504020204" pitchFamily="34" charset="0"/>
              </a:rPr>
              <a:t>Computers take advantages of the power of human perception and intelligence.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GB" sz="2000" dirty="0"/>
              <a:t>Two key components of a human-centred AI system:</a:t>
            </a:r>
          </a:p>
          <a:p>
            <a:pPr marL="285750" indent="-285750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dirty="0">
                <a:latin typeface="Frutiger LT Com 55 Roman" panose="020B0503030504020204" pitchFamily="34" charset="0"/>
              </a:rPr>
              <a:t>Human-oriented Al – approaches involving algorithmic solutions for explainability and trustworthiness</a:t>
            </a:r>
          </a:p>
          <a:p>
            <a:pPr marL="285750" indent="-285750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dirty="0">
                <a:latin typeface="Frutiger LT Com 55 Roman" panose="020B0503030504020204" pitchFamily="34" charset="0"/>
              </a:rPr>
              <a:t>Approaches supporting AI-Human communication and collaboration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6F051B4-64FD-9CC5-E441-034F8EDCF9F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28536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4068ED6-DB28-4357-4A5D-FD1E89C423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38BE2-09B5-4063-9B6F-D7A53C478F72}" type="datetime1">
              <a:rPr lang="de-DE" noProof="0" smtClean="0"/>
              <a:t>22.11.2023</a:t>
            </a:fld>
            <a:endParaRPr lang="de-DE" noProof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3C260BA-CEBC-3FDB-756F-66D29C966E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noProof="0"/>
              <a:t>© Fraunhofer IML</a:t>
            </a:r>
            <a:endParaRPr lang="de-DE" noProof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A532C3-8179-DAFE-7507-E895DDB9BE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noProof="0"/>
              <a:t>Slide</a:t>
            </a:r>
            <a:r>
              <a:rPr lang="en-US"/>
              <a:t> </a:t>
            </a:r>
            <a:fld id="{401BA3E4-5E55-4F99-AF09-CC6D6B2539E2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42E0108-EBBA-5A38-9B78-3F26AD4194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Synergy of research disciplines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D9E8FE1-813A-B8AB-3B41-2215BB9EE4B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>
                <a:solidFill>
                  <a:schemeClr val="accent5"/>
                </a:solidFill>
              </a:rPr>
              <a:t>Human-centered systems </a:t>
            </a:r>
            <a:r>
              <a:rPr lang="en-US" dirty="0">
                <a:solidFill>
                  <a:schemeClr val="accent5"/>
                </a:solidFill>
                <a:sym typeface="Symbol" panose="05050102010706020507" pitchFamily="18" charset="2"/>
              </a:rPr>
              <a:t></a:t>
            </a:r>
            <a:r>
              <a:rPr lang="en-US" dirty="0">
                <a:solidFill>
                  <a:schemeClr val="accent5"/>
                </a:solidFill>
              </a:rPr>
              <a:t> ML + XAI + visual analytics</a:t>
            </a:r>
            <a:endParaRPr lang="en-GB" dirty="0">
              <a:solidFill>
                <a:schemeClr val="accent5"/>
              </a:solidFill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3CC57D5-53E2-1019-BF7E-10B8C91C7E4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7254887D-1819-189A-A220-8AD613CC94F0}"/>
              </a:ext>
            </a:extLst>
          </p:cNvPr>
          <p:cNvSpPr txBox="1">
            <a:spLocks/>
          </p:cNvSpPr>
          <p:nvPr/>
        </p:nvSpPr>
        <p:spPr bwMode="gray">
          <a:xfrm>
            <a:off x="6359979" y="4187372"/>
            <a:ext cx="4269921" cy="17389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900"/>
              </a:spcAft>
              <a:buFont typeface="Arial" panose="020B0604020202020204" pitchFamily="34" charset="0"/>
              <a:buNone/>
              <a:defRPr sz="20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900"/>
              </a:spcAft>
              <a:buFont typeface="Arial" panose="020B0604020202020204" pitchFamily="34" charset="0"/>
              <a:buNone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 marL="18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bg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36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bg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54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bg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216000" indent="-216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bg1"/>
              </a:buClr>
              <a:buFont typeface="+mj-lt"/>
              <a:buAutoNum type="arabicPeriod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 marL="432000" indent="-216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bg2"/>
              </a:buClr>
              <a:buFont typeface="+mj-lt"/>
              <a:buAutoNum type="arabicPeriod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 marL="648000" indent="-216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bg2"/>
              </a:buClr>
              <a:buFont typeface="+mj-lt"/>
              <a:buAutoNum type="arabicPeriod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1800" dirty="0">
                <a:latin typeface="Calibri" panose="020F0502020204030204" pitchFamily="34" charset="0"/>
              </a:rPr>
              <a:t>Develop </a:t>
            </a:r>
            <a:r>
              <a:rPr lang="en-US" sz="1800" b="1" dirty="0">
                <a:latin typeface="Calibri" panose="020F0502020204030204" pitchFamily="34" charset="0"/>
              </a:rPr>
              <a:t>interactive visual interfaces </a:t>
            </a:r>
            <a:r>
              <a:rPr lang="en-US" sz="1800" dirty="0">
                <a:latin typeface="Calibri" panose="020F0502020204030204" pitchFamily="34" charset="0"/>
              </a:rPr>
              <a:t>as</a:t>
            </a:r>
          </a:p>
          <a:p>
            <a:pPr marL="666900" lvl="1" indent="-342900">
              <a:lnSpc>
                <a:spcPct val="100000"/>
              </a:lnSpc>
              <a:spcAft>
                <a:spcPts val="0"/>
              </a:spcAft>
              <a:buSzPct val="75000"/>
              <a:buFont typeface="Wingdings" panose="05000000000000000000" pitchFamily="2" charset="2"/>
              <a:buChar char="Ø"/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means of human-computer communication</a:t>
            </a:r>
          </a:p>
          <a:p>
            <a:pPr marL="666900" lvl="1" indent="-342900">
              <a:lnSpc>
                <a:spcPct val="100000"/>
              </a:lnSpc>
              <a:spcAft>
                <a:spcPts val="0"/>
              </a:spcAft>
              <a:buSzPct val="75000"/>
              <a:buFont typeface="Wingdings" panose="05000000000000000000" pitchFamily="2" charset="2"/>
              <a:buChar char="Ø"/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facilitators of human understanding</a:t>
            </a:r>
          </a:p>
          <a:p>
            <a:pPr marL="666900" lvl="1" indent="-342900">
              <a:lnSpc>
                <a:spcPct val="100000"/>
              </a:lnSpc>
              <a:spcAft>
                <a:spcPts val="0"/>
              </a:spcAft>
              <a:buSzPct val="75000"/>
              <a:buFont typeface="Wingdings" panose="05000000000000000000" pitchFamily="2" charset="2"/>
              <a:buChar char="Ø"/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triggers of human abstractive perception and thinking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7264BD3-0D67-B957-29EE-A30B7D55F553}"/>
              </a:ext>
            </a:extLst>
          </p:cNvPr>
          <p:cNvGrpSpPr/>
          <p:nvPr/>
        </p:nvGrpSpPr>
        <p:grpSpPr>
          <a:xfrm>
            <a:off x="1187778" y="1776039"/>
            <a:ext cx="3692579" cy="2104673"/>
            <a:chOff x="1187778" y="1776039"/>
            <a:chExt cx="3692579" cy="2104673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14B5EE54-978F-7A8E-404E-A9224CB77160}"/>
                </a:ext>
              </a:extLst>
            </p:cNvPr>
            <p:cNvSpPr/>
            <p:nvPr/>
          </p:nvSpPr>
          <p:spPr bwMode="auto">
            <a:xfrm>
              <a:off x="2164991" y="1776039"/>
              <a:ext cx="1074018" cy="514266"/>
            </a:xfrm>
            <a:prstGeom prst="ellipse">
              <a:avLst/>
            </a:prstGeom>
            <a:noFill/>
            <a:ln w="9525">
              <a:solidFill>
                <a:schemeClr val="tx2">
                  <a:lumMod val="60000"/>
                  <a:lumOff val="40000"/>
                </a:schemeClr>
              </a:solidFill>
              <a:round/>
              <a:headEnd type="arrow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bg1"/>
                  </a:solidFill>
                </a:rPr>
                <a:t>Data</a:t>
              </a:r>
              <a:endParaRPr lang="en-GB" sz="2000" dirty="0">
                <a:solidFill>
                  <a:schemeClr val="bg1"/>
                </a:solidFill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50D1D71F-F983-14ED-F4AE-6487FACC101D}"/>
                </a:ext>
              </a:extLst>
            </p:cNvPr>
            <p:cNvSpPr/>
            <p:nvPr/>
          </p:nvSpPr>
          <p:spPr bwMode="auto">
            <a:xfrm>
              <a:off x="1187778" y="3247379"/>
              <a:ext cx="1095211" cy="505079"/>
            </a:xfrm>
            <a:prstGeom prst="ellipse">
              <a:avLst/>
            </a:prstGeom>
            <a:noFill/>
            <a:ln w="9525">
              <a:solidFill>
                <a:schemeClr val="tx2">
                  <a:lumMod val="60000"/>
                  <a:lumOff val="40000"/>
                </a:schemeClr>
              </a:solidFill>
              <a:round/>
              <a:headEnd type="arrow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bg1"/>
                  </a:solidFill>
                </a:rPr>
                <a:t>ML</a:t>
              </a:r>
              <a:endParaRPr lang="en-GB" sz="2000" dirty="0">
                <a:solidFill>
                  <a:schemeClr val="bg1"/>
                </a:solidFill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3EBD4A95-16C5-B552-620E-729C23AC99EA}"/>
                </a:ext>
              </a:extLst>
            </p:cNvPr>
            <p:cNvSpPr/>
            <p:nvPr/>
          </p:nvSpPr>
          <p:spPr bwMode="auto">
            <a:xfrm>
              <a:off x="3417963" y="3247379"/>
              <a:ext cx="1407310" cy="505079"/>
            </a:xfrm>
            <a:prstGeom prst="ellipse">
              <a:avLst/>
            </a:prstGeom>
            <a:noFill/>
            <a:ln w="9525">
              <a:solidFill>
                <a:schemeClr val="tx2">
                  <a:lumMod val="60000"/>
                  <a:lumOff val="40000"/>
                </a:schemeClr>
              </a:solidFill>
              <a:round/>
              <a:headEnd type="arrow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bg1"/>
                  </a:solidFill>
                </a:rPr>
                <a:t>Human</a:t>
              </a:r>
              <a:endParaRPr lang="en-GB" sz="2000" dirty="0">
                <a:solidFill>
                  <a:schemeClr val="bg1"/>
                </a:solidFill>
              </a:endParaRPr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64BA8BCD-AAB4-2276-C8AD-6EF2178E26CC}"/>
                </a:ext>
              </a:extLst>
            </p:cNvPr>
            <p:cNvCxnSpPr>
              <a:cxnSpLocks/>
              <a:stCxn id="10" idx="3"/>
              <a:endCxn id="11" idx="0"/>
            </p:cNvCxnSpPr>
            <p:nvPr/>
          </p:nvCxnSpPr>
          <p:spPr bwMode="auto">
            <a:xfrm flipH="1">
              <a:off x="1735383" y="2214993"/>
              <a:ext cx="586894" cy="1032386"/>
            </a:xfrm>
            <a:prstGeom prst="straightConnector1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  <a:headEnd type="none" w="med" len="med"/>
              <a:tailEnd type="triangle"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F2C508EC-F782-5542-20C5-320CCFA8FC45}"/>
                </a:ext>
              </a:extLst>
            </p:cNvPr>
            <p:cNvCxnSpPr>
              <a:cxnSpLocks/>
              <a:stCxn id="10" idx="5"/>
              <a:endCxn id="12" idx="0"/>
            </p:cNvCxnSpPr>
            <p:nvPr/>
          </p:nvCxnSpPr>
          <p:spPr bwMode="auto">
            <a:xfrm>
              <a:off x="3081723" y="2214992"/>
              <a:ext cx="1039895" cy="1032387"/>
            </a:xfrm>
            <a:prstGeom prst="straightConnector1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  <a:headEnd type="none" w="med" len="med"/>
              <a:tailEnd type="triangle"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Connector: Curved 14">
              <a:extLst>
                <a:ext uri="{FF2B5EF4-FFF2-40B4-BE49-F238E27FC236}">
                  <a16:creationId xmlns:a16="http://schemas.microsoft.com/office/drawing/2014/main" id="{6950C6F2-309D-EEC7-793E-7C5014DE00EE}"/>
                </a:ext>
              </a:extLst>
            </p:cNvPr>
            <p:cNvCxnSpPr>
              <a:cxnSpLocks/>
              <a:stCxn id="11" idx="5"/>
              <a:endCxn id="12" idx="3"/>
            </p:cNvCxnSpPr>
            <p:nvPr/>
          </p:nvCxnSpPr>
          <p:spPr bwMode="auto">
            <a:xfrm rot="16200000" flipH="1">
              <a:off x="2873329" y="2927761"/>
              <a:ext cx="12700" cy="1501460"/>
            </a:xfrm>
            <a:prstGeom prst="curvedConnector3">
              <a:avLst>
                <a:gd name="adj1" fmla="val 2382417"/>
              </a:avLst>
            </a:prstGeom>
            <a:ln w="19050">
              <a:solidFill>
                <a:schemeClr val="tx2">
                  <a:lumMod val="60000"/>
                  <a:lumOff val="40000"/>
                </a:schemeClr>
              </a:solidFill>
              <a:headEnd type="none" w="med" len="med"/>
              <a:tailEnd type="triangle"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Connector: Curved 15">
              <a:extLst>
                <a:ext uri="{FF2B5EF4-FFF2-40B4-BE49-F238E27FC236}">
                  <a16:creationId xmlns:a16="http://schemas.microsoft.com/office/drawing/2014/main" id="{F9A09F1D-CD84-0571-F73F-07CC4C53FD1A}"/>
                </a:ext>
              </a:extLst>
            </p:cNvPr>
            <p:cNvCxnSpPr>
              <a:cxnSpLocks/>
              <a:stCxn id="12" idx="1"/>
              <a:endCxn id="11" idx="7"/>
            </p:cNvCxnSpPr>
            <p:nvPr/>
          </p:nvCxnSpPr>
          <p:spPr bwMode="auto">
            <a:xfrm rot="16200000" flipV="1">
              <a:off x="2873329" y="2570616"/>
              <a:ext cx="12700" cy="1501460"/>
            </a:xfrm>
            <a:prstGeom prst="curvedConnector3">
              <a:avLst>
                <a:gd name="adj1" fmla="val 2382417"/>
              </a:avLst>
            </a:prstGeom>
            <a:ln w="50800" cmpd="dbl">
              <a:solidFill>
                <a:schemeClr val="tx2">
                  <a:lumMod val="60000"/>
                  <a:lumOff val="40000"/>
                </a:schemeClr>
              </a:solidFill>
              <a:headEnd type="none" w="med" len="med"/>
              <a:tailEnd type="triangle"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B6032D7-4E66-D7F4-97D0-3680A51B9E6F}"/>
                </a:ext>
              </a:extLst>
            </p:cNvPr>
            <p:cNvSpPr txBox="1"/>
            <p:nvPr/>
          </p:nvSpPr>
          <p:spPr bwMode="auto">
            <a:xfrm>
              <a:off x="2335148" y="2706398"/>
              <a:ext cx="1024704" cy="2790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rtlCol="0"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5000"/>
                </a:lnSpc>
                <a:spcBef>
                  <a:spcPts val="9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1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knowledge</a:t>
              </a:r>
              <a:endParaRPr kumimoji="0" lang="en-GB" b="0" i="1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E3048DD-A464-9A46-141E-03DDEE984F61}"/>
                </a:ext>
              </a:extLst>
            </p:cNvPr>
            <p:cNvSpPr txBox="1"/>
            <p:nvPr/>
          </p:nvSpPr>
          <p:spPr bwMode="auto">
            <a:xfrm>
              <a:off x="2367418" y="3138420"/>
              <a:ext cx="928331" cy="2790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rtlCol="0"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5000"/>
                </a:lnSpc>
                <a:spcBef>
                  <a:spcPts val="9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1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directions</a:t>
              </a:r>
              <a:endParaRPr kumimoji="0" lang="en-GB" b="0" i="1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3E9BDB6-31B3-4DC5-B825-F6D63F8AB535}"/>
                </a:ext>
              </a:extLst>
            </p:cNvPr>
            <p:cNvSpPr txBox="1"/>
            <p:nvPr/>
          </p:nvSpPr>
          <p:spPr bwMode="auto">
            <a:xfrm>
              <a:off x="2335148" y="3601661"/>
              <a:ext cx="1184890" cy="2790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rtlCol="0"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5000"/>
                </a:lnSpc>
                <a:spcBef>
                  <a:spcPts val="9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i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explanation</a:t>
              </a:r>
              <a:r>
                <a:rPr kumimoji="0" lang="en-US" b="0" i="1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s</a:t>
              </a:r>
              <a:endParaRPr kumimoji="0" lang="en-GB" b="0" i="1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B2DC0901-0A1F-AF62-011C-8936BAE2FE36}"/>
                </a:ext>
              </a:extLst>
            </p:cNvPr>
            <p:cNvSpPr/>
            <p:nvPr/>
          </p:nvSpPr>
          <p:spPr bwMode="auto">
            <a:xfrm>
              <a:off x="3381972" y="1776039"/>
              <a:ext cx="1498385" cy="514266"/>
            </a:xfrm>
            <a:prstGeom prst="ellipse">
              <a:avLst/>
            </a:prstGeom>
            <a:noFill/>
            <a:ln w="9525">
              <a:solidFill>
                <a:schemeClr val="tx2">
                  <a:lumMod val="60000"/>
                  <a:lumOff val="40000"/>
                </a:schemeClr>
              </a:solidFill>
              <a:round/>
              <a:headEnd type="arrow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bg1"/>
                  </a:solidFill>
                </a:rPr>
                <a:t>Context</a:t>
              </a:r>
              <a:endParaRPr lang="en-GB" sz="2000" dirty="0">
                <a:solidFill>
                  <a:schemeClr val="bg1"/>
                </a:solidFill>
              </a:endParaRPr>
            </a:p>
          </p:txBody>
        </p: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1BBC5C9A-A1DC-2C85-C93D-044F8A86FC05}"/>
                </a:ext>
              </a:extLst>
            </p:cNvPr>
            <p:cNvCxnSpPr>
              <a:cxnSpLocks/>
              <a:stCxn id="20" idx="4"/>
              <a:endCxn id="12" idx="0"/>
            </p:cNvCxnSpPr>
            <p:nvPr/>
          </p:nvCxnSpPr>
          <p:spPr bwMode="auto">
            <a:xfrm flipH="1">
              <a:off x="4121618" y="2290305"/>
              <a:ext cx="9547" cy="957074"/>
            </a:xfrm>
            <a:prstGeom prst="straightConnector1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  <a:headEnd type="none" w="med" len="med"/>
              <a:tailEnd type="triangle"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CAD7F8E1-2CA5-F0B6-97FB-59A48288DF33}"/>
              </a:ext>
            </a:extLst>
          </p:cNvPr>
          <p:cNvSpPr txBox="1"/>
          <p:nvPr/>
        </p:nvSpPr>
        <p:spPr bwMode="auto">
          <a:xfrm>
            <a:off x="477839" y="4251421"/>
            <a:ext cx="5491106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1800" b="1" i="0" strike="noStrike" baseline="0" dirty="0">
                <a:solidFill>
                  <a:schemeClr val="bg1"/>
                </a:solidFill>
                <a:latin typeface="Calibri" panose="020F0502020204030204" pitchFamily="34" charset="0"/>
              </a:rPr>
              <a:t>Combine human and computer intelligence</a:t>
            </a:r>
            <a:r>
              <a:rPr lang="en-US" sz="1800" b="0" i="0" strike="noStrike" baseline="0" dirty="0">
                <a:solidFill>
                  <a:schemeClr val="bg1"/>
                </a:solidFill>
                <a:latin typeface="Calibri" panose="020F0502020204030204" pitchFamily="34" charset="0"/>
              </a:rPr>
              <a:t>:</a:t>
            </a:r>
            <a:endParaRPr lang="en-US" sz="1800" b="0" i="0" u="none" strike="noStrike" baseline="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0" i="0" u="sng" strike="noStrike" baseline="0" dirty="0">
                <a:solidFill>
                  <a:schemeClr val="bg1"/>
                </a:solidFill>
                <a:latin typeface="Calibri" panose="020F0502020204030204" pitchFamily="34" charset="0"/>
              </a:rPr>
              <a:t>Humans for ML</a:t>
            </a:r>
            <a:r>
              <a:rPr lang="en-US" sz="1800" b="0" i="0" u="none" strike="noStrike" baseline="0" dirty="0">
                <a:solidFill>
                  <a:schemeClr val="bg1"/>
                </a:solidFill>
                <a:latin typeface="Calibri" panose="020F0502020204030204" pitchFamily="34" charset="0"/>
              </a:rPr>
              <a:t>: make better use of human intellectual capabilities in developing ML models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0" i="0" u="sng" strike="noStrike" baseline="0" dirty="0">
                <a:solidFill>
                  <a:schemeClr val="bg1"/>
                </a:solidFill>
                <a:latin typeface="Calibri" panose="020F0502020204030204" pitchFamily="34" charset="0"/>
              </a:rPr>
              <a:t>ML for humans</a:t>
            </a:r>
            <a:r>
              <a:rPr lang="en-US" sz="1800" b="0" i="0" u="none" strike="noStrike" baseline="0" dirty="0">
                <a:solidFill>
                  <a:schemeClr val="bg1"/>
                </a:solidFill>
                <a:latin typeface="Calibri" panose="020F0502020204030204" pitchFamily="34" charset="0"/>
              </a:rPr>
              <a:t>: ensure that ML models are properly explained to humans in terms of human-relevant concepts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DA6CCC4-9B40-4217-E69B-093FDA777EC8}"/>
              </a:ext>
            </a:extLst>
          </p:cNvPr>
          <p:cNvSpPr/>
          <p:nvPr/>
        </p:nvSpPr>
        <p:spPr bwMode="auto">
          <a:xfrm>
            <a:off x="477900" y="1226192"/>
            <a:ext cx="5450675" cy="334800"/>
          </a:xfrm>
          <a:prstGeom prst="rect">
            <a:avLst/>
          </a:prstGeom>
          <a:solidFill>
            <a:schemeClr val="accent2"/>
          </a:solidFill>
          <a:ln w="9525">
            <a:noFill/>
            <a:round/>
            <a:headEnd type="arrow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A68DA24-A785-B8AD-7749-0A33214F7347}"/>
              </a:ext>
            </a:extLst>
          </p:cNvPr>
          <p:cNvSpPr/>
          <p:nvPr/>
        </p:nvSpPr>
        <p:spPr bwMode="auto">
          <a:xfrm>
            <a:off x="477900" y="1570853"/>
            <a:ext cx="5450675" cy="4472182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round/>
            <a:headEnd type="arrow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7C7BABD-6947-6583-4884-6AE72247D09B}"/>
              </a:ext>
            </a:extLst>
          </p:cNvPr>
          <p:cNvSpPr txBox="1"/>
          <p:nvPr/>
        </p:nvSpPr>
        <p:spPr bwMode="auto">
          <a:xfrm>
            <a:off x="2671126" y="1254066"/>
            <a:ext cx="889026" cy="279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rtlCol="0"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5000"/>
              </a:lnSpc>
              <a:spcBef>
                <a:spcPts val="9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kern="1200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Objective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2D51FB2-AF48-223C-3932-F021318F98D6}"/>
              </a:ext>
            </a:extLst>
          </p:cNvPr>
          <p:cNvSpPr/>
          <p:nvPr/>
        </p:nvSpPr>
        <p:spPr bwMode="auto">
          <a:xfrm>
            <a:off x="6258759" y="1209918"/>
            <a:ext cx="5450675" cy="334800"/>
          </a:xfrm>
          <a:prstGeom prst="rect">
            <a:avLst/>
          </a:prstGeom>
          <a:solidFill>
            <a:schemeClr val="accent2"/>
          </a:solidFill>
          <a:ln w="9525">
            <a:noFill/>
            <a:round/>
            <a:headEnd type="arrow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8B32876-35C9-3D6E-6EE9-9617F2986818}"/>
              </a:ext>
            </a:extLst>
          </p:cNvPr>
          <p:cNvSpPr/>
          <p:nvPr/>
        </p:nvSpPr>
        <p:spPr bwMode="auto">
          <a:xfrm>
            <a:off x="6258759" y="1554579"/>
            <a:ext cx="5450675" cy="4472182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round/>
            <a:headEnd type="arrow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5968A566-47D4-2C00-3ECB-0E5AEB0FE8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56130" y="1705018"/>
            <a:ext cx="2325742" cy="2175694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5F839291-C714-E583-D9CD-356A31A304A0}"/>
              </a:ext>
            </a:extLst>
          </p:cNvPr>
          <p:cNvSpPr txBox="1"/>
          <p:nvPr/>
        </p:nvSpPr>
        <p:spPr bwMode="auto">
          <a:xfrm>
            <a:off x="8715354" y="1259814"/>
            <a:ext cx="905184" cy="279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rtlCol="0"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5000"/>
              </a:lnSpc>
              <a:spcBef>
                <a:spcPts val="9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Approach</a:t>
            </a:r>
            <a:endParaRPr kumimoji="0" lang="en-US" b="0" i="0" u="none" strike="noStrike" kern="1200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0" name="Picture 29" descr="A book cover with text&#10;&#10;Description automatically generated">
            <a:extLst>
              <a:ext uri="{FF2B5EF4-FFF2-40B4-BE49-F238E27FC236}">
                <a16:creationId xmlns:a16="http://schemas.microsoft.com/office/drawing/2014/main" id="{32711133-4D6A-66CA-638E-AA91FCFF22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29900" y="4179678"/>
            <a:ext cx="1260635" cy="1897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5220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784E312-D6A6-55C7-299E-D0B8FF3A9E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38BE2-09B5-4063-9B6F-D7A53C478F72}" type="datetime1">
              <a:rPr lang="de-DE" noProof="0" smtClean="0"/>
              <a:t>22.11.2023</a:t>
            </a:fld>
            <a:endParaRPr lang="de-DE" noProof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0E0CBA2-8075-8251-03E6-5921EE4044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noProof="0"/>
              <a:t>© Fraunhofer IML</a:t>
            </a:r>
            <a:endParaRPr lang="de-DE" noProof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C12175-2D81-5DFD-2A5F-C2B471DDA4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noProof="0"/>
              <a:t>Slide</a:t>
            </a:r>
            <a:r>
              <a:rPr lang="en-US"/>
              <a:t> </a:t>
            </a:r>
            <a:fld id="{401BA3E4-5E55-4F99-AF09-CC6D6B2539E2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8D2F116-8655-95DA-8FB0-F9D449AC94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Visual Analytics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231F2C8-44A3-058E-C6AA-64D3F1110C2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>
                <a:solidFill>
                  <a:schemeClr val="accent5"/>
                </a:solidFill>
              </a:rPr>
              <a:t>“The science of analytical reasoning facilitated by interactive visual interfaces”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C7570D5-4DF1-CB77-7298-56C4043D537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BB1F3F0-9A9F-9EA2-7692-68D4AFC076C6}"/>
              </a:ext>
            </a:extLst>
          </p:cNvPr>
          <p:cNvSpPr/>
          <p:nvPr/>
        </p:nvSpPr>
        <p:spPr bwMode="auto">
          <a:xfrm rot="20416096">
            <a:off x="563261" y="3047669"/>
            <a:ext cx="3172336" cy="1776772"/>
          </a:xfrm>
          <a:prstGeom prst="ellipse">
            <a:avLst/>
          </a:prstGeom>
          <a:solidFill>
            <a:srgbClr val="CCCCFF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40000"/>
              </a:spcAft>
              <a:buClrTx/>
              <a:buSzTx/>
              <a:buFont typeface="Wingdings" pitchFamily="2" charset="2"/>
              <a:buNone/>
              <a:tabLst/>
            </a:pPr>
            <a:endParaRPr kumimoji="0" lang="en-GB" sz="1800" b="0" i="0" u="none" strike="noStrike" cap="none" normalizeH="0" baseline="0" dirty="0">
              <a:ln>
                <a:noFill/>
              </a:ln>
              <a:solidFill>
                <a:srgbClr val="7030A0"/>
              </a:solidFill>
              <a:effectLst/>
              <a:latin typeface="Frutiger LT Com 55 Roman" pitchFamily="34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0C33D59-7F63-7DE5-6F8B-A33DAE045477}"/>
              </a:ext>
            </a:extLst>
          </p:cNvPr>
          <p:cNvSpPr/>
          <p:nvPr/>
        </p:nvSpPr>
        <p:spPr bwMode="auto">
          <a:xfrm>
            <a:off x="462859" y="2833951"/>
            <a:ext cx="1625442" cy="778374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40000"/>
              </a:spcAft>
              <a:buClrTx/>
              <a:buSzTx/>
              <a:buFont typeface="Wingdings" pitchFamily="2" charset="2"/>
              <a:buNone/>
              <a:tabLst/>
            </a:pPr>
            <a:r>
              <a:rPr kumimoji="0" lang="en-GB" sz="1600" b="0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Frutiger LT Com 55 Roman" pitchFamily="34" charset="0"/>
              </a:rPr>
              <a:t>Data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08D2B14-A764-2ED0-0BF7-67C06C0F3B38}"/>
              </a:ext>
            </a:extLst>
          </p:cNvPr>
          <p:cNvSpPr/>
          <p:nvPr/>
        </p:nvSpPr>
        <p:spPr bwMode="auto">
          <a:xfrm>
            <a:off x="3343343" y="1709214"/>
            <a:ext cx="1728041" cy="778374"/>
          </a:xfrm>
          <a:prstGeom prst="ellipse">
            <a:avLst/>
          </a:prstGeom>
          <a:solidFill>
            <a:srgbClr val="FBD9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40000"/>
              </a:spcAft>
              <a:buClrTx/>
              <a:buSzTx/>
              <a:buFont typeface="Wingdings" pitchFamily="2" charset="2"/>
              <a:buNone/>
              <a:tabLst/>
            </a:pPr>
            <a:r>
              <a:rPr kumimoji="0" lang="en-GB" sz="1600" b="0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Frutiger LT Com 55 Roman" pitchFamily="34" charset="0"/>
              </a:rPr>
              <a:t>Visualisation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8B2FC63-C712-B3D2-C993-A19A8207ECF1}"/>
              </a:ext>
            </a:extLst>
          </p:cNvPr>
          <p:cNvSpPr/>
          <p:nvPr/>
        </p:nvSpPr>
        <p:spPr bwMode="auto">
          <a:xfrm>
            <a:off x="6977012" y="2828913"/>
            <a:ext cx="1540608" cy="778374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40000"/>
              </a:spcAft>
              <a:buClrTx/>
              <a:buSzTx/>
              <a:buFont typeface="Wingdings" pitchFamily="2" charset="2"/>
              <a:buNone/>
              <a:tabLst/>
            </a:pPr>
            <a:r>
              <a:rPr lang="en-GB" sz="1600" dirty="0">
                <a:solidFill>
                  <a:srgbClr val="7030A0"/>
                </a:solidFill>
                <a:latin typeface="Frutiger LT Com 55 Roman" pitchFamily="34" charset="0"/>
              </a:rPr>
              <a:t>Knowledge</a:t>
            </a:r>
            <a:endParaRPr kumimoji="0" lang="en-GB" sz="1600" b="0" i="0" u="none" strike="noStrike" cap="none" normalizeH="0" baseline="0" dirty="0">
              <a:ln>
                <a:noFill/>
              </a:ln>
              <a:solidFill>
                <a:srgbClr val="7030A0"/>
              </a:solidFill>
              <a:effectLst/>
              <a:latin typeface="Frutiger LT Com 55 Roman" pitchFamily="34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3C74C505-C3A4-24CB-3C4D-01E48924610B}"/>
              </a:ext>
            </a:extLst>
          </p:cNvPr>
          <p:cNvSpPr/>
          <p:nvPr/>
        </p:nvSpPr>
        <p:spPr bwMode="auto">
          <a:xfrm>
            <a:off x="2896221" y="3953735"/>
            <a:ext cx="2625636" cy="949736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40000"/>
              </a:spcAft>
              <a:buClrTx/>
              <a:buSzTx/>
              <a:buFont typeface="Wingdings" pitchFamily="2" charset="2"/>
              <a:buNone/>
              <a:tabLst/>
            </a:pPr>
            <a:r>
              <a:rPr kumimoji="0" lang="en-GB" sz="1600" b="0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Frutiger LT Com 55 Roman" pitchFamily="34" charset="0"/>
              </a:rPr>
              <a:t>Descriptors, patterns, models, ...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CE7BEA4-B92D-9019-5399-04C1DFDD9003}"/>
              </a:ext>
            </a:extLst>
          </p:cNvPr>
          <p:cNvSpPr txBox="1"/>
          <p:nvPr/>
        </p:nvSpPr>
        <p:spPr bwMode="auto">
          <a:xfrm>
            <a:off x="5888801" y="2803723"/>
            <a:ext cx="58349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rtlCol="0" anchor="ctr" anchorCtr="1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540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  <a:sym typeface="Wingdings"/>
              </a:rPr>
              <a:t></a:t>
            </a:r>
            <a:endParaRPr kumimoji="0" lang="en-GB" sz="540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4" name="Freeform 11">
            <a:extLst>
              <a:ext uri="{FF2B5EF4-FFF2-40B4-BE49-F238E27FC236}">
                <a16:creationId xmlns:a16="http://schemas.microsoft.com/office/drawing/2014/main" id="{21B23DE9-B7A8-8BD0-F1F5-61A2D25A08A5}"/>
              </a:ext>
            </a:extLst>
          </p:cNvPr>
          <p:cNvSpPr/>
          <p:nvPr/>
        </p:nvSpPr>
        <p:spPr bwMode="auto">
          <a:xfrm rot="5573074">
            <a:off x="2025899" y="3030434"/>
            <a:ext cx="447126" cy="430750"/>
          </a:xfrm>
          <a:custGeom>
            <a:avLst/>
            <a:gdLst>
              <a:gd name="connsiteX0" fmla="*/ 148622 w 646125"/>
              <a:gd name="connsiteY0" fmla="*/ 506320 h 506320"/>
              <a:gd name="connsiteX1" fmla="*/ 35266 w 646125"/>
              <a:gd name="connsiteY1" fmla="*/ 219153 h 506320"/>
              <a:gd name="connsiteX2" fmla="*/ 360219 w 646125"/>
              <a:gd name="connsiteY2" fmla="*/ 0 h 506320"/>
              <a:gd name="connsiteX3" fmla="*/ 624714 w 646125"/>
              <a:gd name="connsiteY3" fmla="*/ 219153 h 506320"/>
              <a:gd name="connsiteX4" fmla="*/ 488688 w 646125"/>
              <a:gd name="connsiteY4" fmla="*/ 498763 h 506320"/>
              <a:gd name="connsiteX0" fmla="*/ 148622 w 646125"/>
              <a:gd name="connsiteY0" fmla="*/ 535288 h 535288"/>
              <a:gd name="connsiteX1" fmla="*/ 35266 w 646125"/>
              <a:gd name="connsiteY1" fmla="*/ 248121 h 535288"/>
              <a:gd name="connsiteX2" fmla="*/ 141065 w 646125"/>
              <a:gd name="connsiteY2" fmla="*/ 74310 h 535288"/>
              <a:gd name="connsiteX3" fmla="*/ 360219 w 646125"/>
              <a:gd name="connsiteY3" fmla="*/ 28968 h 535288"/>
              <a:gd name="connsiteX4" fmla="*/ 624714 w 646125"/>
              <a:gd name="connsiteY4" fmla="*/ 248121 h 535288"/>
              <a:gd name="connsiteX5" fmla="*/ 488688 w 646125"/>
              <a:gd name="connsiteY5" fmla="*/ 527731 h 535288"/>
              <a:gd name="connsiteX0" fmla="*/ 148622 w 632271"/>
              <a:gd name="connsiteY0" fmla="*/ 506320 h 506320"/>
              <a:gd name="connsiteX1" fmla="*/ 35266 w 632271"/>
              <a:gd name="connsiteY1" fmla="*/ 219153 h 506320"/>
              <a:gd name="connsiteX2" fmla="*/ 141065 w 632271"/>
              <a:gd name="connsiteY2" fmla="*/ 45342 h 506320"/>
              <a:gd name="connsiteX3" fmla="*/ 360219 w 632271"/>
              <a:gd name="connsiteY3" fmla="*/ 0 h 506320"/>
              <a:gd name="connsiteX4" fmla="*/ 534030 w 632271"/>
              <a:gd name="connsiteY4" fmla="*/ 45342 h 506320"/>
              <a:gd name="connsiteX5" fmla="*/ 624714 w 632271"/>
              <a:gd name="connsiteY5" fmla="*/ 219153 h 506320"/>
              <a:gd name="connsiteX6" fmla="*/ 488688 w 632271"/>
              <a:gd name="connsiteY6" fmla="*/ 498763 h 506320"/>
              <a:gd name="connsiteX0" fmla="*/ 148622 w 632271"/>
              <a:gd name="connsiteY0" fmla="*/ 506320 h 506320"/>
              <a:gd name="connsiteX1" fmla="*/ 35266 w 632271"/>
              <a:gd name="connsiteY1" fmla="*/ 196482 h 506320"/>
              <a:gd name="connsiteX2" fmla="*/ 141065 w 632271"/>
              <a:gd name="connsiteY2" fmla="*/ 45342 h 506320"/>
              <a:gd name="connsiteX3" fmla="*/ 360219 w 632271"/>
              <a:gd name="connsiteY3" fmla="*/ 0 h 506320"/>
              <a:gd name="connsiteX4" fmla="*/ 534030 w 632271"/>
              <a:gd name="connsiteY4" fmla="*/ 45342 h 506320"/>
              <a:gd name="connsiteX5" fmla="*/ 624714 w 632271"/>
              <a:gd name="connsiteY5" fmla="*/ 219153 h 506320"/>
              <a:gd name="connsiteX6" fmla="*/ 488688 w 632271"/>
              <a:gd name="connsiteY6" fmla="*/ 498763 h 506320"/>
              <a:gd name="connsiteX0" fmla="*/ 148622 w 632271"/>
              <a:gd name="connsiteY0" fmla="*/ 506320 h 506320"/>
              <a:gd name="connsiteX1" fmla="*/ 35266 w 632271"/>
              <a:gd name="connsiteY1" fmla="*/ 256938 h 506320"/>
              <a:gd name="connsiteX2" fmla="*/ 141065 w 632271"/>
              <a:gd name="connsiteY2" fmla="*/ 45342 h 506320"/>
              <a:gd name="connsiteX3" fmla="*/ 360219 w 632271"/>
              <a:gd name="connsiteY3" fmla="*/ 0 h 506320"/>
              <a:gd name="connsiteX4" fmla="*/ 534030 w 632271"/>
              <a:gd name="connsiteY4" fmla="*/ 45342 h 506320"/>
              <a:gd name="connsiteX5" fmla="*/ 624714 w 632271"/>
              <a:gd name="connsiteY5" fmla="*/ 219153 h 506320"/>
              <a:gd name="connsiteX6" fmla="*/ 488688 w 632271"/>
              <a:gd name="connsiteY6" fmla="*/ 498763 h 506320"/>
              <a:gd name="connsiteX0" fmla="*/ 156179 w 639828"/>
              <a:gd name="connsiteY0" fmla="*/ 506320 h 506320"/>
              <a:gd name="connsiteX1" fmla="*/ 35266 w 639828"/>
              <a:gd name="connsiteY1" fmla="*/ 204039 h 506320"/>
              <a:gd name="connsiteX2" fmla="*/ 148622 w 639828"/>
              <a:gd name="connsiteY2" fmla="*/ 45342 h 506320"/>
              <a:gd name="connsiteX3" fmla="*/ 367776 w 639828"/>
              <a:gd name="connsiteY3" fmla="*/ 0 h 506320"/>
              <a:gd name="connsiteX4" fmla="*/ 541587 w 639828"/>
              <a:gd name="connsiteY4" fmla="*/ 45342 h 506320"/>
              <a:gd name="connsiteX5" fmla="*/ 632271 w 639828"/>
              <a:gd name="connsiteY5" fmla="*/ 219153 h 506320"/>
              <a:gd name="connsiteX6" fmla="*/ 496245 w 639828"/>
              <a:gd name="connsiteY6" fmla="*/ 498763 h 506320"/>
              <a:gd name="connsiteX0" fmla="*/ 120913 w 604562"/>
              <a:gd name="connsiteY0" fmla="*/ 506320 h 564257"/>
              <a:gd name="connsiteX1" fmla="*/ 151141 w 604562"/>
              <a:gd name="connsiteY1" fmla="*/ 513877 h 564257"/>
              <a:gd name="connsiteX2" fmla="*/ 0 w 604562"/>
              <a:gd name="connsiteY2" fmla="*/ 204039 h 564257"/>
              <a:gd name="connsiteX3" fmla="*/ 113356 w 604562"/>
              <a:gd name="connsiteY3" fmla="*/ 45342 h 564257"/>
              <a:gd name="connsiteX4" fmla="*/ 332510 w 604562"/>
              <a:gd name="connsiteY4" fmla="*/ 0 h 564257"/>
              <a:gd name="connsiteX5" fmla="*/ 506321 w 604562"/>
              <a:gd name="connsiteY5" fmla="*/ 45342 h 564257"/>
              <a:gd name="connsiteX6" fmla="*/ 597005 w 604562"/>
              <a:gd name="connsiteY6" fmla="*/ 219153 h 564257"/>
              <a:gd name="connsiteX7" fmla="*/ 460979 w 604562"/>
              <a:gd name="connsiteY7" fmla="*/ 498763 h 564257"/>
              <a:gd name="connsiteX0" fmla="*/ 129730 w 613379"/>
              <a:gd name="connsiteY0" fmla="*/ 506320 h 564257"/>
              <a:gd name="connsiteX1" fmla="*/ 159958 w 613379"/>
              <a:gd name="connsiteY1" fmla="*/ 513877 h 564257"/>
              <a:gd name="connsiteX2" fmla="*/ 69274 w 613379"/>
              <a:gd name="connsiteY2" fmla="*/ 362737 h 564257"/>
              <a:gd name="connsiteX3" fmla="*/ 8817 w 613379"/>
              <a:gd name="connsiteY3" fmla="*/ 204039 h 564257"/>
              <a:gd name="connsiteX4" fmla="*/ 122173 w 613379"/>
              <a:gd name="connsiteY4" fmla="*/ 45342 h 564257"/>
              <a:gd name="connsiteX5" fmla="*/ 341327 w 613379"/>
              <a:gd name="connsiteY5" fmla="*/ 0 h 564257"/>
              <a:gd name="connsiteX6" fmla="*/ 515138 w 613379"/>
              <a:gd name="connsiteY6" fmla="*/ 45342 h 564257"/>
              <a:gd name="connsiteX7" fmla="*/ 605822 w 613379"/>
              <a:gd name="connsiteY7" fmla="*/ 219153 h 564257"/>
              <a:gd name="connsiteX8" fmla="*/ 469796 w 613379"/>
              <a:gd name="connsiteY8" fmla="*/ 498763 h 564257"/>
              <a:gd name="connsiteX0" fmla="*/ 129730 w 613379"/>
              <a:gd name="connsiteY0" fmla="*/ 506320 h 564257"/>
              <a:gd name="connsiteX1" fmla="*/ 159958 w 613379"/>
              <a:gd name="connsiteY1" fmla="*/ 513877 h 564257"/>
              <a:gd name="connsiteX2" fmla="*/ 46603 w 613379"/>
              <a:gd name="connsiteY2" fmla="*/ 385408 h 564257"/>
              <a:gd name="connsiteX3" fmla="*/ 8817 w 613379"/>
              <a:gd name="connsiteY3" fmla="*/ 204039 h 564257"/>
              <a:gd name="connsiteX4" fmla="*/ 122173 w 613379"/>
              <a:gd name="connsiteY4" fmla="*/ 45342 h 564257"/>
              <a:gd name="connsiteX5" fmla="*/ 341327 w 613379"/>
              <a:gd name="connsiteY5" fmla="*/ 0 h 564257"/>
              <a:gd name="connsiteX6" fmla="*/ 515138 w 613379"/>
              <a:gd name="connsiteY6" fmla="*/ 45342 h 564257"/>
              <a:gd name="connsiteX7" fmla="*/ 605822 w 613379"/>
              <a:gd name="connsiteY7" fmla="*/ 219153 h 564257"/>
              <a:gd name="connsiteX8" fmla="*/ 469796 w 613379"/>
              <a:gd name="connsiteY8" fmla="*/ 498763 h 564257"/>
              <a:gd name="connsiteX0" fmla="*/ 129730 w 615898"/>
              <a:gd name="connsiteY0" fmla="*/ 512618 h 570555"/>
              <a:gd name="connsiteX1" fmla="*/ 159958 w 615898"/>
              <a:gd name="connsiteY1" fmla="*/ 520175 h 570555"/>
              <a:gd name="connsiteX2" fmla="*/ 46603 w 615898"/>
              <a:gd name="connsiteY2" fmla="*/ 391706 h 570555"/>
              <a:gd name="connsiteX3" fmla="*/ 8817 w 615898"/>
              <a:gd name="connsiteY3" fmla="*/ 210337 h 570555"/>
              <a:gd name="connsiteX4" fmla="*/ 122173 w 615898"/>
              <a:gd name="connsiteY4" fmla="*/ 51640 h 570555"/>
              <a:gd name="connsiteX5" fmla="*/ 341327 w 615898"/>
              <a:gd name="connsiteY5" fmla="*/ 6298 h 570555"/>
              <a:gd name="connsiteX6" fmla="*/ 530252 w 615898"/>
              <a:gd name="connsiteY6" fmla="*/ 89425 h 570555"/>
              <a:gd name="connsiteX7" fmla="*/ 605822 w 615898"/>
              <a:gd name="connsiteY7" fmla="*/ 225451 h 570555"/>
              <a:gd name="connsiteX8" fmla="*/ 469796 w 615898"/>
              <a:gd name="connsiteY8" fmla="*/ 505061 h 570555"/>
              <a:gd name="connsiteX0" fmla="*/ 129730 w 608341"/>
              <a:gd name="connsiteY0" fmla="*/ 512618 h 570555"/>
              <a:gd name="connsiteX1" fmla="*/ 159958 w 608341"/>
              <a:gd name="connsiteY1" fmla="*/ 520175 h 570555"/>
              <a:gd name="connsiteX2" fmla="*/ 46603 w 608341"/>
              <a:gd name="connsiteY2" fmla="*/ 391706 h 570555"/>
              <a:gd name="connsiteX3" fmla="*/ 8817 w 608341"/>
              <a:gd name="connsiteY3" fmla="*/ 210337 h 570555"/>
              <a:gd name="connsiteX4" fmla="*/ 122173 w 608341"/>
              <a:gd name="connsiteY4" fmla="*/ 51640 h 570555"/>
              <a:gd name="connsiteX5" fmla="*/ 341327 w 608341"/>
              <a:gd name="connsiteY5" fmla="*/ 6298 h 570555"/>
              <a:gd name="connsiteX6" fmla="*/ 530252 w 608341"/>
              <a:gd name="connsiteY6" fmla="*/ 89425 h 570555"/>
              <a:gd name="connsiteX7" fmla="*/ 598265 w 608341"/>
              <a:gd name="connsiteY7" fmla="*/ 248122 h 570555"/>
              <a:gd name="connsiteX8" fmla="*/ 469796 w 608341"/>
              <a:gd name="connsiteY8" fmla="*/ 505061 h 570555"/>
              <a:gd name="connsiteX0" fmla="*/ 129730 w 608341"/>
              <a:gd name="connsiteY0" fmla="*/ 512618 h 512618"/>
              <a:gd name="connsiteX1" fmla="*/ 46603 w 608341"/>
              <a:gd name="connsiteY1" fmla="*/ 391706 h 512618"/>
              <a:gd name="connsiteX2" fmla="*/ 8817 w 608341"/>
              <a:gd name="connsiteY2" fmla="*/ 210337 h 512618"/>
              <a:gd name="connsiteX3" fmla="*/ 122173 w 608341"/>
              <a:gd name="connsiteY3" fmla="*/ 51640 h 512618"/>
              <a:gd name="connsiteX4" fmla="*/ 341327 w 608341"/>
              <a:gd name="connsiteY4" fmla="*/ 6298 h 512618"/>
              <a:gd name="connsiteX5" fmla="*/ 530252 w 608341"/>
              <a:gd name="connsiteY5" fmla="*/ 89425 h 512618"/>
              <a:gd name="connsiteX6" fmla="*/ 598265 w 608341"/>
              <a:gd name="connsiteY6" fmla="*/ 248122 h 512618"/>
              <a:gd name="connsiteX7" fmla="*/ 469796 w 608341"/>
              <a:gd name="connsiteY7" fmla="*/ 505061 h 512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8341" h="512618">
                <a:moveTo>
                  <a:pt x="129730" y="512618"/>
                </a:moveTo>
                <a:cubicBezTo>
                  <a:pt x="112412" y="487428"/>
                  <a:pt x="66755" y="442086"/>
                  <a:pt x="46603" y="391706"/>
                </a:cubicBezTo>
                <a:cubicBezTo>
                  <a:pt x="21413" y="340066"/>
                  <a:pt x="0" y="263236"/>
                  <a:pt x="8817" y="210337"/>
                </a:cubicBezTo>
                <a:cubicBezTo>
                  <a:pt x="12595" y="139805"/>
                  <a:pt x="66755" y="85646"/>
                  <a:pt x="122173" y="51640"/>
                </a:cubicBezTo>
                <a:cubicBezTo>
                  <a:pt x="177591" y="17634"/>
                  <a:pt x="273314" y="0"/>
                  <a:pt x="341327" y="6298"/>
                </a:cubicBezTo>
                <a:cubicBezTo>
                  <a:pt x="409340" y="12596"/>
                  <a:pt x="487429" y="49121"/>
                  <a:pt x="530252" y="89425"/>
                </a:cubicBezTo>
                <a:cubicBezTo>
                  <a:pt x="573075" y="129729"/>
                  <a:pt x="608341" y="178849"/>
                  <a:pt x="598265" y="248122"/>
                </a:cubicBezTo>
                <a:cubicBezTo>
                  <a:pt x="588189" y="317395"/>
                  <a:pt x="548514" y="406819"/>
                  <a:pt x="469796" y="505061"/>
                </a:cubicBezTo>
              </a:path>
            </a:pathLst>
          </a:custGeom>
          <a:noFill/>
          <a:ln w="12700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triangle" w="med" len="lg"/>
          </a:ln>
          <a:effectLst/>
        </p:spPr>
        <p:txBody>
          <a:bodyPr rtlCol="0" anchor="ctr"/>
          <a:lstStyle/>
          <a:p>
            <a:pPr algn="ctr"/>
            <a:endParaRPr lang="en-GB">
              <a:solidFill>
                <a:srgbClr val="7030A0"/>
              </a:solidFill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C95C76F2-C55E-B5BE-E6AA-0224FA982218}"/>
              </a:ext>
            </a:extLst>
          </p:cNvPr>
          <p:cNvCxnSpPr>
            <a:stCxn id="9" idx="7"/>
            <a:endCxn id="10" idx="2"/>
          </p:cNvCxnSpPr>
          <p:nvPr/>
        </p:nvCxnSpPr>
        <p:spPr bwMode="auto">
          <a:xfrm flipV="1">
            <a:off x="1850260" y="2098401"/>
            <a:ext cx="1493083" cy="849540"/>
          </a:xfrm>
          <a:prstGeom prst="straightConnector1">
            <a:avLst/>
          </a:prstGeom>
          <a:noFill/>
          <a:ln w="12700" cap="flat" cmpd="sng" algn="ctr">
            <a:solidFill>
              <a:srgbClr val="00B0F0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C0264E28-5263-0C7B-C0EB-C366B4687AFC}"/>
              </a:ext>
            </a:extLst>
          </p:cNvPr>
          <p:cNvCxnSpPr>
            <a:cxnSpLocks/>
            <a:stCxn id="9" idx="5"/>
            <a:endCxn id="12" idx="1"/>
          </p:cNvCxnSpPr>
          <p:nvPr/>
        </p:nvCxnSpPr>
        <p:spPr bwMode="auto">
          <a:xfrm>
            <a:off x="1850261" y="3498335"/>
            <a:ext cx="1430475" cy="594486"/>
          </a:xfrm>
          <a:prstGeom prst="straightConnector1">
            <a:avLst/>
          </a:prstGeom>
          <a:noFill/>
          <a:ln w="12700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17" name="Straight Arrow Connector 20">
            <a:extLst>
              <a:ext uri="{FF2B5EF4-FFF2-40B4-BE49-F238E27FC236}">
                <a16:creationId xmlns:a16="http://schemas.microsoft.com/office/drawing/2014/main" id="{CFFD4A4A-2961-25EC-F3C8-55550D0B112B}"/>
              </a:ext>
            </a:extLst>
          </p:cNvPr>
          <p:cNvCxnSpPr>
            <a:stCxn id="10" idx="5"/>
            <a:endCxn id="13" idx="1"/>
          </p:cNvCxnSpPr>
          <p:nvPr/>
        </p:nvCxnSpPr>
        <p:spPr bwMode="auto">
          <a:xfrm rot="16200000" flipH="1">
            <a:off x="4930747" y="2261168"/>
            <a:ext cx="845624" cy="1070483"/>
          </a:xfrm>
          <a:prstGeom prst="curvedConnector2">
            <a:avLst/>
          </a:prstGeom>
          <a:noFill/>
          <a:ln w="25400" cap="flat" cmpd="sng" algn="ctr">
            <a:solidFill>
              <a:srgbClr val="FDB913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B22B29DE-DBBF-4E5B-DD57-229E4CBF1186}"/>
              </a:ext>
            </a:extLst>
          </p:cNvPr>
          <p:cNvSpPr txBox="1"/>
          <p:nvPr/>
        </p:nvSpPr>
        <p:spPr bwMode="auto">
          <a:xfrm>
            <a:off x="2352112" y="3423400"/>
            <a:ext cx="1306448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40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Transformation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2ED06F9-474C-0B63-7C56-E9DE073818FB}"/>
              </a:ext>
            </a:extLst>
          </p:cNvPr>
          <p:cNvSpPr txBox="1"/>
          <p:nvPr/>
        </p:nvSpPr>
        <p:spPr bwMode="auto">
          <a:xfrm>
            <a:off x="1921363" y="3917126"/>
            <a:ext cx="974858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40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Analysis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4E22EC33-09DE-12B3-407E-623110A26EDE}"/>
              </a:ext>
            </a:extLst>
          </p:cNvPr>
          <p:cNvCxnSpPr>
            <a:stCxn id="13" idx="3"/>
            <a:endCxn id="11" idx="2"/>
          </p:cNvCxnSpPr>
          <p:nvPr/>
        </p:nvCxnSpPr>
        <p:spPr bwMode="auto">
          <a:xfrm flipV="1">
            <a:off x="6472294" y="3218100"/>
            <a:ext cx="504718" cy="1122"/>
          </a:xfrm>
          <a:prstGeom prst="straightConnector1">
            <a:avLst/>
          </a:prstGeom>
          <a:noFill/>
          <a:ln w="25400" cap="flat" cmpd="sng" algn="ctr">
            <a:solidFill>
              <a:srgbClr val="FDB913"/>
            </a:solidFill>
            <a:prstDash val="solid"/>
            <a:round/>
            <a:headEnd type="triangle" w="med" len="lg"/>
            <a:tailEnd type="triangle" w="med" len="lg"/>
          </a:ln>
          <a:effectLst/>
        </p:spPr>
      </p:cxnSp>
      <p:cxnSp>
        <p:nvCxnSpPr>
          <p:cNvPr id="21" name="Shape 46">
            <a:extLst>
              <a:ext uri="{FF2B5EF4-FFF2-40B4-BE49-F238E27FC236}">
                <a16:creationId xmlns:a16="http://schemas.microsoft.com/office/drawing/2014/main" id="{7E2EC5A6-D2D6-438E-1A33-53DC80712D5E}"/>
              </a:ext>
            </a:extLst>
          </p:cNvPr>
          <p:cNvCxnSpPr>
            <a:stCxn id="13" idx="0"/>
            <a:endCxn id="10" idx="6"/>
          </p:cNvCxnSpPr>
          <p:nvPr/>
        </p:nvCxnSpPr>
        <p:spPr bwMode="auto">
          <a:xfrm rot="16200000" flipV="1">
            <a:off x="5273305" y="1896480"/>
            <a:ext cx="705322" cy="1109164"/>
          </a:xfrm>
          <a:prstGeom prst="curvedConnector2">
            <a:avLst/>
          </a:prstGeom>
          <a:noFill/>
          <a:ln w="25400" cap="flat" cmpd="sng" algn="ctr">
            <a:solidFill>
              <a:srgbClr val="FDB913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F8D0E050-3CD3-88A0-9CA3-C29F339257EF}"/>
              </a:ext>
            </a:extLst>
          </p:cNvPr>
          <p:cNvSpPr txBox="1"/>
          <p:nvPr/>
        </p:nvSpPr>
        <p:spPr bwMode="auto">
          <a:xfrm>
            <a:off x="4848010" y="3236614"/>
            <a:ext cx="888064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400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Perception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70A1ED0-79A4-4E2F-4424-F66C9CA15342}"/>
              </a:ext>
            </a:extLst>
          </p:cNvPr>
          <p:cNvSpPr txBox="1"/>
          <p:nvPr/>
        </p:nvSpPr>
        <p:spPr bwMode="auto">
          <a:xfrm>
            <a:off x="5452992" y="1897476"/>
            <a:ext cx="928139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400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Interaction</a:t>
            </a:r>
          </a:p>
        </p:txBody>
      </p:sp>
      <p:cxnSp>
        <p:nvCxnSpPr>
          <p:cNvPr id="24" name="Curved Connector 21">
            <a:extLst>
              <a:ext uri="{FF2B5EF4-FFF2-40B4-BE49-F238E27FC236}">
                <a16:creationId xmlns:a16="http://schemas.microsoft.com/office/drawing/2014/main" id="{196A7BAE-BEBD-8E1C-5735-CDD85DA0648C}"/>
              </a:ext>
            </a:extLst>
          </p:cNvPr>
          <p:cNvCxnSpPr>
            <a:cxnSpLocks/>
            <a:stCxn id="13" idx="2"/>
            <a:endCxn id="12" idx="6"/>
          </p:cNvCxnSpPr>
          <p:nvPr/>
        </p:nvCxnSpPr>
        <p:spPr bwMode="auto">
          <a:xfrm rot="5400000">
            <a:off x="5454262" y="3702316"/>
            <a:ext cx="793883" cy="658691"/>
          </a:xfrm>
          <a:prstGeom prst="curvedConnector2">
            <a:avLst/>
          </a:prstGeom>
          <a:noFill/>
          <a:ln w="25400" cap="flat" cmpd="sng" algn="ctr">
            <a:solidFill>
              <a:srgbClr val="FDB913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A4582BEF-5784-1BF3-5552-409C04DF5DBC}"/>
              </a:ext>
            </a:extLst>
          </p:cNvPr>
          <p:cNvSpPr txBox="1"/>
          <p:nvPr/>
        </p:nvSpPr>
        <p:spPr bwMode="auto">
          <a:xfrm>
            <a:off x="2827356" y="2662658"/>
            <a:ext cx="1400517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40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Visual mapping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43E15DB-F333-F08D-5879-8CCF055D7B36}"/>
              </a:ext>
            </a:extLst>
          </p:cNvPr>
          <p:cNvSpPr txBox="1"/>
          <p:nvPr/>
        </p:nvSpPr>
        <p:spPr bwMode="auto">
          <a:xfrm>
            <a:off x="1562402" y="2097142"/>
            <a:ext cx="130324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40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Visual mapping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7270380B-2035-1A0C-F65B-56DB4CE60F3A}"/>
              </a:ext>
            </a:extLst>
          </p:cNvPr>
          <p:cNvCxnSpPr>
            <a:cxnSpLocks/>
            <a:stCxn id="12" idx="0"/>
            <a:endCxn id="10" idx="4"/>
          </p:cNvCxnSpPr>
          <p:nvPr/>
        </p:nvCxnSpPr>
        <p:spPr bwMode="auto">
          <a:xfrm flipH="1" flipV="1">
            <a:off x="4207364" y="2487588"/>
            <a:ext cx="1675" cy="1466147"/>
          </a:xfrm>
          <a:prstGeom prst="straightConnector1">
            <a:avLst/>
          </a:prstGeom>
          <a:noFill/>
          <a:ln w="12700" cap="flat" cmpd="sng" algn="ctr">
            <a:solidFill>
              <a:srgbClr val="00B0F0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F3EEA364-5C98-BAC5-5F36-91C8365650A6}"/>
              </a:ext>
            </a:extLst>
          </p:cNvPr>
          <p:cNvSpPr txBox="1"/>
          <p:nvPr/>
        </p:nvSpPr>
        <p:spPr bwMode="auto">
          <a:xfrm>
            <a:off x="5068863" y="3865486"/>
            <a:ext cx="1018918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ts val="600"/>
              </a:spcBef>
              <a:spcAft>
                <a:spcPct val="0"/>
              </a:spcAft>
            </a:pPr>
            <a:r>
              <a:rPr lang="en-GB" sz="1400" kern="0" dirty="0">
                <a:solidFill>
                  <a:srgbClr val="FFC000"/>
                </a:solidFill>
              </a:rPr>
              <a:t>Refinement</a:t>
            </a:r>
            <a:endParaRPr kumimoji="0" lang="en-GB" sz="1400" i="0" u="none" strike="noStrike" kern="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6D7260A-5C4F-BC51-4269-24C34B0DF1B0}"/>
              </a:ext>
            </a:extLst>
          </p:cNvPr>
          <p:cNvSpPr txBox="1"/>
          <p:nvPr/>
        </p:nvSpPr>
        <p:spPr bwMode="auto">
          <a:xfrm>
            <a:off x="959101" y="4305053"/>
            <a:ext cx="1490261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60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Computational processing</a:t>
            </a:r>
          </a:p>
        </p:txBody>
      </p:sp>
      <p:cxnSp>
        <p:nvCxnSpPr>
          <p:cNvPr id="30" name="Elbow Connector 27">
            <a:extLst>
              <a:ext uri="{FF2B5EF4-FFF2-40B4-BE49-F238E27FC236}">
                <a16:creationId xmlns:a16="http://schemas.microsoft.com/office/drawing/2014/main" id="{17A8E52E-0D48-CCD8-4EE5-91E04D445DB0}"/>
              </a:ext>
            </a:extLst>
          </p:cNvPr>
          <p:cNvCxnSpPr>
            <a:stCxn id="13" idx="2"/>
            <a:endCxn id="8" idx="4"/>
          </p:cNvCxnSpPr>
          <p:nvPr/>
        </p:nvCxnSpPr>
        <p:spPr bwMode="auto">
          <a:xfrm rot="5400000">
            <a:off x="3746177" y="2337907"/>
            <a:ext cx="1137558" cy="3731185"/>
          </a:xfrm>
          <a:prstGeom prst="bentConnector3">
            <a:avLst>
              <a:gd name="adj1" fmla="val 124681"/>
            </a:avLst>
          </a:prstGeom>
          <a:noFill/>
          <a:ln w="25400" cap="flat" cmpd="sng" algn="ctr">
            <a:solidFill>
              <a:srgbClr val="FDB913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A370B844-DB3C-82DA-083A-A0C1C84DDB5E}"/>
              </a:ext>
            </a:extLst>
          </p:cNvPr>
          <p:cNvSpPr txBox="1"/>
          <p:nvPr/>
        </p:nvSpPr>
        <p:spPr bwMode="auto">
          <a:xfrm>
            <a:off x="3806841" y="5119952"/>
            <a:ext cx="942566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400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Controlling</a:t>
            </a:r>
          </a:p>
        </p:txBody>
      </p:sp>
      <p:sp>
        <p:nvSpPr>
          <p:cNvPr id="32" name="Cloud Callout 29">
            <a:extLst>
              <a:ext uri="{FF2B5EF4-FFF2-40B4-BE49-F238E27FC236}">
                <a16:creationId xmlns:a16="http://schemas.microsoft.com/office/drawing/2014/main" id="{62FA9E64-84AD-C81A-3847-696257B52BA8}"/>
              </a:ext>
            </a:extLst>
          </p:cNvPr>
          <p:cNvSpPr/>
          <p:nvPr/>
        </p:nvSpPr>
        <p:spPr bwMode="auto">
          <a:xfrm>
            <a:off x="6288156" y="2189205"/>
            <a:ext cx="1328685" cy="523712"/>
          </a:xfrm>
          <a:prstGeom prst="cloudCallout">
            <a:avLst>
              <a:gd name="adj1" fmla="val -51043"/>
              <a:gd name="adj2" fmla="val 104624"/>
            </a:avLst>
          </a:prstGeom>
          <a:noFill/>
          <a:ln w="190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40000"/>
              </a:spcAft>
              <a:buClrTx/>
              <a:buSzTx/>
              <a:buFont typeface="Wingdings" pitchFamily="2" charset="2"/>
              <a:buNone/>
              <a:tabLst/>
            </a:pPr>
            <a:r>
              <a:rPr lang="en-GB" sz="1400" dirty="0">
                <a:solidFill>
                  <a:srgbClr val="FFC000"/>
                </a:solidFill>
                <a:latin typeface="Frutiger LT Com 55 Roman" pitchFamily="34" charset="0"/>
              </a:rPr>
              <a:t>C</a:t>
            </a:r>
            <a:r>
              <a:rPr kumimoji="0" lang="en-GB" sz="1400" b="0" i="0" u="none" strike="noStrike" cap="none" normalizeH="0" baseline="0" dirty="0">
                <a:ln>
                  <a:noFill/>
                </a:ln>
                <a:solidFill>
                  <a:srgbClr val="FFC000"/>
                </a:solidFill>
                <a:effectLst/>
                <a:latin typeface="Frutiger LT Com 55 Roman" pitchFamily="34" charset="0"/>
              </a:rPr>
              <a:t>ognition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AD8F7198-1D95-0B1D-1E42-66B7A0390B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77745" y="376933"/>
            <a:ext cx="1709738" cy="2569369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EB93B6B3-4969-52F6-8472-B0DA56983C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88508" y="3246993"/>
            <a:ext cx="1688211" cy="2272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6868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80D076-C05E-059E-B764-3156E6F746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Ideas for HCAI powered by VA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3865C90-DA4B-6A42-0A3D-6058AE9D0C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82B2D-840F-4167-AD44-C02BC9C87CCB}" type="datetime1">
              <a:rPr lang="de-DE" noProof="0" smtClean="0"/>
              <a:t>22.11.2023</a:t>
            </a:fld>
            <a:endParaRPr lang="de-DE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9C1E2A-4C0E-4C65-0E4A-11FD2B585E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noProof="0"/>
              <a:t>© Fraunhofer IML</a:t>
            </a:r>
            <a:endParaRPr lang="de-DE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47B74BA-8487-0DC7-5D41-2C97223679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noProof="0"/>
              <a:t>Slide</a:t>
            </a:r>
            <a:r>
              <a:rPr lang="en-US"/>
              <a:t> </a:t>
            </a:r>
            <a:fld id="{401BA3E4-5E55-4F99-AF09-CC6D6B2539E2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D93E8FA-F17F-5112-3B82-10E1EEE554D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>
                <a:solidFill>
                  <a:schemeClr val="accent5"/>
                </a:solidFill>
              </a:rPr>
              <a:t>Main goal: enable synergy of human and machine intelligence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9F8261A-85FA-A62B-0AFF-CABE294E1F4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8199" y="1703387"/>
            <a:ext cx="5617801" cy="3154710"/>
          </a:xfrm>
        </p:spPr>
        <p:txBody>
          <a:bodyPr/>
          <a:lstStyle/>
          <a:p>
            <a:pPr marL="285750" indent="-28575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800" dirty="0"/>
              <a:t>Learn from experts: </a:t>
            </a:r>
          </a:p>
          <a:p>
            <a:pPr marL="576000" lvl="1" indent="-28575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800" dirty="0"/>
              <a:t>domain concepts and logic, causal relationships, ways to explain</a:t>
            </a:r>
          </a:p>
          <a:p>
            <a:pPr marL="285750" indent="-28575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800" dirty="0"/>
              <a:t>Facilitate model utilisation and adoption: </a:t>
            </a:r>
          </a:p>
          <a:p>
            <a:pPr marL="576000" lvl="1" indent="-28575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800" dirty="0"/>
              <a:t>user-oriented presentation and explanation of model work and results</a:t>
            </a:r>
          </a:p>
          <a:p>
            <a:pPr marL="285750" indent="-28575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800" dirty="0"/>
              <a:t>Support collaborative human-AI problem solving and decision making: </a:t>
            </a:r>
          </a:p>
          <a:p>
            <a:pPr marL="576000" lvl="1" indent="-28575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800" dirty="0"/>
              <a:t>partnership and complementary contributions; discourse and mixed initiative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3EA990C-5E01-8781-8837-8F150D5D86A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9" name="Picture 48" descr="A diagram of visual analytics&#10;&#10;Description automatically generated">
            <a:extLst>
              <a:ext uri="{FF2B5EF4-FFF2-40B4-BE49-F238E27FC236}">
                <a16:creationId xmlns:a16="http://schemas.microsoft.com/office/drawing/2014/main" id="{18E92DBF-DA9B-D43A-2BF5-9D1440EA86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6255" y="1908896"/>
            <a:ext cx="5708821" cy="3318889"/>
          </a:xfrm>
          <a:prstGeom prst="rect">
            <a:avLst/>
          </a:prstGeom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id="{B9BB03DA-4B2D-FB28-2BC0-CA8619E2C3EF}"/>
              </a:ext>
            </a:extLst>
          </p:cNvPr>
          <p:cNvSpPr txBox="1"/>
          <p:nvPr/>
        </p:nvSpPr>
        <p:spPr>
          <a:xfrm>
            <a:off x="7724167" y="1590471"/>
            <a:ext cx="2541978" cy="24468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960"/>
              </a:lnSpc>
              <a:buClr>
                <a:schemeClr val="accent1"/>
              </a:buClr>
            </a:pPr>
            <a:r>
              <a:rPr lang="en-GB" sz="1600" dirty="0">
                <a:solidFill>
                  <a:schemeClr val="bg1"/>
                </a:solidFill>
              </a:rPr>
              <a:t>Facilitated by Visual Analytics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AE1742FF-5B85-1757-B991-926B023CDFE0}"/>
              </a:ext>
            </a:extLst>
          </p:cNvPr>
          <p:cNvSpPr txBox="1"/>
          <p:nvPr/>
        </p:nvSpPr>
        <p:spPr>
          <a:xfrm>
            <a:off x="6186255" y="5228142"/>
            <a:ext cx="561780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</a:rPr>
              <a:t>N. Andrienko, G. Andrienko, L. </a:t>
            </a:r>
            <a:r>
              <a:rPr lang="en-GB" sz="1200" dirty="0" err="1">
                <a:solidFill>
                  <a:schemeClr val="bg1"/>
                </a:solidFill>
              </a:rPr>
              <a:t>Adilova</a:t>
            </a:r>
            <a:r>
              <a:rPr lang="en-GB" sz="1200" dirty="0">
                <a:solidFill>
                  <a:schemeClr val="bg1"/>
                </a:solidFill>
              </a:rPr>
              <a:t> and S. Wrobel, "Visual Analytics for Human-</a:t>
            </a:r>
            <a:r>
              <a:rPr lang="en-GB" sz="1200" dirty="0" err="1">
                <a:solidFill>
                  <a:schemeClr val="bg1"/>
                </a:solidFill>
              </a:rPr>
              <a:t>Centered</a:t>
            </a:r>
            <a:r>
              <a:rPr lang="en-GB" sz="1200" dirty="0">
                <a:solidFill>
                  <a:schemeClr val="bg1"/>
                </a:solidFill>
              </a:rPr>
              <a:t> Machine Learning," in </a:t>
            </a:r>
            <a:r>
              <a:rPr lang="en-GB" sz="1200" i="1" dirty="0">
                <a:solidFill>
                  <a:schemeClr val="bg1"/>
                </a:solidFill>
              </a:rPr>
              <a:t>IEEE Computer Graphics and Applications</a:t>
            </a:r>
            <a:r>
              <a:rPr lang="en-GB" sz="1200" dirty="0">
                <a:solidFill>
                  <a:schemeClr val="bg1"/>
                </a:solidFill>
              </a:rPr>
              <a:t>, vol. 42, no. 1, pp. 123-133, 1 Jan.-Feb. 2022, </a:t>
            </a:r>
            <a:r>
              <a:rPr lang="en-GB" sz="1200" dirty="0" err="1">
                <a:solidFill>
                  <a:schemeClr val="bg1"/>
                </a:solidFill>
              </a:rPr>
              <a:t>doi</a:t>
            </a:r>
            <a:r>
              <a:rPr lang="en-GB" sz="1200" dirty="0">
                <a:solidFill>
                  <a:schemeClr val="bg1"/>
                </a:solidFill>
              </a:rPr>
              <a:t>: 10.1109/MCG.2021.3130314.</a:t>
            </a:r>
          </a:p>
        </p:txBody>
      </p:sp>
    </p:spTree>
    <p:extLst>
      <p:ext uri="{BB962C8B-B14F-4D97-AF65-F5344CB8AC3E}">
        <p14:creationId xmlns:p14="http://schemas.microsoft.com/office/powerpoint/2010/main" val="5811329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956539F-77BA-D682-EB80-E8D8B62D851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75388" y="3149600"/>
            <a:ext cx="5916612" cy="1779563"/>
          </a:xfrm>
        </p:spPr>
        <p:txBody>
          <a:bodyPr/>
          <a:lstStyle/>
          <a:p>
            <a:r>
              <a:rPr lang="en-GB" dirty="0"/>
              <a:t>Our recent and ongoing works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36E6011-184D-7B36-D700-A2FB812246AD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E6BEEC3F-C136-4E04-8E02-6DF963A6E721}" type="datetime1">
              <a:rPr lang="de-DE" noProof="0" smtClean="0"/>
              <a:t>22.11.2023</a:t>
            </a:fld>
            <a:endParaRPr lang="de-DE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9144DE-4655-C039-EE35-8D1710AAC2DE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 noProof="0"/>
              <a:t>© Fraunhofer IML</a:t>
            </a:r>
            <a:endParaRPr lang="de-DE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518FB6-41DD-6FA1-CF6C-0459CA6BCBF9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de-DE" noProof="0"/>
              <a:t>Slide</a:t>
            </a:r>
            <a:r>
              <a:rPr lang="en-US"/>
              <a:t> </a:t>
            </a:r>
            <a:fld id="{401BA3E4-5E55-4F99-AF09-CC6D6B2539E2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50106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785494F9-2D79-BF1A-973F-C27791D1ED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4532" y="4340917"/>
            <a:ext cx="9144000" cy="1641490"/>
          </a:xfrm>
        </p:spPr>
        <p:txBody>
          <a:bodyPr wrap="square"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  <a:effectLst/>
                <a:latin typeface="Frutiger LT Com 55 Roman" panose="020B0503030504020204" pitchFamily="34" charset="0"/>
              </a:rPr>
              <a:t>Enabling interactive visual exploration of model’s work</a:t>
            </a:r>
            <a:endParaRPr lang="en-GB" sz="3600" dirty="0">
              <a:solidFill>
                <a:schemeClr val="bg1"/>
              </a:solidFill>
              <a:effectLst/>
              <a:latin typeface="Frutiger LT Com 55 Roman" panose="020B0503030504020204" pitchFamily="34" charset="0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956539F-77BA-D682-EB80-E8D8B62D85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570755"/>
          </a:xfrm>
        </p:spPr>
        <p:txBody>
          <a:bodyPr anchor="ctr" anchorCtr="0">
            <a:normAutofit/>
          </a:bodyPr>
          <a:lstStyle/>
          <a:p>
            <a:pPr algn="l">
              <a:lnSpc>
                <a:spcPts val="1960"/>
              </a:lnSpc>
              <a:buClr>
                <a:schemeClr val="accent1"/>
              </a:buClr>
            </a:pPr>
            <a:r>
              <a:rPr lang="en-GB" sz="2800" i="1" dirty="0">
                <a:solidFill>
                  <a:schemeClr val="accent4">
                    <a:lumMod val="40000"/>
                    <a:lumOff val="60000"/>
                  </a:schemeClr>
                </a:solidFill>
                <a:latin typeface="Frutiger LT Com 55 Roman" panose="020B0503030504020204" pitchFamily="34" charset="0"/>
              </a:rPr>
              <a:t>Our recent and ongoing works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36E6011-184D-7B36-D700-A2FB812246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D5087-D706-4D27-B47F-E17205A94B5F}" type="datetime1">
              <a:rPr lang="en-GB" noProof="0" smtClean="0"/>
              <a:t>22/11/2023</a:t>
            </a:fld>
            <a:endParaRPr lang="de-DE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9144DE-4655-C039-EE35-8D1710AAC2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Lamarr Institute for Machine Learning and Artificial Intelligence</a:t>
            </a:r>
            <a:endParaRPr lang="de-DE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518FB6-41DD-6FA1-CF6C-0459CA6BCB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noProof="0"/>
              <a:t>Slide</a:t>
            </a:r>
            <a:r>
              <a:rPr lang="en-US"/>
              <a:t> </a:t>
            </a:r>
            <a:fld id="{401BA3E4-5E55-4F99-AF09-CC6D6B2539E2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94997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868A34C8-AF7A-F1F9-E3ED-10431655E8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327" y="395588"/>
            <a:ext cx="11172248" cy="382733"/>
          </a:xfrm>
        </p:spPr>
        <p:txBody>
          <a:bodyPr/>
          <a:lstStyle/>
          <a:p>
            <a:r>
              <a:rPr lang="en-GB" dirty="0"/>
              <a:t>Problem statement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CE393B9-1EB9-185B-7110-FF05D553F1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327" y="1703388"/>
            <a:ext cx="11097491" cy="3051492"/>
          </a:xfrm>
        </p:spPr>
        <p:txBody>
          <a:bodyPr>
            <a:normAutofit/>
          </a:bodyPr>
          <a:lstStyle/>
          <a:p>
            <a:pPr marL="285750" indent="-285750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latin typeface="Frutiger LT Com 55 Roman" panose="020B0503030504020204" pitchFamily="34" charset="0"/>
              </a:rPr>
              <a:t>Given: a model doing job schedule optimisation ( solving job shop scheduling problem)</a:t>
            </a:r>
          </a:p>
          <a:p>
            <a:pPr marL="285750" indent="-285750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latin typeface="Frutiger LT Com 55 Roman" panose="020B0503030504020204" pitchFamily="34" charset="0"/>
              </a:rPr>
              <a:t>Our task</a:t>
            </a:r>
          </a:p>
          <a:p>
            <a:pPr marL="576000" lvl="1" indent="-285750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800" dirty="0">
                <a:latin typeface="Frutiger LT Com 55 Roman" panose="020B0503030504020204" pitchFamily="34" charset="0"/>
              </a:rPr>
              <a:t>Application: flight scheduling in civil aviation</a:t>
            </a:r>
          </a:p>
          <a:p>
            <a:pPr marL="576000" lvl="1" indent="-285750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800" dirty="0">
                <a:latin typeface="Frutiger LT Com 55 Roman" panose="020B0503030504020204" pitchFamily="34" charset="0"/>
              </a:rPr>
              <a:t>Flight plan (= job): a sequence of traversed airspace sectors (= machines) with entry and exit times</a:t>
            </a:r>
          </a:p>
          <a:p>
            <a:pPr marL="576000" lvl="1" indent="-285750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800" dirty="0">
                <a:latin typeface="Frutiger LT Com 55 Roman" panose="020B0503030504020204" pitchFamily="34" charset="0"/>
              </a:rPr>
              <a:t>Sectors have limited capacities; overloads are dangerous and must be avoided</a:t>
            </a:r>
          </a:p>
          <a:p>
            <a:pPr marL="576000" lvl="1" indent="-285750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800" dirty="0">
                <a:latin typeface="Frutiger LT Com 55 Roman" panose="020B0503030504020204" pitchFamily="34" charset="0"/>
              </a:rPr>
              <a:t>The model iteratively shifts the departure times of selected flights with the aim to eliminate any overloads (“hot spots”)</a:t>
            </a:r>
          </a:p>
          <a:p>
            <a:pPr marL="576000" lvl="1" indent="-285750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GB" sz="1800" dirty="0">
              <a:latin typeface="Frutiger LT Com 55 Roman" panose="020B0503030504020204" pitchFamily="34" charset="0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9E591EC-271F-C2B5-6C44-AB8EAA35B9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E5C86-EFFC-4C3E-ACAE-B1F6BA4AEF5D}" type="datetime1">
              <a:rPr lang="en-GB" noProof="0" smtClean="0"/>
              <a:t>22/11/2023</a:t>
            </a:fld>
            <a:endParaRPr lang="de-DE" noProof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AAC59A-CC62-6DF2-4341-9B71181C3C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noProof="0" dirty="0"/>
              <a:t>© </a:t>
            </a:r>
            <a:r>
              <a:rPr lang="en-US" dirty="0" err="1"/>
              <a:t>Lamarr</a:t>
            </a:r>
            <a:r>
              <a:rPr lang="en-US" dirty="0"/>
              <a:t> Institute for Machine Learning and Artificial Intelligence</a:t>
            </a:r>
            <a:endParaRPr lang="de-DE" noProof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437AD2-1D82-B470-FC4A-084453257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noProof="0"/>
              <a:t>Slide</a:t>
            </a:r>
            <a:r>
              <a:rPr lang="en-US"/>
              <a:t> </a:t>
            </a:r>
            <a:fld id="{401BA3E4-5E55-4F99-AF09-CC6D6B2539E2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EC4D41F-4D57-645C-8E19-88FC6848CEEA}"/>
              </a:ext>
            </a:extLst>
          </p:cNvPr>
          <p:cNvSpPr txBox="1">
            <a:spLocks/>
          </p:cNvSpPr>
          <p:nvPr/>
        </p:nvSpPr>
        <p:spPr>
          <a:xfrm>
            <a:off x="540328" y="833440"/>
            <a:ext cx="11172248" cy="38814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900"/>
              </a:spcAft>
              <a:buFont typeface="Arial" panose="020B0604020202020204" pitchFamily="34" charset="0"/>
              <a:buNone/>
              <a:defRPr sz="16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900"/>
              </a:spcAft>
              <a:buFont typeface="Arial" panose="020B0604020202020204" pitchFamily="34" charset="0"/>
              <a:buNone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 marL="18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bg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36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bg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54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bg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216000" indent="-216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bg1"/>
              </a:buClr>
              <a:buFont typeface="+mj-lt"/>
              <a:buAutoNum type="arabicPeriod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 marL="432000" indent="-216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bg2"/>
              </a:buClr>
              <a:buFont typeface="+mj-lt"/>
              <a:buAutoNum type="arabicPeriod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 marL="648000" indent="-216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bg2"/>
              </a:buClr>
              <a:buFont typeface="+mj-lt"/>
              <a:buAutoNum type="arabicPeriod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i="1" dirty="0">
                <a:solidFill>
                  <a:schemeClr val="accent2">
                    <a:lumMod val="40000"/>
                    <a:lumOff val="60000"/>
                  </a:schemeClr>
                </a:solidFill>
                <a:latin typeface="Frutiger LT Com 55 Roman" panose="020B0503030504020204" pitchFamily="34" charset="0"/>
              </a:rPr>
              <a:t>Enabling interactive visual exploration of model’s work</a:t>
            </a:r>
            <a:endParaRPr lang="en-GB" sz="2000" i="1" dirty="0">
              <a:solidFill>
                <a:schemeClr val="accent2">
                  <a:lumMod val="40000"/>
                  <a:lumOff val="60000"/>
                </a:schemeClr>
              </a:solidFill>
              <a:latin typeface="Frutiger LT Com 55 Roman" panose="020B0503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849274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Fraunhofer_Master_16-9">
  <a:themeElements>
    <a:clrScheme name="Fraunhofer_Color">
      <a:dk1>
        <a:sysClr val="windowText" lastClr="000000"/>
      </a:dk1>
      <a:lt1>
        <a:sysClr val="window" lastClr="FFFFFF"/>
      </a:lt1>
      <a:dk2>
        <a:srgbClr val="F58220"/>
      </a:dk2>
      <a:lt2>
        <a:srgbClr val="A6BBC8"/>
      </a:lt2>
      <a:accent1>
        <a:srgbClr val="179C7D"/>
      </a:accent1>
      <a:accent2>
        <a:srgbClr val="005B7F"/>
      </a:accent2>
      <a:accent3>
        <a:srgbClr val="A6BBC8"/>
      </a:accent3>
      <a:accent4>
        <a:srgbClr val="008598"/>
      </a:accent4>
      <a:accent5>
        <a:srgbClr val="39C1CD"/>
      </a:accent5>
      <a:accent6>
        <a:srgbClr val="B2D235"/>
      </a:accent6>
      <a:hlink>
        <a:srgbClr val="179C7D"/>
      </a:hlink>
      <a:folHlink>
        <a:srgbClr val="005B7F"/>
      </a:folHlink>
    </a:clrScheme>
    <a:fontScheme name="Fraunhofer_Fonts">
      <a:majorFont>
        <a:latin typeface="Frutiger LT Com 65 Bold"/>
        <a:ea typeface=""/>
        <a:cs typeface=""/>
      </a:majorFont>
      <a:minorFont>
        <a:latin typeface="Frutiger LT Com 45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A6BBC8"/>
        </a:solidFill>
        <a:ln w="9525">
          <a:noFill/>
        </a:ln>
      </a:spPr>
      <a:bodyPr lIns="108000" tIns="108000" rIns="108000" bIns="108000" rtlCol="0" anchor="ctr"/>
      <a:lstStyle>
        <a:defPPr algn="l">
          <a:lnSpc>
            <a:spcPts val="1960"/>
          </a:lnSpc>
          <a:buClr>
            <a:schemeClr val="accent1"/>
          </a:buClr>
          <a:defRPr sz="1400"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bg2"/>
          </a:solidFill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 algn="l">
          <a:lnSpc>
            <a:spcPts val="1960"/>
          </a:lnSpc>
          <a:buClr>
            <a:schemeClr val="accent1"/>
          </a:buClr>
          <a:defRPr sz="1600" dirty="0" smtClean="0">
            <a:solidFill>
              <a:schemeClr val="accent2">
                <a:lumMod val="20000"/>
                <a:lumOff val="80000"/>
              </a:schemeClr>
            </a:solidFill>
          </a:defRPr>
        </a:defPPr>
      </a:lstStyle>
    </a:txDef>
  </a:objectDefaults>
  <a:extraClrSchemeLst/>
  <a:custClrLst>
    <a:custClr>
      <a:srgbClr val="179C7D"/>
    </a:custClr>
    <a:custClr>
      <a:srgbClr val="005B7F"/>
    </a:custClr>
    <a:custClr>
      <a:srgbClr val="A6BBC8"/>
    </a:custClr>
    <a:custClr>
      <a:srgbClr val="F58220"/>
    </a:custClr>
    <a:custClr>
      <a:srgbClr val="FFFFFF"/>
    </a:custClr>
    <a:custClr>
      <a:srgbClr val="337C99"/>
    </a:custClr>
    <a:custClr>
      <a:srgbClr val="669DB2"/>
    </a:custClr>
    <a:custClr>
      <a:srgbClr val="99BDCC"/>
    </a:custClr>
    <a:custClr>
      <a:srgbClr val="CCDEE5"/>
    </a:custClr>
    <a:custClr>
      <a:srgbClr val="E5EEF2"/>
    </a:custClr>
    <a:custClr>
      <a:srgbClr val="1C3F52"/>
    </a:custClr>
    <a:custClr>
      <a:srgbClr val="D3C7AE"/>
    </a:custClr>
    <a:custClr>
      <a:srgbClr val="008598"/>
    </a:custClr>
    <a:custClr>
      <a:srgbClr val="39C1CD"/>
    </a:custClr>
    <a:custClr>
      <a:srgbClr val="B2D235"/>
    </a:custClr>
    <a:custClr>
      <a:srgbClr val="FDB913"/>
    </a:custClr>
    <a:custClr>
      <a:srgbClr val="BB0056"/>
    </a:custClr>
    <a:custClr>
      <a:srgbClr val="7C154D"/>
    </a:custClr>
    <a:custClr>
      <a:srgbClr val="FFFFFF"/>
    </a:custClr>
    <a:custClr>
      <a:srgbClr val="FFFFFF"/>
    </a:custClr>
  </a:custClrLst>
  <a:extLst>
    <a:ext uri="{05A4C25C-085E-4340-85A3-A5531E510DB2}">
      <thm15:themeFamily xmlns:thm15="http://schemas.microsoft.com/office/thememl/2012/main" name="Präsentation7" id="{14180148-20CF-4DA7-A721-921E466A1C22}" vid="{F8CF5006-811B-4D57-A7EB-E6DAF4B53F7A}"/>
    </a:ext>
  </a:extLst>
</a:theme>
</file>

<file path=ppt/theme/theme2.xml><?xml version="1.0" encoding="utf-8"?>
<a:theme xmlns:a="http://schemas.openxmlformats.org/drawingml/2006/main" name="Office">
  <a:themeElements>
    <a:clrScheme name="Fraunhofer_Color">
      <a:dk1>
        <a:sysClr val="windowText" lastClr="000000"/>
      </a:dk1>
      <a:lt1>
        <a:sysClr val="window" lastClr="FFFFFF"/>
      </a:lt1>
      <a:dk2>
        <a:srgbClr val="F58220"/>
      </a:dk2>
      <a:lt2>
        <a:srgbClr val="A6BBC8"/>
      </a:lt2>
      <a:accent1>
        <a:srgbClr val="179C7D"/>
      </a:accent1>
      <a:accent2>
        <a:srgbClr val="005B7F"/>
      </a:accent2>
      <a:accent3>
        <a:srgbClr val="A6BBC8"/>
      </a:accent3>
      <a:accent4>
        <a:srgbClr val="008598"/>
      </a:accent4>
      <a:accent5>
        <a:srgbClr val="39C1CD"/>
      </a:accent5>
      <a:accent6>
        <a:srgbClr val="B2D235"/>
      </a:accent6>
      <a:hlink>
        <a:srgbClr val="179C7D"/>
      </a:hlink>
      <a:folHlink>
        <a:srgbClr val="005B7F"/>
      </a:folHlink>
    </a:clrScheme>
    <a:fontScheme name="Fraunhofer_Fonts">
      <a:majorFont>
        <a:latin typeface="Frutiger LT Com 65 Bold"/>
        <a:ea typeface=""/>
        <a:cs typeface=""/>
      </a:majorFont>
      <a:minorFont>
        <a:latin typeface="Frutiger LT Com 45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Fraunhofer_Color">
      <a:dk1>
        <a:sysClr val="windowText" lastClr="000000"/>
      </a:dk1>
      <a:lt1>
        <a:sysClr val="window" lastClr="FFFFFF"/>
      </a:lt1>
      <a:dk2>
        <a:srgbClr val="F58220"/>
      </a:dk2>
      <a:lt2>
        <a:srgbClr val="A6BBC8"/>
      </a:lt2>
      <a:accent1>
        <a:srgbClr val="179C7D"/>
      </a:accent1>
      <a:accent2>
        <a:srgbClr val="005B7F"/>
      </a:accent2>
      <a:accent3>
        <a:srgbClr val="A6BBC8"/>
      </a:accent3>
      <a:accent4>
        <a:srgbClr val="008598"/>
      </a:accent4>
      <a:accent5>
        <a:srgbClr val="39C1CD"/>
      </a:accent5>
      <a:accent6>
        <a:srgbClr val="B2D235"/>
      </a:accent6>
      <a:hlink>
        <a:srgbClr val="179C7D"/>
      </a:hlink>
      <a:folHlink>
        <a:srgbClr val="005B7F"/>
      </a:folHlink>
    </a:clrScheme>
    <a:fontScheme name="Fraunhofer_Fonts">
      <a:majorFont>
        <a:latin typeface="Frutiger LT Com 65 Bold"/>
        <a:ea typeface=""/>
        <a:cs typeface=""/>
      </a:majorFont>
      <a:minorFont>
        <a:latin typeface="Frutiger LT Com 45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PP_190122_Fraunhofer_Master_16-9</Template>
  <TotalTime>0</TotalTime>
  <Words>1707</Words>
  <Application>Microsoft Office PowerPoint</Application>
  <PresentationFormat>Widescreen</PresentationFormat>
  <Paragraphs>266</Paragraphs>
  <Slides>25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4" baseType="lpstr">
      <vt:lpstr>Arial</vt:lpstr>
      <vt:lpstr>Calibri</vt:lpstr>
      <vt:lpstr>Frutiger LT Com 45 Light</vt:lpstr>
      <vt:lpstr>Frutiger LT Com 55 Roman</vt:lpstr>
      <vt:lpstr>Frutiger LT Com 65 Bold</vt:lpstr>
      <vt:lpstr>Frutiger LT Com 75 Black</vt:lpstr>
      <vt:lpstr>Wingdings</vt:lpstr>
      <vt:lpstr>Fraunhofer_Master_16-9</vt:lpstr>
      <vt:lpstr>think-cell Folie</vt:lpstr>
      <vt:lpstr>PowerPoint Presentation</vt:lpstr>
      <vt:lpstr>Motivation</vt:lpstr>
      <vt:lpstr>Concept definition</vt:lpstr>
      <vt:lpstr>Synergy of research disciplines</vt:lpstr>
      <vt:lpstr>Visual Analytics</vt:lpstr>
      <vt:lpstr>Ideas for HCAI powered by VA</vt:lpstr>
      <vt:lpstr>PowerPoint Presentation</vt:lpstr>
      <vt:lpstr>Enabling interactive visual exploration of model’s work</vt:lpstr>
      <vt:lpstr>Problem statement</vt:lpstr>
      <vt:lpstr>Enabling interactive visual exploration of model’s work</vt:lpstr>
      <vt:lpstr>Summary</vt:lpstr>
      <vt:lpstr>Explaining rule-based model’s logic using a simplified descriptive model</vt:lpstr>
      <vt:lpstr>Problem statement</vt:lpstr>
      <vt:lpstr>Explaining rule-based model’s logic using a simplified descriptive model</vt:lpstr>
      <vt:lpstr>Summary</vt:lpstr>
      <vt:lpstr>Using VA to enhance recognition of complex movement patterns</vt:lpstr>
      <vt:lpstr>Problem</vt:lpstr>
      <vt:lpstr>Key idea: temporal abstraction</vt:lpstr>
      <vt:lpstr>Using VA to enhance recognition of complex movement patterns</vt:lpstr>
      <vt:lpstr>Summary</vt:lpstr>
      <vt:lpstr>PowerPoint Presentation</vt:lpstr>
      <vt:lpstr>Learning from experts in the process of model creation</vt:lpstr>
      <vt:lpstr>Facilitating model utilisation and adoption</vt:lpstr>
      <vt:lpstr>Collaborative human-AI problem solving and decision making</vt:lpstr>
      <vt:lpstr>Conclusion</vt:lpstr>
    </vt:vector>
  </TitlesOfParts>
  <Company>Fraunhofer IML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Prof. Dr. Dr. h. c. Michael ten Hompel</dc:creator>
  <cp:lastModifiedBy>Andriyenko, Nathaliya</cp:lastModifiedBy>
  <cp:revision>468</cp:revision>
  <cp:lastPrinted>2023-09-25T15:52:16Z</cp:lastPrinted>
  <dcterms:created xsi:type="dcterms:W3CDTF">2022-03-13T11:12:40Z</dcterms:created>
  <dcterms:modified xsi:type="dcterms:W3CDTF">2023-11-22T10:28:18Z</dcterms:modified>
</cp:coreProperties>
</file>