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257" r:id="rId3"/>
    <p:sldId id="449" r:id="rId4"/>
    <p:sldId id="286" r:id="rId5"/>
    <p:sldId id="264" r:id="rId6"/>
    <p:sldId id="265" r:id="rId7"/>
    <p:sldId id="266" r:id="rId8"/>
    <p:sldId id="268" r:id="rId9"/>
    <p:sldId id="269" r:id="rId10"/>
    <p:sldId id="450" r:id="rId11"/>
    <p:sldId id="451" r:id="rId12"/>
    <p:sldId id="452" r:id="rId13"/>
    <p:sldId id="454" r:id="rId14"/>
    <p:sldId id="453" r:id="rId15"/>
    <p:sldId id="455" r:id="rId16"/>
    <p:sldId id="342" r:id="rId17"/>
    <p:sldId id="457" r:id="rId18"/>
    <p:sldId id="297" r:id="rId19"/>
    <p:sldId id="456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266"/>
  </p:normalViewPr>
  <p:slideViewPr>
    <p:cSldViewPr snapToGrid="0" snapToObjects="1">
      <p:cViewPr varScale="1">
        <p:scale>
          <a:sx n="126" d="100"/>
          <a:sy n="126" d="100"/>
        </p:scale>
        <p:origin x="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23679D-7153-4B22-8DAB-8EB5CEF022C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GB"/>
        </a:p>
      </dgm:t>
    </dgm:pt>
    <dgm:pt modelId="{B1DA7A72-F394-4B81-A603-A4868266A7FD}">
      <dgm:prSet phldrT="[Text]" phldr="0"/>
      <dgm:spPr/>
      <dgm:t>
        <a:bodyPr/>
        <a:lstStyle/>
        <a:p>
          <a:r>
            <a:rPr lang="en-GB"/>
            <a:t>Logistics</a:t>
          </a:r>
        </a:p>
      </dgm:t>
    </dgm:pt>
    <dgm:pt modelId="{02AFB2C7-3FC8-46B2-AE82-544C92C36867}" type="parTrans" cxnId="{6DDE8D33-7FC9-4E23-B3B0-B2006803DE95}">
      <dgm:prSet/>
      <dgm:spPr/>
      <dgm:t>
        <a:bodyPr/>
        <a:lstStyle/>
        <a:p>
          <a:endParaRPr lang="en-GB"/>
        </a:p>
      </dgm:t>
    </dgm:pt>
    <dgm:pt modelId="{39F8590B-5D79-48C8-918A-B66F8ABC3F20}" type="sibTrans" cxnId="{6DDE8D33-7FC9-4E23-B3B0-B2006803DE95}">
      <dgm:prSet/>
      <dgm:spPr/>
      <dgm:t>
        <a:bodyPr/>
        <a:lstStyle/>
        <a:p>
          <a:endParaRPr lang="en-GB"/>
        </a:p>
      </dgm:t>
    </dgm:pt>
    <dgm:pt modelId="{5C8F5F5D-CEC9-42A2-A6CE-81EA9114B097}">
      <dgm:prSet phldrT="[Text]" phldr="0"/>
      <dgm:spPr/>
      <dgm:t>
        <a:bodyPr/>
        <a:lstStyle/>
        <a:p>
          <a:r>
            <a:rPr lang="en-GB">
              <a:latin typeface="Century Gothic"/>
            </a:rPr>
            <a:t>Transportation</a:t>
          </a:r>
          <a:endParaRPr lang="en-GB"/>
        </a:p>
      </dgm:t>
    </dgm:pt>
    <dgm:pt modelId="{B18E72DB-D7A2-4EF3-AD93-6D95B17552F4}" type="parTrans" cxnId="{A1E71317-306B-4B13-9E6D-6481EE22B572}">
      <dgm:prSet/>
      <dgm:spPr/>
      <dgm:t>
        <a:bodyPr/>
        <a:lstStyle/>
        <a:p>
          <a:endParaRPr lang="en-GB"/>
        </a:p>
      </dgm:t>
    </dgm:pt>
    <dgm:pt modelId="{F0C8F231-3DBB-4543-97E8-9B3EEE2D538A}" type="sibTrans" cxnId="{A1E71317-306B-4B13-9E6D-6481EE22B572}">
      <dgm:prSet/>
      <dgm:spPr/>
      <dgm:t>
        <a:bodyPr/>
        <a:lstStyle/>
        <a:p>
          <a:endParaRPr lang="en-GB"/>
        </a:p>
      </dgm:t>
    </dgm:pt>
    <dgm:pt modelId="{120BFE85-CCA1-4B1B-9661-97E99E8C57AD}">
      <dgm:prSet phldr="0"/>
      <dgm:spPr/>
      <dgm:t>
        <a:bodyPr/>
        <a:lstStyle/>
        <a:p>
          <a:r>
            <a:rPr lang="en-GB"/>
            <a:t>Retail </a:t>
          </a:r>
          <a:r>
            <a:rPr lang="en-GB">
              <a:latin typeface="Century Gothic"/>
            </a:rPr>
            <a:t>Grocery</a:t>
          </a:r>
        </a:p>
      </dgm:t>
    </dgm:pt>
    <dgm:pt modelId="{150B1A3D-9CF9-4535-9BE8-E20A6DCB82A4}" type="parTrans" cxnId="{F30AF5FC-2EE7-4FA9-8EDC-D7126648C13F}">
      <dgm:prSet/>
      <dgm:spPr/>
    </dgm:pt>
    <dgm:pt modelId="{50C7D8AD-2779-4694-8B06-4A26BA28BF37}" type="sibTrans" cxnId="{F30AF5FC-2EE7-4FA9-8EDC-D7126648C13F}">
      <dgm:prSet/>
      <dgm:spPr/>
      <dgm:t>
        <a:bodyPr/>
        <a:lstStyle/>
        <a:p>
          <a:endParaRPr lang="en-GB"/>
        </a:p>
      </dgm:t>
    </dgm:pt>
    <dgm:pt modelId="{67520989-FA31-42BE-A19A-96C094F96ABE}">
      <dgm:prSet phldr="0"/>
      <dgm:spPr/>
      <dgm:t>
        <a:bodyPr/>
        <a:lstStyle/>
        <a:p>
          <a:r>
            <a:rPr lang="en-GB"/>
            <a:t>Manufacturing</a:t>
          </a:r>
          <a:endParaRPr lang="en-GB">
            <a:latin typeface="Century Gothic"/>
          </a:endParaRPr>
        </a:p>
      </dgm:t>
    </dgm:pt>
    <dgm:pt modelId="{12BEA134-60D9-4665-9611-D8C5FA8F60D3}" type="parTrans" cxnId="{AA162694-F752-4450-A17E-F9A04A833D0B}">
      <dgm:prSet/>
      <dgm:spPr/>
    </dgm:pt>
    <dgm:pt modelId="{E66D4661-817D-4FE6-B115-752833A36D31}" type="sibTrans" cxnId="{AA162694-F752-4450-A17E-F9A04A833D0B}">
      <dgm:prSet/>
      <dgm:spPr/>
      <dgm:t>
        <a:bodyPr/>
        <a:lstStyle/>
        <a:p>
          <a:endParaRPr lang="en-GB"/>
        </a:p>
      </dgm:t>
    </dgm:pt>
    <dgm:pt modelId="{34F7F9E7-67B0-451A-9698-D05264777118}">
      <dgm:prSet phldr="0"/>
      <dgm:spPr/>
      <dgm:t>
        <a:bodyPr/>
        <a:lstStyle/>
        <a:p>
          <a:r>
            <a:rPr lang="en-GB"/>
            <a:t>Energy </a:t>
          </a:r>
          <a:br>
            <a:rPr lang="en-GB">
              <a:latin typeface="Century Gothic"/>
            </a:rPr>
          </a:br>
          <a:r>
            <a:rPr lang="en-GB"/>
            <a:t>&amp; Utilities</a:t>
          </a:r>
          <a:endParaRPr lang="en-GB">
            <a:latin typeface="Century Gothic"/>
          </a:endParaRPr>
        </a:p>
      </dgm:t>
    </dgm:pt>
    <dgm:pt modelId="{68CC7A23-BBA2-47FB-8DB6-E71B9C2518A6}" type="parTrans" cxnId="{D6D5F541-2F90-4B2A-B517-BBD44B19D5CC}">
      <dgm:prSet/>
      <dgm:spPr/>
    </dgm:pt>
    <dgm:pt modelId="{E4745174-79B2-459C-B1AE-9E7BE404DC85}" type="sibTrans" cxnId="{D6D5F541-2F90-4B2A-B517-BBD44B19D5CC}">
      <dgm:prSet/>
      <dgm:spPr/>
      <dgm:t>
        <a:bodyPr/>
        <a:lstStyle/>
        <a:p>
          <a:endParaRPr lang="en-GB"/>
        </a:p>
      </dgm:t>
    </dgm:pt>
    <dgm:pt modelId="{8FEDC67A-6AB7-41CD-A75A-8AD6454905FE}" type="pres">
      <dgm:prSet presAssocID="{8D23679D-7153-4B22-8DAB-8EB5CEF022CC}" presName="root" presStyleCnt="0">
        <dgm:presLayoutVars>
          <dgm:dir/>
          <dgm:resizeHandles val="exact"/>
        </dgm:presLayoutVars>
      </dgm:prSet>
      <dgm:spPr/>
    </dgm:pt>
    <dgm:pt modelId="{7C8B3EE8-EA6E-4BC7-8B9E-E7E2F5A06B43}" type="pres">
      <dgm:prSet presAssocID="{B1DA7A72-F394-4B81-A603-A4868266A7FD}" presName="compNode" presStyleCnt="0"/>
      <dgm:spPr/>
    </dgm:pt>
    <dgm:pt modelId="{436B64FC-4735-47B3-8E06-4334C297630C}" type="pres">
      <dgm:prSet presAssocID="{B1DA7A72-F394-4B81-A603-A4868266A7FD}" presName="bgRect" presStyleLbl="bgShp" presStyleIdx="0" presStyleCnt="5"/>
      <dgm:spPr/>
    </dgm:pt>
    <dgm:pt modelId="{3C1F1F34-6E86-4906-BF40-B375F2ABF7C3}" type="pres">
      <dgm:prSet presAssocID="{B1DA7A72-F394-4B81-A603-A4868266A7F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6A3B1213-43DC-4766-83C4-5D08D18640F9}" type="pres">
      <dgm:prSet presAssocID="{B1DA7A72-F394-4B81-A603-A4868266A7FD}" presName="spaceRect" presStyleCnt="0"/>
      <dgm:spPr/>
    </dgm:pt>
    <dgm:pt modelId="{13B91BDA-CE12-4F12-831D-A0EC8F81C1B6}" type="pres">
      <dgm:prSet presAssocID="{B1DA7A72-F394-4B81-A603-A4868266A7FD}" presName="parTx" presStyleLbl="revTx" presStyleIdx="0" presStyleCnt="5">
        <dgm:presLayoutVars>
          <dgm:chMax val="0"/>
          <dgm:chPref val="0"/>
        </dgm:presLayoutVars>
      </dgm:prSet>
      <dgm:spPr/>
    </dgm:pt>
    <dgm:pt modelId="{CBC92D85-F322-498F-B326-F8C824DFBE51}" type="pres">
      <dgm:prSet presAssocID="{39F8590B-5D79-48C8-918A-B66F8ABC3F20}" presName="sibTrans" presStyleCnt="0"/>
      <dgm:spPr/>
    </dgm:pt>
    <dgm:pt modelId="{C0332383-2C9E-410C-B266-7A9F889FBE0C}" type="pres">
      <dgm:prSet presAssocID="{5C8F5F5D-CEC9-42A2-A6CE-81EA9114B097}" presName="compNode" presStyleCnt="0"/>
      <dgm:spPr/>
    </dgm:pt>
    <dgm:pt modelId="{085BD14D-94F1-41F0-9582-1E80568DC572}" type="pres">
      <dgm:prSet presAssocID="{5C8F5F5D-CEC9-42A2-A6CE-81EA9114B097}" presName="bgRect" presStyleLbl="bgShp" presStyleIdx="1" presStyleCnt="5"/>
      <dgm:spPr/>
    </dgm:pt>
    <dgm:pt modelId="{0B026ACB-B3AD-4A10-9206-A7DFE7985247}" type="pres">
      <dgm:prSet presAssocID="{5C8F5F5D-CEC9-42A2-A6CE-81EA9114B09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CC1FBCB2-D897-4939-B036-26D85415D51E}" type="pres">
      <dgm:prSet presAssocID="{5C8F5F5D-CEC9-42A2-A6CE-81EA9114B097}" presName="spaceRect" presStyleCnt="0"/>
      <dgm:spPr/>
    </dgm:pt>
    <dgm:pt modelId="{F0276E13-03F7-4AFC-B1F5-1FA9868866FF}" type="pres">
      <dgm:prSet presAssocID="{5C8F5F5D-CEC9-42A2-A6CE-81EA9114B097}" presName="parTx" presStyleLbl="revTx" presStyleIdx="1" presStyleCnt="5">
        <dgm:presLayoutVars>
          <dgm:chMax val="0"/>
          <dgm:chPref val="0"/>
        </dgm:presLayoutVars>
      </dgm:prSet>
      <dgm:spPr/>
    </dgm:pt>
    <dgm:pt modelId="{830B719D-9675-41CC-8AF9-4FEC95DA3096}" type="pres">
      <dgm:prSet presAssocID="{F0C8F231-3DBB-4543-97E8-9B3EEE2D538A}" presName="sibTrans" presStyleCnt="0"/>
      <dgm:spPr/>
    </dgm:pt>
    <dgm:pt modelId="{7CD6134A-2174-4A25-ADCA-883FDD187D4B}" type="pres">
      <dgm:prSet presAssocID="{120BFE85-CCA1-4B1B-9661-97E99E8C57AD}" presName="compNode" presStyleCnt="0"/>
      <dgm:spPr/>
    </dgm:pt>
    <dgm:pt modelId="{06C9B66A-F9A0-4CA9-BB8F-2D3D6B2D562A}" type="pres">
      <dgm:prSet presAssocID="{120BFE85-CCA1-4B1B-9661-97E99E8C57AD}" presName="bgRect" presStyleLbl="bgShp" presStyleIdx="2" presStyleCnt="5"/>
      <dgm:spPr/>
    </dgm:pt>
    <dgm:pt modelId="{A12856B2-6D7F-442C-BF6E-5F39261DDCF5}" type="pres">
      <dgm:prSet presAssocID="{120BFE85-CCA1-4B1B-9661-97E99E8C57A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44819FFA-40BD-419A-8C09-CCFC66CA0750}" type="pres">
      <dgm:prSet presAssocID="{120BFE85-CCA1-4B1B-9661-97E99E8C57AD}" presName="spaceRect" presStyleCnt="0"/>
      <dgm:spPr/>
    </dgm:pt>
    <dgm:pt modelId="{3DF1AD93-A3EB-45FC-A4EC-31842D476FA2}" type="pres">
      <dgm:prSet presAssocID="{120BFE85-CCA1-4B1B-9661-97E99E8C57AD}" presName="parTx" presStyleLbl="revTx" presStyleIdx="2" presStyleCnt="5">
        <dgm:presLayoutVars>
          <dgm:chMax val="0"/>
          <dgm:chPref val="0"/>
        </dgm:presLayoutVars>
      </dgm:prSet>
      <dgm:spPr/>
    </dgm:pt>
    <dgm:pt modelId="{9F3999A6-E9EC-41CA-981D-30133C7FB6CD}" type="pres">
      <dgm:prSet presAssocID="{50C7D8AD-2779-4694-8B06-4A26BA28BF37}" presName="sibTrans" presStyleCnt="0"/>
      <dgm:spPr/>
    </dgm:pt>
    <dgm:pt modelId="{A20F107E-56EB-470A-BFE1-90CBD9F91EE4}" type="pres">
      <dgm:prSet presAssocID="{67520989-FA31-42BE-A19A-96C094F96ABE}" presName="compNode" presStyleCnt="0"/>
      <dgm:spPr/>
    </dgm:pt>
    <dgm:pt modelId="{C6A371F1-24ED-4890-866A-9C2E45153160}" type="pres">
      <dgm:prSet presAssocID="{67520989-FA31-42BE-A19A-96C094F96ABE}" presName="bgRect" presStyleLbl="bgShp" presStyleIdx="3" presStyleCnt="5"/>
      <dgm:spPr/>
    </dgm:pt>
    <dgm:pt modelId="{9E0234C0-CCDD-4FC7-85C5-F0BE800F41F7}" type="pres">
      <dgm:prSet presAssocID="{67520989-FA31-42BE-A19A-96C094F96AB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60F5815E-FFF8-4AAB-9EA2-1A143E46D70D}" type="pres">
      <dgm:prSet presAssocID="{67520989-FA31-42BE-A19A-96C094F96ABE}" presName="spaceRect" presStyleCnt="0"/>
      <dgm:spPr/>
    </dgm:pt>
    <dgm:pt modelId="{6E903F35-CD11-4CD7-8DA9-C775C6463570}" type="pres">
      <dgm:prSet presAssocID="{67520989-FA31-42BE-A19A-96C094F96ABE}" presName="parTx" presStyleLbl="revTx" presStyleIdx="3" presStyleCnt="5">
        <dgm:presLayoutVars>
          <dgm:chMax val="0"/>
          <dgm:chPref val="0"/>
        </dgm:presLayoutVars>
      </dgm:prSet>
      <dgm:spPr/>
    </dgm:pt>
    <dgm:pt modelId="{3097B42C-8CC4-4862-AC74-979A19836573}" type="pres">
      <dgm:prSet presAssocID="{E66D4661-817D-4FE6-B115-752833A36D31}" presName="sibTrans" presStyleCnt="0"/>
      <dgm:spPr/>
    </dgm:pt>
    <dgm:pt modelId="{EFE9209F-8E53-48F8-B8D7-EF48D817D2FE}" type="pres">
      <dgm:prSet presAssocID="{34F7F9E7-67B0-451A-9698-D05264777118}" presName="compNode" presStyleCnt="0"/>
      <dgm:spPr/>
    </dgm:pt>
    <dgm:pt modelId="{D6C9583E-F10E-4EDC-B223-7B51F536F547}" type="pres">
      <dgm:prSet presAssocID="{34F7F9E7-67B0-451A-9698-D05264777118}" presName="bgRect" presStyleLbl="bgShp" presStyleIdx="4" presStyleCnt="5"/>
      <dgm:spPr/>
    </dgm:pt>
    <dgm:pt modelId="{D0AED3D1-4C73-499D-A93D-227D54006F2A}" type="pres">
      <dgm:prSet presAssocID="{34F7F9E7-67B0-451A-9698-D0526477711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00459633-1A07-441D-B864-39EA82A14366}" type="pres">
      <dgm:prSet presAssocID="{34F7F9E7-67B0-451A-9698-D05264777118}" presName="spaceRect" presStyleCnt="0"/>
      <dgm:spPr/>
    </dgm:pt>
    <dgm:pt modelId="{2CEBF1A6-C5D8-4DBC-AB7A-23582E4BA604}" type="pres">
      <dgm:prSet presAssocID="{34F7F9E7-67B0-451A-9698-D0526477711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1E71317-306B-4B13-9E6D-6481EE22B572}" srcId="{8D23679D-7153-4B22-8DAB-8EB5CEF022CC}" destId="{5C8F5F5D-CEC9-42A2-A6CE-81EA9114B097}" srcOrd="1" destOrd="0" parTransId="{B18E72DB-D7A2-4EF3-AD93-6D95B17552F4}" sibTransId="{F0C8F231-3DBB-4543-97E8-9B3EEE2D538A}"/>
    <dgm:cxn modelId="{E884AA1C-7550-42B8-9E76-B5B8DE598234}" type="presOf" srcId="{67520989-FA31-42BE-A19A-96C094F96ABE}" destId="{6E903F35-CD11-4CD7-8DA9-C775C6463570}" srcOrd="0" destOrd="0" presId="urn:microsoft.com/office/officeart/2018/2/layout/IconVerticalSolidList"/>
    <dgm:cxn modelId="{6DDE8D33-7FC9-4E23-B3B0-B2006803DE95}" srcId="{8D23679D-7153-4B22-8DAB-8EB5CEF022CC}" destId="{B1DA7A72-F394-4B81-A603-A4868266A7FD}" srcOrd="0" destOrd="0" parTransId="{02AFB2C7-3FC8-46B2-AE82-544C92C36867}" sibTransId="{39F8590B-5D79-48C8-918A-B66F8ABC3F20}"/>
    <dgm:cxn modelId="{D6D5F541-2F90-4B2A-B517-BBD44B19D5CC}" srcId="{8D23679D-7153-4B22-8DAB-8EB5CEF022CC}" destId="{34F7F9E7-67B0-451A-9698-D05264777118}" srcOrd="4" destOrd="0" parTransId="{68CC7A23-BBA2-47FB-8DB6-E71B9C2518A6}" sibTransId="{E4745174-79B2-459C-B1AE-9E7BE404DC85}"/>
    <dgm:cxn modelId="{16EB7E70-8D60-44C3-A99F-5CC6C28397C7}" type="presOf" srcId="{34F7F9E7-67B0-451A-9698-D05264777118}" destId="{2CEBF1A6-C5D8-4DBC-AB7A-23582E4BA604}" srcOrd="0" destOrd="0" presId="urn:microsoft.com/office/officeart/2018/2/layout/IconVerticalSolidList"/>
    <dgm:cxn modelId="{AA162694-F752-4450-A17E-F9A04A833D0B}" srcId="{8D23679D-7153-4B22-8DAB-8EB5CEF022CC}" destId="{67520989-FA31-42BE-A19A-96C094F96ABE}" srcOrd="3" destOrd="0" parTransId="{12BEA134-60D9-4665-9611-D8C5FA8F60D3}" sibTransId="{E66D4661-817D-4FE6-B115-752833A36D31}"/>
    <dgm:cxn modelId="{C673469D-9604-4F89-ACB3-36A6EFF1644C}" type="presOf" srcId="{5C8F5F5D-CEC9-42A2-A6CE-81EA9114B097}" destId="{F0276E13-03F7-4AFC-B1F5-1FA9868866FF}" srcOrd="0" destOrd="0" presId="urn:microsoft.com/office/officeart/2018/2/layout/IconVerticalSolidList"/>
    <dgm:cxn modelId="{88C3719F-68D3-427C-B278-33DC0CCDF64F}" type="presOf" srcId="{120BFE85-CCA1-4B1B-9661-97E99E8C57AD}" destId="{3DF1AD93-A3EB-45FC-A4EC-31842D476FA2}" srcOrd="0" destOrd="0" presId="urn:microsoft.com/office/officeart/2018/2/layout/IconVerticalSolidList"/>
    <dgm:cxn modelId="{53FA4AC1-4E65-46EF-ACC7-1B1ADC923819}" type="presOf" srcId="{8D23679D-7153-4B22-8DAB-8EB5CEF022CC}" destId="{8FEDC67A-6AB7-41CD-A75A-8AD6454905FE}" srcOrd="0" destOrd="0" presId="urn:microsoft.com/office/officeart/2018/2/layout/IconVerticalSolidList"/>
    <dgm:cxn modelId="{3D0B77FC-4254-4A92-A51D-5A20670AA478}" type="presOf" srcId="{B1DA7A72-F394-4B81-A603-A4868266A7FD}" destId="{13B91BDA-CE12-4F12-831D-A0EC8F81C1B6}" srcOrd="0" destOrd="0" presId="urn:microsoft.com/office/officeart/2018/2/layout/IconVerticalSolidList"/>
    <dgm:cxn modelId="{F30AF5FC-2EE7-4FA9-8EDC-D7126648C13F}" srcId="{8D23679D-7153-4B22-8DAB-8EB5CEF022CC}" destId="{120BFE85-CCA1-4B1B-9661-97E99E8C57AD}" srcOrd="2" destOrd="0" parTransId="{150B1A3D-9CF9-4535-9BE8-E20A6DCB82A4}" sibTransId="{50C7D8AD-2779-4694-8B06-4A26BA28BF37}"/>
    <dgm:cxn modelId="{54A86C1A-C85B-4441-A78D-CD4D52B5CDA7}" type="presParOf" srcId="{8FEDC67A-6AB7-41CD-A75A-8AD6454905FE}" destId="{7C8B3EE8-EA6E-4BC7-8B9E-E7E2F5A06B43}" srcOrd="0" destOrd="0" presId="urn:microsoft.com/office/officeart/2018/2/layout/IconVerticalSolidList"/>
    <dgm:cxn modelId="{4318E1FF-958A-42EB-B401-0CB565505D52}" type="presParOf" srcId="{7C8B3EE8-EA6E-4BC7-8B9E-E7E2F5A06B43}" destId="{436B64FC-4735-47B3-8E06-4334C297630C}" srcOrd="0" destOrd="0" presId="urn:microsoft.com/office/officeart/2018/2/layout/IconVerticalSolidList"/>
    <dgm:cxn modelId="{67060EEA-DA9F-43E5-B4F2-DBA16D4B7281}" type="presParOf" srcId="{7C8B3EE8-EA6E-4BC7-8B9E-E7E2F5A06B43}" destId="{3C1F1F34-6E86-4906-BF40-B375F2ABF7C3}" srcOrd="1" destOrd="0" presId="urn:microsoft.com/office/officeart/2018/2/layout/IconVerticalSolidList"/>
    <dgm:cxn modelId="{97797720-032F-48E9-9525-015FE68D5C9E}" type="presParOf" srcId="{7C8B3EE8-EA6E-4BC7-8B9E-E7E2F5A06B43}" destId="{6A3B1213-43DC-4766-83C4-5D08D18640F9}" srcOrd="2" destOrd="0" presId="urn:microsoft.com/office/officeart/2018/2/layout/IconVerticalSolidList"/>
    <dgm:cxn modelId="{9FFE1F04-D779-431E-B8AA-0BD5A072A827}" type="presParOf" srcId="{7C8B3EE8-EA6E-4BC7-8B9E-E7E2F5A06B43}" destId="{13B91BDA-CE12-4F12-831D-A0EC8F81C1B6}" srcOrd="3" destOrd="0" presId="urn:microsoft.com/office/officeart/2018/2/layout/IconVerticalSolidList"/>
    <dgm:cxn modelId="{E61EC002-7B50-4741-B11C-5006C49E6EEE}" type="presParOf" srcId="{8FEDC67A-6AB7-41CD-A75A-8AD6454905FE}" destId="{CBC92D85-F322-498F-B326-F8C824DFBE51}" srcOrd="1" destOrd="0" presId="urn:microsoft.com/office/officeart/2018/2/layout/IconVerticalSolidList"/>
    <dgm:cxn modelId="{7C614BBC-22E7-41FB-97E7-C33649701AAA}" type="presParOf" srcId="{8FEDC67A-6AB7-41CD-A75A-8AD6454905FE}" destId="{C0332383-2C9E-410C-B266-7A9F889FBE0C}" srcOrd="2" destOrd="0" presId="urn:microsoft.com/office/officeart/2018/2/layout/IconVerticalSolidList"/>
    <dgm:cxn modelId="{8709AD2F-FA8C-47A5-8423-1FB3425A9796}" type="presParOf" srcId="{C0332383-2C9E-410C-B266-7A9F889FBE0C}" destId="{085BD14D-94F1-41F0-9582-1E80568DC572}" srcOrd="0" destOrd="0" presId="urn:microsoft.com/office/officeart/2018/2/layout/IconVerticalSolidList"/>
    <dgm:cxn modelId="{08D52D42-714C-4A72-9ABE-B37954691F83}" type="presParOf" srcId="{C0332383-2C9E-410C-B266-7A9F889FBE0C}" destId="{0B026ACB-B3AD-4A10-9206-A7DFE7985247}" srcOrd="1" destOrd="0" presId="urn:microsoft.com/office/officeart/2018/2/layout/IconVerticalSolidList"/>
    <dgm:cxn modelId="{F2E4DDD7-1063-450C-ABC4-AEE3726CF077}" type="presParOf" srcId="{C0332383-2C9E-410C-B266-7A9F889FBE0C}" destId="{CC1FBCB2-D897-4939-B036-26D85415D51E}" srcOrd="2" destOrd="0" presId="urn:microsoft.com/office/officeart/2018/2/layout/IconVerticalSolidList"/>
    <dgm:cxn modelId="{2AC68290-5E26-41DA-B3C2-9BF4C5784479}" type="presParOf" srcId="{C0332383-2C9E-410C-B266-7A9F889FBE0C}" destId="{F0276E13-03F7-4AFC-B1F5-1FA9868866FF}" srcOrd="3" destOrd="0" presId="urn:microsoft.com/office/officeart/2018/2/layout/IconVerticalSolidList"/>
    <dgm:cxn modelId="{ED874122-D07D-4908-93B1-1DFA7E8391F7}" type="presParOf" srcId="{8FEDC67A-6AB7-41CD-A75A-8AD6454905FE}" destId="{830B719D-9675-41CC-8AF9-4FEC95DA3096}" srcOrd="3" destOrd="0" presId="urn:microsoft.com/office/officeart/2018/2/layout/IconVerticalSolidList"/>
    <dgm:cxn modelId="{7C240CE1-89F5-4992-AA28-EF13BAD9506E}" type="presParOf" srcId="{8FEDC67A-6AB7-41CD-A75A-8AD6454905FE}" destId="{7CD6134A-2174-4A25-ADCA-883FDD187D4B}" srcOrd="4" destOrd="0" presId="urn:microsoft.com/office/officeart/2018/2/layout/IconVerticalSolidList"/>
    <dgm:cxn modelId="{8342FE4E-7547-472E-B668-D8BBF7FBC982}" type="presParOf" srcId="{7CD6134A-2174-4A25-ADCA-883FDD187D4B}" destId="{06C9B66A-F9A0-4CA9-BB8F-2D3D6B2D562A}" srcOrd="0" destOrd="0" presId="urn:microsoft.com/office/officeart/2018/2/layout/IconVerticalSolidList"/>
    <dgm:cxn modelId="{EFC343E0-486F-48BD-A61E-F9EAC196A480}" type="presParOf" srcId="{7CD6134A-2174-4A25-ADCA-883FDD187D4B}" destId="{A12856B2-6D7F-442C-BF6E-5F39261DDCF5}" srcOrd="1" destOrd="0" presId="urn:microsoft.com/office/officeart/2018/2/layout/IconVerticalSolidList"/>
    <dgm:cxn modelId="{FD914B7D-54CD-4FA8-84B9-8D64609D6CA6}" type="presParOf" srcId="{7CD6134A-2174-4A25-ADCA-883FDD187D4B}" destId="{44819FFA-40BD-419A-8C09-CCFC66CA0750}" srcOrd="2" destOrd="0" presId="urn:microsoft.com/office/officeart/2018/2/layout/IconVerticalSolidList"/>
    <dgm:cxn modelId="{8663A387-DCBC-454D-9CE6-F13F939CC007}" type="presParOf" srcId="{7CD6134A-2174-4A25-ADCA-883FDD187D4B}" destId="{3DF1AD93-A3EB-45FC-A4EC-31842D476FA2}" srcOrd="3" destOrd="0" presId="urn:microsoft.com/office/officeart/2018/2/layout/IconVerticalSolidList"/>
    <dgm:cxn modelId="{D5F9AFD3-5627-4270-8CA0-098EAAA6E271}" type="presParOf" srcId="{8FEDC67A-6AB7-41CD-A75A-8AD6454905FE}" destId="{9F3999A6-E9EC-41CA-981D-30133C7FB6CD}" srcOrd="5" destOrd="0" presId="urn:microsoft.com/office/officeart/2018/2/layout/IconVerticalSolidList"/>
    <dgm:cxn modelId="{2B1A9A85-0ACC-47F5-A3C2-A17C2BA7919C}" type="presParOf" srcId="{8FEDC67A-6AB7-41CD-A75A-8AD6454905FE}" destId="{A20F107E-56EB-470A-BFE1-90CBD9F91EE4}" srcOrd="6" destOrd="0" presId="urn:microsoft.com/office/officeart/2018/2/layout/IconVerticalSolidList"/>
    <dgm:cxn modelId="{09AF83A9-A570-4564-8B1B-F33CFDDD01A0}" type="presParOf" srcId="{A20F107E-56EB-470A-BFE1-90CBD9F91EE4}" destId="{C6A371F1-24ED-4890-866A-9C2E45153160}" srcOrd="0" destOrd="0" presId="urn:microsoft.com/office/officeart/2018/2/layout/IconVerticalSolidList"/>
    <dgm:cxn modelId="{0CC7A1EE-754F-4A26-8948-9D4CA370BD11}" type="presParOf" srcId="{A20F107E-56EB-470A-BFE1-90CBD9F91EE4}" destId="{9E0234C0-CCDD-4FC7-85C5-F0BE800F41F7}" srcOrd="1" destOrd="0" presId="urn:microsoft.com/office/officeart/2018/2/layout/IconVerticalSolidList"/>
    <dgm:cxn modelId="{C75D0E7B-0ADD-4496-BA6B-77E3BB27D6E8}" type="presParOf" srcId="{A20F107E-56EB-470A-BFE1-90CBD9F91EE4}" destId="{60F5815E-FFF8-4AAB-9EA2-1A143E46D70D}" srcOrd="2" destOrd="0" presId="urn:microsoft.com/office/officeart/2018/2/layout/IconVerticalSolidList"/>
    <dgm:cxn modelId="{7FD8E227-D528-4BBA-8C24-4047DB98F887}" type="presParOf" srcId="{A20F107E-56EB-470A-BFE1-90CBD9F91EE4}" destId="{6E903F35-CD11-4CD7-8DA9-C775C6463570}" srcOrd="3" destOrd="0" presId="urn:microsoft.com/office/officeart/2018/2/layout/IconVerticalSolidList"/>
    <dgm:cxn modelId="{B811459A-5204-46ED-AB00-A7EAB4285EE1}" type="presParOf" srcId="{8FEDC67A-6AB7-41CD-A75A-8AD6454905FE}" destId="{3097B42C-8CC4-4862-AC74-979A19836573}" srcOrd="7" destOrd="0" presId="urn:microsoft.com/office/officeart/2018/2/layout/IconVerticalSolidList"/>
    <dgm:cxn modelId="{CB509F55-FE36-4DD6-A08B-242110BC5D25}" type="presParOf" srcId="{8FEDC67A-6AB7-41CD-A75A-8AD6454905FE}" destId="{EFE9209F-8E53-48F8-B8D7-EF48D817D2FE}" srcOrd="8" destOrd="0" presId="urn:microsoft.com/office/officeart/2018/2/layout/IconVerticalSolidList"/>
    <dgm:cxn modelId="{8338BE8E-3B3F-407C-AB9E-6E5B91D8516C}" type="presParOf" srcId="{EFE9209F-8E53-48F8-B8D7-EF48D817D2FE}" destId="{D6C9583E-F10E-4EDC-B223-7B51F536F547}" srcOrd="0" destOrd="0" presId="urn:microsoft.com/office/officeart/2018/2/layout/IconVerticalSolidList"/>
    <dgm:cxn modelId="{E0991B69-CD17-4C3C-9D8F-BE17CC6D70D5}" type="presParOf" srcId="{EFE9209F-8E53-48F8-B8D7-EF48D817D2FE}" destId="{D0AED3D1-4C73-499D-A93D-227D54006F2A}" srcOrd="1" destOrd="0" presId="urn:microsoft.com/office/officeart/2018/2/layout/IconVerticalSolidList"/>
    <dgm:cxn modelId="{9A648B64-4EC3-4460-BC1C-EB66FAE2120E}" type="presParOf" srcId="{EFE9209F-8E53-48F8-B8D7-EF48D817D2FE}" destId="{00459633-1A07-441D-B864-39EA82A14366}" srcOrd="2" destOrd="0" presId="urn:microsoft.com/office/officeart/2018/2/layout/IconVerticalSolidList"/>
    <dgm:cxn modelId="{1FED2290-743B-4956-9FC8-0D8751D8D37D}" type="presParOf" srcId="{EFE9209F-8E53-48F8-B8D7-EF48D817D2FE}" destId="{2CEBF1A6-C5D8-4DBC-AB7A-23582E4BA6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B64FC-4735-47B3-8E06-4334C297630C}">
      <dsp:nvSpPr>
        <dsp:cNvPr id="0" name=""/>
        <dsp:cNvSpPr/>
      </dsp:nvSpPr>
      <dsp:spPr>
        <a:xfrm>
          <a:off x="0" y="3399"/>
          <a:ext cx="5257800" cy="7240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F1F34-6E86-4906-BF40-B375F2ABF7C3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91BDA-CE12-4F12-831D-A0EC8F81C1B6}">
      <dsp:nvSpPr>
        <dsp:cNvPr id="0" name=""/>
        <dsp:cNvSpPr/>
      </dsp:nvSpPr>
      <dsp:spPr>
        <a:xfrm>
          <a:off x="836323" y="3399"/>
          <a:ext cx="44214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Logistics</a:t>
          </a:r>
        </a:p>
      </dsp:txBody>
      <dsp:txXfrm>
        <a:off x="836323" y="3399"/>
        <a:ext cx="4421476" cy="724089"/>
      </dsp:txXfrm>
    </dsp:sp>
    <dsp:sp modelId="{085BD14D-94F1-41F0-9582-1E80568DC572}">
      <dsp:nvSpPr>
        <dsp:cNvPr id="0" name=""/>
        <dsp:cNvSpPr/>
      </dsp:nvSpPr>
      <dsp:spPr>
        <a:xfrm>
          <a:off x="0" y="908511"/>
          <a:ext cx="5257800" cy="7240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26ACB-B3AD-4A10-9206-A7DFE7985247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76E13-03F7-4AFC-B1F5-1FA9868866FF}">
      <dsp:nvSpPr>
        <dsp:cNvPr id="0" name=""/>
        <dsp:cNvSpPr/>
      </dsp:nvSpPr>
      <dsp:spPr>
        <a:xfrm>
          <a:off x="836323" y="908511"/>
          <a:ext cx="44214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Century Gothic"/>
            </a:rPr>
            <a:t>Transportation</a:t>
          </a:r>
          <a:endParaRPr lang="en-GB" sz="1900" kern="1200"/>
        </a:p>
      </dsp:txBody>
      <dsp:txXfrm>
        <a:off x="836323" y="908511"/>
        <a:ext cx="4421476" cy="724089"/>
      </dsp:txXfrm>
    </dsp:sp>
    <dsp:sp modelId="{06C9B66A-F9A0-4CA9-BB8F-2D3D6B2D562A}">
      <dsp:nvSpPr>
        <dsp:cNvPr id="0" name=""/>
        <dsp:cNvSpPr/>
      </dsp:nvSpPr>
      <dsp:spPr>
        <a:xfrm>
          <a:off x="0" y="1813624"/>
          <a:ext cx="5257800" cy="7240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856B2-6D7F-442C-BF6E-5F39261DDCF5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1AD93-A3EB-45FC-A4EC-31842D476FA2}">
      <dsp:nvSpPr>
        <dsp:cNvPr id="0" name=""/>
        <dsp:cNvSpPr/>
      </dsp:nvSpPr>
      <dsp:spPr>
        <a:xfrm>
          <a:off x="836323" y="1813624"/>
          <a:ext cx="44214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Retail </a:t>
          </a:r>
          <a:r>
            <a:rPr lang="en-GB" sz="1900" kern="1200">
              <a:latin typeface="Century Gothic"/>
            </a:rPr>
            <a:t>Grocery</a:t>
          </a:r>
        </a:p>
      </dsp:txBody>
      <dsp:txXfrm>
        <a:off x="836323" y="1813624"/>
        <a:ext cx="4421476" cy="724089"/>
      </dsp:txXfrm>
    </dsp:sp>
    <dsp:sp modelId="{C6A371F1-24ED-4890-866A-9C2E45153160}">
      <dsp:nvSpPr>
        <dsp:cNvPr id="0" name=""/>
        <dsp:cNvSpPr/>
      </dsp:nvSpPr>
      <dsp:spPr>
        <a:xfrm>
          <a:off x="0" y="2718736"/>
          <a:ext cx="5257800" cy="7240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234C0-CCDD-4FC7-85C5-F0BE800F41F7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03F35-CD11-4CD7-8DA9-C775C6463570}">
      <dsp:nvSpPr>
        <dsp:cNvPr id="0" name=""/>
        <dsp:cNvSpPr/>
      </dsp:nvSpPr>
      <dsp:spPr>
        <a:xfrm>
          <a:off x="836323" y="2718736"/>
          <a:ext cx="44214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Manufacturing</a:t>
          </a:r>
          <a:endParaRPr lang="en-GB" sz="1900" kern="1200">
            <a:latin typeface="Century Gothic"/>
          </a:endParaRPr>
        </a:p>
      </dsp:txBody>
      <dsp:txXfrm>
        <a:off x="836323" y="2718736"/>
        <a:ext cx="4421476" cy="724089"/>
      </dsp:txXfrm>
    </dsp:sp>
    <dsp:sp modelId="{D6C9583E-F10E-4EDC-B223-7B51F536F547}">
      <dsp:nvSpPr>
        <dsp:cNvPr id="0" name=""/>
        <dsp:cNvSpPr/>
      </dsp:nvSpPr>
      <dsp:spPr>
        <a:xfrm>
          <a:off x="0" y="3623848"/>
          <a:ext cx="5257800" cy="7240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ED3D1-4C73-499D-A93D-227D54006F2A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BF1A6-C5D8-4DBC-AB7A-23582E4BA604}">
      <dsp:nvSpPr>
        <dsp:cNvPr id="0" name=""/>
        <dsp:cNvSpPr/>
      </dsp:nvSpPr>
      <dsp:spPr>
        <a:xfrm>
          <a:off x="836323" y="3623848"/>
          <a:ext cx="44214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Energy </a:t>
          </a:r>
          <a:br>
            <a:rPr lang="en-GB" sz="1900" kern="1200">
              <a:latin typeface="Century Gothic"/>
            </a:rPr>
          </a:br>
          <a:r>
            <a:rPr lang="en-GB" sz="1900" kern="1200"/>
            <a:t>&amp; Utilities</a:t>
          </a:r>
          <a:endParaRPr lang="en-GB" sz="1900" kern="1200">
            <a:latin typeface="Century Gothic"/>
          </a:endParaRPr>
        </a:p>
      </dsp:txBody>
      <dsp:txXfrm>
        <a:off x="836323" y="3623848"/>
        <a:ext cx="44214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CC0EF-F9E5-0E42-A8DE-A08D3D5FB426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22325-B805-6343-A7CA-B83F6FB15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8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7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142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31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483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64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37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608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82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946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2296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928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15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8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D7AE-4A64-F745-8D91-50D22F244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79EB0-CBB7-9A41-A817-B04288FFF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20631-DA5C-4047-9C37-91CB15CA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F3723-63AA-B845-876C-2E6544F0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9E0B9-5726-4F47-88A4-428C5791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56A3-1895-0A47-BC92-169279EA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FAC2C-C7BA-D94B-9028-283FBBBAA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8B1EF-E2E6-134E-82F1-3746ECBC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2BEE2-6AA8-6748-90E5-7DFF4B2F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95101-26BF-8B47-9A7F-518A22FA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2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3212-9BBF-444B-BA43-17506448F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A05FA-6781-4D4B-B96E-A432EC615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69865-892D-E94A-822C-3A32911E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F20F-6A45-574A-B31F-92BA4BF7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3A6C9-C858-3C45-8030-445FF125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2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1_Title Only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3" y="5"/>
            <a:ext cx="12179915" cy="6853974"/>
          </a:xfrm>
          <a:custGeom>
            <a:avLst/>
            <a:gdLst/>
            <a:ahLst/>
            <a:cxnLst/>
            <a:rect l="l" t="t" r="r" b="b"/>
            <a:pathLst>
              <a:path w="5760085" h="3242945" extrusionOk="0">
                <a:moveTo>
                  <a:pt x="5759886" y="3242558"/>
                </a:moveTo>
                <a:lnTo>
                  <a:pt x="0" y="3242558"/>
                </a:lnTo>
                <a:lnTo>
                  <a:pt x="0" y="0"/>
                </a:lnTo>
                <a:lnTo>
                  <a:pt x="5759886" y="0"/>
                </a:lnTo>
                <a:lnTo>
                  <a:pt x="5759886" y="3242558"/>
                </a:lnTo>
                <a:close/>
              </a:path>
            </a:pathLst>
          </a:custGeom>
          <a:solidFill>
            <a:srgbClr val="0B112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79516" y="6"/>
            <a:ext cx="5696932" cy="67925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3585535" y="1082678"/>
            <a:ext cx="77878" cy="611986"/>
          </a:xfrm>
          <a:custGeom>
            <a:avLst/>
            <a:gdLst/>
            <a:ahLst/>
            <a:cxnLst/>
            <a:rect l="l" t="t" r="r" b="b"/>
            <a:pathLst>
              <a:path w="36830" h="289559" extrusionOk="0">
                <a:moveTo>
                  <a:pt x="36274" y="288987"/>
                </a:moveTo>
                <a:lnTo>
                  <a:pt x="0" y="288987"/>
                </a:lnTo>
                <a:lnTo>
                  <a:pt x="0" y="0"/>
                </a:lnTo>
                <a:lnTo>
                  <a:pt x="36274" y="0"/>
                </a:lnTo>
                <a:lnTo>
                  <a:pt x="36274" y="288987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6913" y="1082149"/>
            <a:ext cx="1689957" cy="61345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859049" y="863354"/>
            <a:ext cx="299429" cy="444227"/>
          </a:xfrm>
          <a:custGeom>
            <a:avLst/>
            <a:gdLst/>
            <a:ahLst/>
            <a:cxnLst/>
            <a:rect l="l" t="t" r="r" b="b"/>
            <a:pathLst>
              <a:path w="141604" h="210184" extrusionOk="0">
                <a:moveTo>
                  <a:pt x="0" y="210084"/>
                </a:moveTo>
                <a:lnTo>
                  <a:pt x="0" y="0"/>
                </a:lnTo>
                <a:lnTo>
                  <a:pt x="141581" y="105042"/>
                </a:lnTo>
                <a:lnTo>
                  <a:pt x="0" y="210084"/>
                </a:lnTo>
                <a:close/>
              </a:path>
            </a:pathLst>
          </a:custGeom>
          <a:solidFill>
            <a:srgbClr val="59BCF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859049" y="1307372"/>
            <a:ext cx="299429" cy="444227"/>
          </a:xfrm>
          <a:custGeom>
            <a:avLst/>
            <a:gdLst/>
            <a:ahLst/>
            <a:cxnLst/>
            <a:rect l="l" t="t" r="r" b="b"/>
            <a:pathLst>
              <a:path w="141604" h="210184" extrusionOk="0">
                <a:moveTo>
                  <a:pt x="0" y="209817"/>
                </a:moveTo>
                <a:lnTo>
                  <a:pt x="0" y="0"/>
                </a:lnTo>
                <a:lnTo>
                  <a:pt x="141581" y="104792"/>
                </a:lnTo>
                <a:lnTo>
                  <a:pt x="0" y="209817"/>
                </a:lnTo>
                <a:close/>
              </a:path>
            </a:pathLst>
          </a:custGeom>
          <a:solidFill>
            <a:srgbClr val="E82D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559707" y="863355"/>
            <a:ext cx="898287" cy="665669"/>
          </a:xfrm>
          <a:custGeom>
            <a:avLst/>
            <a:gdLst/>
            <a:ahLst/>
            <a:cxnLst/>
            <a:rect l="l" t="t" r="r" b="b"/>
            <a:pathLst>
              <a:path w="424815" h="314959" extrusionOk="0">
                <a:moveTo>
                  <a:pt x="141554" y="0"/>
                </a:moveTo>
                <a:lnTo>
                  <a:pt x="0" y="105041"/>
                </a:lnTo>
                <a:lnTo>
                  <a:pt x="141554" y="210096"/>
                </a:lnTo>
                <a:lnTo>
                  <a:pt x="141554" y="0"/>
                </a:lnTo>
                <a:close/>
              </a:path>
              <a:path w="424815" h="314959" extrusionOk="0">
                <a:moveTo>
                  <a:pt x="424700" y="210096"/>
                </a:moveTo>
                <a:lnTo>
                  <a:pt x="283133" y="105041"/>
                </a:lnTo>
                <a:lnTo>
                  <a:pt x="283133" y="314883"/>
                </a:lnTo>
                <a:lnTo>
                  <a:pt x="424700" y="210096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559706" y="641912"/>
            <a:ext cx="299429" cy="444227"/>
          </a:xfrm>
          <a:custGeom>
            <a:avLst/>
            <a:gdLst/>
            <a:ahLst/>
            <a:cxnLst/>
            <a:rect l="l" t="t" r="r" b="b"/>
            <a:pathLst>
              <a:path w="141604" h="210184" extrusionOk="0">
                <a:moveTo>
                  <a:pt x="0" y="209817"/>
                </a:moveTo>
                <a:lnTo>
                  <a:pt x="0" y="0"/>
                </a:lnTo>
                <a:lnTo>
                  <a:pt x="141564" y="104775"/>
                </a:lnTo>
                <a:lnTo>
                  <a:pt x="0" y="209817"/>
                </a:lnTo>
                <a:close/>
              </a:path>
            </a:pathLst>
          </a:custGeom>
          <a:solidFill>
            <a:srgbClr val="E82D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559706" y="419907"/>
            <a:ext cx="299429" cy="444227"/>
          </a:xfrm>
          <a:custGeom>
            <a:avLst/>
            <a:gdLst/>
            <a:ahLst/>
            <a:cxnLst/>
            <a:rect l="l" t="t" r="r" b="b"/>
            <a:pathLst>
              <a:path w="141604" h="210184" extrusionOk="0">
                <a:moveTo>
                  <a:pt x="141564" y="209817"/>
                </a:moveTo>
                <a:lnTo>
                  <a:pt x="0" y="105042"/>
                </a:lnTo>
                <a:lnTo>
                  <a:pt x="141564" y="0"/>
                </a:lnTo>
                <a:lnTo>
                  <a:pt x="141564" y="209817"/>
                </a:lnTo>
                <a:close/>
              </a:path>
            </a:pathLst>
          </a:custGeom>
          <a:solidFill>
            <a:srgbClr val="972F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559706" y="1307372"/>
            <a:ext cx="299429" cy="444227"/>
          </a:xfrm>
          <a:custGeom>
            <a:avLst/>
            <a:gdLst/>
            <a:ahLst/>
            <a:cxnLst/>
            <a:rect l="l" t="t" r="r" b="b"/>
            <a:pathLst>
              <a:path w="141604" h="210184" extrusionOk="0">
                <a:moveTo>
                  <a:pt x="141564" y="209817"/>
                </a:moveTo>
                <a:lnTo>
                  <a:pt x="0" y="104792"/>
                </a:lnTo>
                <a:lnTo>
                  <a:pt x="141564" y="0"/>
                </a:lnTo>
                <a:lnTo>
                  <a:pt x="141564" y="209817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1161086" y="423664"/>
            <a:ext cx="1229942" cy="429464"/>
          </a:xfrm>
          <a:custGeom>
            <a:avLst/>
            <a:gdLst/>
            <a:ahLst/>
            <a:cxnLst/>
            <a:rect l="l" t="t" r="r" b="b"/>
            <a:pathLst>
              <a:path w="581660" h="203200" extrusionOk="0">
                <a:moveTo>
                  <a:pt x="145122" y="165925"/>
                </a:moveTo>
                <a:lnTo>
                  <a:pt x="37807" y="165925"/>
                </a:lnTo>
                <a:lnTo>
                  <a:pt x="37807" y="0"/>
                </a:lnTo>
                <a:lnTo>
                  <a:pt x="0" y="0"/>
                </a:lnTo>
                <a:lnTo>
                  <a:pt x="0" y="202717"/>
                </a:lnTo>
                <a:lnTo>
                  <a:pt x="131940" y="202717"/>
                </a:lnTo>
                <a:lnTo>
                  <a:pt x="145122" y="165925"/>
                </a:lnTo>
                <a:close/>
              </a:path>
              <a:path w="581660" h="203200" extrusionOk="0">
                <a:moveTo>
                  <a:pt x="351396" y="202717"/>
                </a:moveTo>
                <a:lnTo>
                  <a:pt x="334899" y="157568"/>
                </a:lnTo>
                <a:lnTo>
                  <a:pt x="322376" y="123317"/>
                </a:lnTo>
                <a:lnTo>
                  <a:pt x="290944" y="37299"/>
                </a:lnTo>
                <a:lnTo>
                  <a:pt x="284416" y="19456"/>
                </a:lnTo>
                <a:lnTo>
                  <a:pt x="284416" y="123317"/>
                </a:lnTo>
                <a:lnTo>
                  <a:pt x="221488" y="123317"/>
                </a:lnTo>
                <a:lnTo>
                  <a:pt x="252958" y="37299"/>
                </a:lnTo>
                <a:lnTo>
                  <a:pt x="284416" y="123317"/>
                </a:lnTo>
                <a:lnTo>
                  <a:pt x="284416" y="19456"/>
                </a:lnTo>
                <a:lnTo>
                  <a:pt x="277304" y="0"/>
                </a:lnTo>
                <a:lnTo>
                  <a:pt x="228346" y="0"/>
                </a:lnTo>
                <a:lnTo>
                  <a:pt x="153758" y="202717"/>
                </a:lnTo>
                <a:lnTo>
                  <a:pt x="192824" y="202717"/>
                </a:lnTo>
                <a:lnTo>
                  <a:pt x="208800" y="157568"/>
                </a:lnTo>
                <a:lnTo>
                  <a:pt x="296608" y="157568"/>
                </a:lnTo>
                <a:lnTo>
                  <a:pt x="312572" y="202717"/>
                </a:lnTo>
                <a:lnTo>
                  <a:pt x="351396" y="202717"/>
                </a:lnTo>
                <a:close/>
              </a:path>
              <a:path w="581660" h="203200" extrusionOk="0">
                <a:moveTo>
                  <a:pt x="581266" y="0"/>
                </a:moveTo>
                <a:lnTo>
                  <a:pt x="543712" y="0"/>
                </a:lnTo>
                <a:lnTo>
                  <a:pt x="476478" y="96151"/>
                </a:lnTo>
                <a:lnTo>
                  <a:pt x="456780" y="67995"/>
                </a:lnTo>
                <a:lnTo>
                  <a:pt x="409244" y="0"/>
                </a:lnTo>
                <a:lnTo>
                  <a:pt x="371703" y="0"/>
                </a:lnTo>
                <a:lnTo>
                  <a:pt x="371703" y="202717"/>
                </a:lnTo>
                <a:lnTo>
                  <a:pt x="411276" y="202717"/>
                </a:lnTo>
                <a:lnTo>
                  <a:pt x="411276" y="67995"/>
                </a:lnTo>
                <a:lnTo>
                  <a:pt x="476478" y="157302"/>
                </a:lnTo>
                <a:lnTo>
                  <a:pt x="521131" y="96151"/>
                </a:lnTo>
                <a:lnTo>
                  <a:pt x="541693" y="67995"/>
                </a:lnTo>
                <a:lnTo>
                  <a:pt x="541693" y="202717"/>
                </a:lnTo>
                <a:lnTo>
                  <a:pt x="581266" y="202717"/>
                </a:lnTo>
                <a:lnTo>
                  <a:pt x="581266" y="67995"/>
                </a:lnTo>
                <a:lnTo>
                  <a:pt x="5812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2565" y="423646"/>
            <a:ext cx="352462" cy="428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1561" y="423646"/>
            <a:ext cx="355181" cy="42898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/>
          <p:nvPr/>
        </p:nvSpPr>
        <p:spPr>
          <a:xfrm>
            <a:off x="2430449" y="423641"/>
            <a:ext cx="418932" cy="429464"/>
          </a:xfrm>
          <a:custGeom>
            <a:avLst/>
            <a:gdLst/>
            <a:ahLst/>
            <a:cxnLst/>
            <a:rect l="l" t="t" r="r" b="b"/>
            <a:pathLst>
              <a:path w="198119" h="203200" extrusionOk="0">
                <a:moveTo>
                  <a:pt x="39075" y="202723"/>
                </a:moveTo>
                <a:lnTo>
                  <a:pt x="0" y="202723"/>
                </a:lnTo>
                <a:lnTo>
                  <a:pt x="74596" y="0"/>
                </a:lnTo>
                <a:lnTo>
                  <a:pt x="123553" y="0"/>
                </a:lnTo>
                <a:lnTo>
                  <a:pt x="137189" y="37306"/>
                </a:lnTo>
                <a:lnTo>
                  <a:pt x="99200" y="37306"/>
                </a:lnTo>
                <a:lnTo>
                  <a:pt x="67735" y="123320"/>
                </a:lnTo>
                <a:lnTo>
                  <a:pt x="168627" y="123320"/>
                </a:lnTo>
                <a:lnTo>
                  <a:pt x="181146" y="157572"/>
                </a:lnTo>
                <a:lnTo>
                  <a:pt x="55049" y="157572"/>
                </a:lnTo>
                <a:lnTo>
                  <a:pt x="39075" y="202723"/>
                </a:lnTo>
                <a:close/>
              </a:path>
              <a:path w="198119" h="203200" extrusionOk="0">
                <a:moveTo>
                  <a:pt x="168627" y="123320"/>
                </a:moveTo>
                <a:lnTo>
                  <a:pt x="130664" y="123320"/>
                </a:lnTo>
                <a:lnTo>
                  <a:pt x="99200" y="37306"/>
                </a:lnTo>
                <a:lnTo>
                  <a:pt x="137189" y="37306"/>
                </a:lnTo>
                <a:lnTo>
                  <a:pt x="168627" y="123320"/>
                </a:lnTo>
                <a:close/>
              </a:path>
              <a:path w="198119" h="203200" extrusionOk="0">
                <a:moveTo>
                  <a:pt x="197649" y="202723"/>
                </a:moveTo>
                <a:lnTo>
                  <a:pt x="158823" y="202723"/>
                </a:lnTo>
                <a:lnTo>
                  <a:pt x="142849" y="157572"/>
                </a:lnTo>
                <a:lnTo>
                  <a:pt x="181146" y="157572"/>
                </a:lnTo>
                <a:lnTo>
                  <a:pt x="197649" y="2027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 txBox="1">
            <a:spLocks noGrp="1"/>
          </p:cNvSpPr>
          <p:nvPr>
            <p:ph type="title"/>
          </p:nvPr>
        </p:nvSpPr>
        <p:spPr>
          <a:xfrm>
            <a:off x="496357" y="256252"/>
            <a:ext cx="11199290" cy="35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36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3804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3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6EC3-BEF0-9448-8C17-3E08F3408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F1C21-35FB-6041-AC83-E31504DB4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5F29-987B-E442-9CE4-8C810A00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C32F9-9D81-C947-91BC-9D1CDCC4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744C-649E-7D42-931A-7CFFE54D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42B1-98A3-4749-943E-E4376B28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C9F91-54DB-D541-8AF5-2E9D575A8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458BF-C068-D34D-8BED-4D1E68ED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44C7F-F8BE-CC42-8823-64B36720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2F9E-A4E8-164A-866A-A1DFEE8B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2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091B-DF4C-1B4D-B05A-A783DB76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A73F8-FEF0-374A-9F68-115D6C98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B1CC3-DAB4-2F4E-BFC2-3DA47492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7F9D2-2C74-7F43-9AA5-B77291ED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AF97F-6643-9D41-919A-0A7009CA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A283-A02F-FD46-BF5F-9499D689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00E24-8B65-F04F-A17D-9F13405DB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DFC49-C171-4748-AD57-7CE2A8204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D7021-B82C-8D4F-91AF-54214240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E324-FF13-D743-B588-2F05916D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69242-5EE8-9042-8A5F-678B8940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0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148B-CAC4-7849-9FCE-FD00603D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C78A1-FF96-DF4A-85F5-3DD6CB7E5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C0608-502A-0248-A81B-82157C0AE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1294C-2567-D74B-9281-48EB94110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1EAC9-29A1-5B48-9323-A18295E7B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1A474-E288-2548-8740-20E642EC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1BF606-77DB-104B-8C3E-62A5EC69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675C2-DFF3-0149-9574-46BADEB6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EEDB-7A1C-1C48-8DE6-0C9AF0B6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C8B939-9C9B-1546-B97E-430AD8D8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EBD73-0EA5-7F46-895A-BFF88524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1CE6E-6413-F545-A9D5-5D6837AA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65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CFBB19-176D-3242-B9F1-BB4A45D3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FCCBB3-1299-AE4F-AF60-19F2090A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E4996-36DC-7346-B87C-D1C7BFC2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0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5BCC-3CD1-EB47-82FA-B75584B8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8DE61-9711-794C-A758-4B92B3E73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82866-6CB2-094B-A516-5918FD3E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18FD1-D67B-F64E-80D8-01132537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A7E0F-73A2-2A41-9269-AEF0CDA6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92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EC3A-1A97-F146-80B2-74F59CF0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1B1D-2A8F-F049-9463-AC480B948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7CE23-048D-7545-9ADF-E4E608694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BA651-99C1-F841-B965-D37CB26E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8F641-EA08-8848-A9F7-1D21F90A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8766D-4432-0A49-84F5-06DB8989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53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DE3E-409F-9D40-91E5-F40E9E98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B8D8BD-A9F6-544D-9CFA-CAA5BD172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F06C4-B317-5C4C-9317-315C9DD04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04BAD-D769-8149-A3F8-DDC489C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F39FA-E0C0-AA4A-B057-E575F7E0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D3D46-9ACD-8646-A5EC-BB679AD5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8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3D86-5D49-FA4B-849D-ACA1E7E6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93D61-010D-0D4E-930F-31B6C8BE8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8CBF9-CD29-5743-B630-ADDA5BD7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6C864-F6C3-AD45-977D-AB4DB999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3B08A-3715-BD4D-894F-892343A0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00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362F0-0B58-B34B-9C68-8F4896587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2D304-C728-2143-9726-DD5FD143E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53F49-BDF0-A540-B192-4C8F7513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D2B3A-ADB8-2343-AB6E-51D99BE8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52B0-DA6A-724E-9D91-3EAE0E7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5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1_Title Only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3" y="5"/>
            <a:ext cx="12179915" cy="6853974"/>
          </a:xfrm>
          <a:custGeom>
            <a:avLst/>
            <a:gdLst/>
            <a:ahLst/>
            <a:cxnLst/>
            <a:rect l="l" t="t" r="r" b="b"/>
            <a:pathLst>
              <a:path w="5760085" h="3242945" extrusionOk="0">
                <a:moveTo>
                  <a:pt x="5759886" y="3242558"/>
                </a:moveTo>
                <a:lnTo>
                  <a:pt x="0" y="3242558"/>
                </a:lnTo>
                <a:lnTo>
                  <a:pt x="0" y="0"/>
                </a:lnTo>
                <a:lnTo>
                  <a:pt x="5759886" y="0"/>
                </a:lnTo>
                <a:lnTo>
                  <a:pt x="5759886" y="3242558"/>
                </a:lnTo>
                <a:close/>
              </a:path>
            </a:pathLst>
          </a:custGeom>
          <a:solidFill>
            <a:srgbClr val="0B112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79516" y="6"/>
            <a:ext cx="5696932" cy="67925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3585535" y="1082678"/>
            <a:ext cx="77878" cy="611986"/>
          </a:xfrm>
          <a:custGeom>
            <a:avLst/>
            <a:gdLst/>
            <a:ahLst/>
            <a:cxnLst/>
            <a:rect l="l" t="t" r="r" b="b"/>
            <a:pathLst>
              <a:path w="36830" h="289559" extrusionOk="0">
                <a:moveTo>
                  <a:pt x="36274" y="288987"/>
                </a:moveTo>
                <a:lnTo>
                  <a:pt x="0" y="288987"/>
                </a:lnTo>
                <a:lnTo>
                  <a:pt x="0" y="0"/>
                </a:lnTo>
                <a:lnTo>
                  <a:pt x="36274" y="0"/>
                </a:lnTo>
                <a:lnTo>
                  <a:pt x="36274" y="288987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6913" y="1082149"/>
            <a:ext cx="1689957" cy="61345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859049" y="863354"/>
            <a:ext cx="299429" cy="444227"/>
          </a:xfrm>
          <a:custGeom>
            <a:avLst/>
            <a:gdLst/>
            <a:ahLst/>
            <a:cxnLst/>
            <a:rect l="l" t="t" r="r" b="b"/>
            <a:pathLst>
              <a:path w="141604" h="210184" extrusionOk="0">
                <a:moveTo>
                  <a:pt x="0" y="210084"/>
                </a:moveTo>
                <a:lnTo>
                  <a:pt x="0" y="0"/>
                </a:lnTo>
                <a:lnTo>
                  <a:pt x="141581" y="105042"/>
                </a:lnTo>
                <a:lnTo>
                  <a:pt x="0" y="210084"/>
                </a:lnTo>
                <a:close/>
              </a:path>
            </a:pathLst>
          </a:custGeom>
          <a:solidFill>
            <a:srgbClr val="59BCF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859049" y="1307372"/>
            <a:ext cx="299429" cy="444227"/>
          </a:xfrm>
          <a:custGeom>
            <a:avLst/>
            <a:gdLst/>
            <a:ahLst/>
            <a:cxnLst/>
            <a:rect l="l" t="t" r="r" b="b"/>
            <a:pathLst>
              <a:path w="141604" h="210184" extrusionOk="0">
                <a:moveTo>
                  <a:pt x="0" y="209817"/>
                </a:moveTo>
                <a:lnTo>
                  <a:pt x="0" y="0"/>
                </a:lnTo>
                <a:lnTo>
                  <a:pt x="141581" y="104792"/>
                </a:lnTo>
                <a:lnTo>
                  <a:pt x="0" y="209817"/>
                </a:lnTo>
                <a:close/>
              </a:path>
            </a:pathLst>
          </a:custGeom>
          <a:solidFill>
            <a:srgbClr val="E82D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559707" y="863355"/>
            <a:ext cx="898287" cy="665669"/>
          </a:xfrm>
          <a:custGeom>
            <a:avLst/>
            <a:gdLst/>
            <a:ahLst/>
            <a:cxnLst/>
            <a:rect l="l" t="t" r="r" b="b"/>
            <a:pathLst>
              <a:path w="424815" h="314959" extrusionOk="0">
                <a:moveTo>
                  <a:pt x="141554" y="0"/>
                </a:moveTo>
                <a:lnTo>
                  <a:pt x="0" y="105041"/>
                </a:lnTo>
                <a:lnTo>
                  <a:pt x="141554" y="210096"/>
                </a:lnTo>
                <a:lnTo>
                  <a:pt x="141554" y="0"/>
                </a:lnTo>
                <a:close/>
              </a:path>
              <a:path w="424815" h="314959" extrusionOk="0">
                <a:moveTo>
                  <a:pt x="424700" y="210096"/>
                </a:moveTo>
                <a:lnTo>
                  <a:pt x="283133" y="105041"/>
                </a:lnTo>
                <a:lnTo>
                  <a:pt x="283133" y="314883"/>
                </a:lnTo>
                <a:lnTo>
                  <a:pt x="424700" y="210096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559706" y="641912"/>
            <a:ext cx="299429" cy="444227"/>
          </a:xfrm>
          <a:custGeom>
            <a:avLst/>
            <a:gdLst/>
            <a:ahLst/>
            <a:cxnLst/>
            <a:rect l="l" t="t" r="r" b="b"/>
            <a:pathLst>
              <a:path w="141604" h="210184" extrusionOk="0">
                <a:moveTo>
                  <a:pt x="0" y="209817"/>
                </a:moveTo>
                <a:lnTo>
                  <a:pt x="0" y="0"/>
                </a:lnTo>
                <a:lnTo>
                  <a:pt x="141564" y="104775"/>
                </a:lnTo>
                <a:lnTo>
                  <a:pt x="0" y="209817"/>
                </a:lnTo>
                <a:close/>
              </a:path>
            </a:pathLst>
          </a:custGeom>
          <a:solidFill>
            <a:srgbClr val="E82D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559706" y="419907"/>
            <a:ext cx="299429" cy="444227"/>
          </a:xfrm>
          <a:custGeom>
            <a:avLst/>
            <a:gdLst/>
            <a:ahLst/>
            <a:cxnLst/>
            <a:rect l="l" t="t" r="r" b="b"/>
            <a:pathLst>
              <a:path w="141604" h="210184" extrusionOk="0">
                <a:moveTo>
                  <a:pt x="141564" y="209817"/>
                </a:moveTo>
                <a:lnTo>
                  <a:pt x="0" y="105042"/>
                </a:lnTo>
                <a:lnTo>
                  <a:pt x="141564" y="0"/>
                </a:lnTo>
                <a:lnTo>
                  <a:pt x="141564" y="209817"/>
                </a:lnTo>
                <a:close/>
              </a:path>
            </a:pathLst>
          </a:custGeom>
          <a:solidFill>
            <a:srgbClr val="972F8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559706" y="1307372"/>
            <a:ext cx="299429" cy="444227"/>
          </a:xfrm>
          <a:custGeom>
            <a:avLst/>
            <a:gdLst/>
            <a:ahLst/>
            <a:cxnLst/>
            <a:rect l="l" t="t" r="r" b="b"/>
            <a:pathLst>
              <a:path w="141604" h="210184" extrusionOk="0">
                <a:moveTo>
                  <a:pt x="141564" y="209817"/>
                </a:moveTo>
                <a:lnTo>
                  <a:pt x="0" y="104792"/>
                </a:lnTo>
                <a:lnTo>
                  <a:pt x="141564" y="0"/>
                </a:lnTo>
                <a:lnTo>
                  <a:pt x="141564" y="209817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1161086" y="423664"/>
            <a:ext cx="1229942" cy="429464"/>
          </a:xfrm>
          <a:custGeom>
            <a:avLst/>
            <a:gdLst/>
            <a:ahLst/>
            <a:cxnLst/>
            <a:rect l="l" t="t" r="r" b="b"/>
            <a:pathLst>
              <a:path w="581660" h="203200" extrusionOk="0">
                <a:moveTo>
                  <a:pt x="145122" y="165925"/>
                </a:moveTo>
                <a:lnTo>
                  <a:pt x="37807" y="165925"/>
                </a:lnTo>
                <a:lnTo>
                  <a:pt x="37807" y="0"/>
                </a:lnTo>
                <a:lnTo>
                  <a:pt x="0" y="0"/>
                </a:lnTo>
                <a:lnTo>
                  <a:pt x="0" y="202717"/>
                </a:lnTo>
                <a:lnTo>
                  <a:pt x="131940" y="202717"/>
                </a:lnTo>
                <a:lnTo>
                  <a:pt x="145122" y="165925"/>
                </a:lnTo>
                <a:close/>
              </a:path>
              <a:path w="581660" h="203200" extrusionOk="0">
                <a:moveTo>
                  <a:pt x="351396" y="202717"/>
                </a:moveTo>
                <a:lnTo>
                  <a:pt x="334899" y="157568"/>
                </a:lnTo>
                <a:lnTo>
                  <a:pt x="322376" y="123317"/>
                </a:lnTo>
                <a:lnTo>
                  <a:pt x="290944" y="37299"/>
                </a:lnTo>
                <a:lnTo>
                  <a:pt x="284416" y="19456"/>
                </a:lnTo>
                <a:lnTo>
                  <a:pt x="284416" y="123317"/>
                </a:lnTo>
                <a:lnTo>
                  <a:pt x="221488" y="123317"/>
                </a:lnTo>
                <a:lnTo>
                  <a:pt x="252958" y="37299"/>
                </a:lnTo>
                <a:lnTo>
                  <a:pt x="284416" y="123317"/>
                </a:lnTo>
                <a:lnTo>
                  <a:pt x="284416" y="19456"/>
                </a:lnTo>
                <a:lnTo>
                  <a:pt x="277304" y="0"/>
                </a:lnTo>
                <a:lnTo>
                  <a:pt x="228346" y="0"/>
                </a:lnTo>
                <a:lnTo>
                  <a:pt x="153758" y="202717"/>
                </a:lnTo>
                <a:lnTo>
                  <a:pt x="192824" y="202717"/>
                </a:lnTo>
                <a:lnTo>
                  <a:pt x="208800" y="157568"/>
                </a:lnTo>
                <a:lnTo>
                  <a:pt x="296608" y="157568"/>
                </a:lnTo>
                <a:lnTo>
                  <a:pt x="312572" y="202717"/>
                </a:lnTo>
                <a:lnTo>
                  <a:pt x="351396" y="202717"/>
                </a:lnTo>
                <a:close/>
              </a:path>
              <a:path w="581660" h="203200" extrusionOk="0">
                <a:moveTo>
                  <a:pt x="581266" y="0"/>
                </a:moveTo>
                <a:lnTo>
                  <a:pt x="543712" y="0"/>
                </a:lnTo>
                <a:lnTo>
                  <a:pt x="476478" y="96151"/>
                </a:lnTo>
                <a:lnTo>
                  <a:pt x="456780" y="67995"/>
                </a:lnTo>
                <a:lnTo>
                  <a:pt x="409244" y="0"/>
                </a:lnTo>
                <a:lnTo>
                  <a:pt x="371703" y="0"/>
                </a:lnTo>
                <a:lnTo>
                  <a:pt x="371703" y="202717"/>
                </a:lnTo>
                <a:lnTo>
                  <a:pt x="411276" y="202717"/>
                </a:lnTo>
                <a:lnTo>
                  <a:pt x="411276" y="67995"/>
                </a:lnTo>
                <a:lnTo>
                  <a:pt x="476478" y="157302"/>
                </a:lnTo>
                <a:lnTo>
                  <a:pt x="521131" y="96151"/>
                </a:lnTo>
                <a:lnTo>
                  <a:pt x="541693" y="67995"/>
                </a:lnTo>
                <a:lnTo>
                  <a:pt x="541693" y="202717"/>
                </a:lnTo>
                <a:lnTo>
                  <a:pt x="581266" y="202717"/>
                </a:lnTo>
                <a:lnTo>
                  <a:pt x="581266" y="67995"/>
                </a:lnTo>
                <a:lnTo>
                  <a:pt x="5812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2565" y="423646"/>
            <a:ext cx="352462" cy="428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1561" y="423646"/>
            <a:ext cx="355181" cy="42898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/>
          <p:nvPr/>
        </p:nvSpPr>
        <p:spPr>
          <a:xfrm>
            <a:off x="2430449" y="423641"/>
            <a:ext cx="418932" cy="429464"/>
          </a:xfrm>
          <a:custGeom>
            <a:avLst/>
            <a:gdLst/>
            <a:ahLst/>
            <a:cxnLst/>
            <a:rect l="l" t="t" r="r" b="b"/>
            <a:pathLst>
              <a:path w="198119" h="203200" extrusionOk="0">
                <a:moveTo>
                  <a:pt x="39075" y="202723"/>
                </a:moveTo>
                <a:lnTo>
                  <a:pt x="0" y="202723"/>
                </a:lnTo>
                <a:lnTo>
                  <a:pt x="74596" y="0"/>
                </a:lnTo>
                <a:lnTo>
                  <a:pt x="123553" y="0"/>
                </a:lnTo>
                <a:lnTo>
                  <a:pt x="137189" y="37306"/>
                </a:lnTo>
                <a:lnTo>
                  <a:pt x="99200" y="37306"/>
                </a:lnTo>
                <a:lnTo>
                  <a:pt x="67735" y="123320"/>
                </a:lnTo>
                <a:lnTo>
                  <a:pt x="168627" y="123320"/>
                </a:lnTo>
                <a:lnTo>
                  <a:pt x="181146" y="157572"/>
                </a:lnTo>
                <a:lnTo>
                  <a:pt x="55049" y="157572"/>
                </a:lnTo>
                <a:lnTo>
                  <a:pt x="39075" y="202723"/>
                </a:lnTo>
                <a:close/>
              </a:path>
              <a:path w="198119" h="203200" extrusionOk="0">
                <a:moveTo>
                  <a:pt x="168627" y="123320"/>
                </a:moveTo>
                <a:lnTo>
                  <a:pt x="130664" y="123320"/>
                </a:lnTo>
                <a:lnTo>
                  <a:pt x="99200" y="37306"/>
                </a:lnTo>
                <a:lnTo>
                  <a:pt x="137189" y="37306"/>
                </a:lnTo>
                <a:lnTo>
                  <a:pt x="168627" y="123320"/>
                </a:lnTo>
                <a:close/>
              </a:path>
              <a:path w="198119" h="203200" extrusionOk="0">
                <a:moveTo>
                  <a:pt x="197649" y="202723"/>
                </a:moveTo>
                <a:lnTo>
                  <a:pt x="158823" y="202723"/>
                </a:lnTo>
                <a:lnTo>
                  <a:pt x="142849" y="157572"/>
                </a:lnTo>
                <a:lnTo>
                  <a:pt x="181146" y="157572"/>
                </a:lnTo>
                <a:lnTo>
                  <a:pt x="197649" y="2027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 txBox="1">
            <a:spLocks noGrp="1"/>
          </p:cNvSpPr>
          <p:nvPr>
            <p:ph type="title"/>
          </p:nvPr>
        </p:nvSpPr>
        <p:spPr>
          <a:xfrm>
            <a:off x="496357" y="256252"/>
            <a:ext cx="11199290" cy="35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36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3804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748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>
            <a:off x="3" y="6"/>
            <a:ext cx="12179915" cy="6848605"/>
          </a:xfrm>
          <a:custGeom>
            <a:avLst/>
            <a:gdLst/>
            <a:ahLst/>
            <a:cxnLst/>
            <a:rect l="l" t="t" r="r" b="b"/>
            <a:pathLst>
              <a:path w="5760085" h="3240405" extrusionOk="0">
                <a:moveTo>
                  <a:pt x="5759996" y="0"/>
                </a:moveTo>
                <a:lnTo>
                  <a:pt x="0" y="0"/>
                </a:lnTo>
                <a:lnTo>
                  <a:pt x="0" y="3239998"/>
                </a:lnTo>
                <a:lnTo>
                  <a:pt x="5759996" y="3239998"/>
                </a:lnTo>
                <a:lnTo>
                  <a:pt x="5759996" y="0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" y="130743"/>
            <a:ext cx="12179915" cy="735457"/>
          </a:xfrm>
          <a:custGeom>
            <a:avLst/>
            <a:gdLst/>
            <a:ahLst/>
            <a:cxnLst/>
            <a:rect l="l" t="t" r="r" b="b"/>
            <a:pathLst>
              <a:path w="5760085" h="347980" extrusionOk="0">
                <a:moveTo>
                  <a:pt x="5759996" y="0"/>
                </a:moveTo>
                <a:lnTo>
                  <a:pt x="0" y="0"/>
                </a:lnTo>
                <a:lnTo>
                  <a:pt x="0" y="347637"/>
                </a:lnTo>
                <a:lnTo>
                  <a:pt x="5759996" y="347637"/>
                </a:lnTo>
                <a:lnTo>
                  <a:pt x="5759996" y="0"/>
                </a:lnTo>
                <a:close/>
              </a:path>
            </a:pathLst>
          </a:custGeom>
          <a:solidFill>
            <a:srgbClr val="F9F9F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96357" y="256252"/>
            <a:ext cx="11199290" cy="35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36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609600" y="1577344"/>
            <a:ext cx="109728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966292" lvl="0" indent="-4831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932584" lvl="1" indent="-4831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2898877" lvl="2" indent="-4831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3865169" lvl="3" indent="-4831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4831461" lvl="4" indent="-4831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5797753" lvl="5" indent="-4831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6764045" lvl="6" indent="-4831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7730338" lvl="7" indent="-4831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8696630" lvl="8" indent="-48314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8778240" y="6377941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3804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43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ED7A-39D2-9B42-853F-994553CD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EF643-E474-8342-8683-79E352848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37F4-32B6-A843-B208-80220816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82F7F-CBAC-DD4F-AE84-D388CF6D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EEEE0-514D-B742-BCD2-E61C5EC7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F38E-E184-4548-BBFC-D14E8311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C817E-B470-3641-A6DD-9061337FA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D3845-0E2B-2249-9341-0A250B6CA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A11A1-41D0-2547-853D-AC86067E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D3FC1-201A-DA4B-9AD6-7EC0F5E92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A133D-3616-5A41-A958-732FAB54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7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4F7C-B3A1-364A-AE75-9A211556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90C02-5C95-5A4C-99EB-90D5FCBA0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CE5CC-0FBA-A64F-874C-6C6C627A2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0F7E2-421F-1849-BB8C-2AEF2A615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01EF2-1484-E54F-8D32-D3C7484F0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12971-5801-CD4E-9009-22B38688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8805A-93E0-F145-AAC8-8425BE5C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5ECB7-6B0F-1248-9451-5107976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58B8-7BC0-BB4F-BCD6-DDFD905A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EDD94-36A7-EE4D-852D-392E2715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FC00B-2F05-E745-BECB-B9A42103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78BE8-CFC5-004E-8456-CC694E79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3DCD8-8392-9D4E-B06D-A918F6F2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EF92F-4BCF-7647-86E1-19FAEBBFB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B8EA3-A364-E441-80E0-CFFF0D52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B1A4-A99C-434D-B816-D3D0F61C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0E2A2-F107-B045-ABCE-47AB95481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093A1-7EA0-5042-BA08-B2014FC31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4D132-18AA-5E4D-9921-762A4F15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D15EB-CB2F-2141-9EE2-D9A800A9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ACDFC-1C1F-A846-90A6-C9224824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EC11-92E2-7442-8A68-A077E8BF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2E5731-F109-E74D-9B2A-8A5638173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D58B6-A58C-EF45-8C00-E823C348C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7480C-47DD-7246-BEAF-B4D307B8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0E3EF-130D-9C47-B86E-CBD14072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EB1DF-A495-9443-AA02-03DD3A85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1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B1D2B8-81DE-AA40-87FB-4059A171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DDA7C-0EB0-3842-B141-2DED81203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82B0A-A043-3243-9FBD-98F7F76AB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3EF3-8CD0-AF45-8243-E4D842CFA2C3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5F97B-E229-474A-929F-70C4DBF43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F024E-1D80-E64F-8FFD-EEF083E2C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9D95-62E9-974C-BBF9-1078B5941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7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6460A-C224-5948-B722-F8B2C6E8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919CE-5DE4-414D-AD43-292E2624A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187B4-B757-BA40-B538-3D9EF66B5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13586-8D97-0E49-80CA-7DD458ACD347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78C2A-4A49-904D-BF88-3F4E23D1B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33938-20FD-1140-8DE3-B44DD679C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2F5DB-73F7-E94D-9C6C-883A102B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6483829" y="1"/>
            <a:ext cx="5054939" cy="6811027"/>
          </a:xfrm>
          <a:prstGeom prst="rtTriangle">
            <a:avLst/>
          </a:prstGeom>
          <a:solidFill>
            <a:srgbClr val="0B112A"/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algn="ctr"/>
            <a:endParaRPr sz="38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7"/>
          <p:cNvGrpSpPr/>
          <p:nvPr/>
        </p:nvGrpSpPr>
        <p:grpSpPr>
          <a:xfrm>
            <a:off x="4524350" y="5959905"/>
            <a:ext cx="1618624" cy="428504"/>
            <a:chOff x="2139276" y="2819917"/>
            <a:chExt cx="765849" cy="202746"/>
          </a:xfrm>
        </p:grpSpPr>
        <p:pic>
          <p:nvPicPr>
            <p:cNvPr id="65" name="Google Shape;6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9276" y="2819917"/>
              <a:ext cx="124722" cy="1247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7"/>
            <p:cNvSpPr/>
            <p:nvPr/>
          </p:nvSpPr>
          <p:spPr>
            <a:xfrm>
              <a:off x="2305685" y="2853118"/>
              <a:ext cx="599440" cy="169545"/>
            </a:xfrm>
            <a:custGeom>
              <a:avLst/>
              <a:gdLst/>
              <a:ahLst/>
              <a:cxnLst/>
              <a:rect l="l" t="t" r="r" b="b"/>
              <a:pathLst>
                <a:path w="599439" h="169544" extrusionOk="0">
                  <a:moveTo>
                    <a:pt x="46164" y="8915"/>
                  </a:moveTo>
                  <a:lnTo>
                    <a:pt x="0" y="8915"/>
                  </a:lnTo>
                  <a:lnTo>
                    <a:pt x="0" y="91528"/>
                  </a:lnTo>
                  <a:lnTo>
                    <a:pt x="16598" y="91528"/>
                  </a:lnTo>
                  <a:lnTo>
                    <a:pt x="16598" y="55079"/>
                  </a:lnTo>
                  <a:lnTo>
                    <a:pt x="44538" y="55079"/>
                  </a:lnTo>
                  <a:lnTo>
                    <a:pt x="44538" y="42113"/>
                  </a:lnTo>
                  <a:lnTo>
                    <a:pt x="16598" y="42113"/>
                  </a:lnTo>
                  <a:lnTo>
                    <a:pt x="16598" y="21869"/>
                  </a:lnTo>
                  <a:lnTo>
                    <a:pt x="46164" y="21869"/>
                  </a:lnTo>
                  <a:lnTo>
                    <a:pt x="46164" y="8915"/>
                  </a:lnTo>
                  <a:close/>
                </a:path>
                <a:path w="599439" h="169544" extrusionOk="0">
                  <a:moveTo>
                    <a:pt x="93522" y="28765"/>
                  </a:moveTo>
                  <a:lnTo>
                    <a:pt x="91922" y="28346"/>
                  </a:lnTo>
                  <a:lnTo>
                    <a:pt x="90297" y="27940"/>
                  </a:lnTo>
                  <a:lnTo>
                    <a:pt x="88671" y="28346"/>
                  </a:lnTo>
                  <a:lnTo>
                    <a:pt x="78955" y="28346"/>
                  </a:lnTo>
                  <a:lnTo>
                    <a:pt x="72478" y="38061"/>
                  </a:lnTo>
                  <a:lnTo>
                    <a:pt x="72085" y="43738"/>
                  </a:lnTo>
                  <a:lnTo>
                    <a:pt x="72085" y="29959"/>
                  </a:lnTo>
                  <a:lnTo>
                    <a:pt x="58305" y="29959"/>
                  </a:lnTo>
                  <a:lnTo>
                    <a:pt x="58305" y="91528"/>
                  </a:lnTo>
                  <a:lnTo>
                    <a:pt x="73710" y="91528"/>
                  </a:lnTo>
                  <a:lnTo>
                    <a:pt x="73710" y="68834"/>
                  </a:lnTo>
                  <a:lnTo>
                    <a:pt x="73914" y="61328"/>
                  </a:lnTo>
                  <a:lnTo>
                    <a:pt x="75323" y="53098"/>
                  </a:lnTo>
                  <a:lnTo>
                    <a:pt x="79171" y="46469"/>
                  </a:lnTo>
                  <a:lnTo>
                    <a:pt x="86652" y="43738"/>
                  </a:lnTo>
                  <a:lnTo>
                    <a:pt x="89077" y="43738"/>
                  </a:lnTo>
                  <a:lnTo>
                    <a:pt x="91503" y="44132"/>
                  </a:lnTo>
                  <a:lnTo>
                    <a:pt x="93522" y="44958"/>
                  </a:lnTo>
                  <a:lnTo>
                    <a:pt x="93522" y="28765"/>
                  </a:lnTo>
                  <a:close/>
                </a:path>
                <a:path w="599439" h="169544" extrusionOk="0">
                  <a:moveTo>
                    <a:pt x="153060" y="91922"/>
                  </a:moveTo>
                  <a:lnTo>
                    <a:pt x="152273" y="83007"/>
                  </a:lnTo>
                  <a:lnTo>
                    <a:pt x="152349" y="81407"/>
                  </a:lnTo>
                  <a:lnTo>
                    <a:pt x="152552" y="79375"/>
                  </a:lnTo>
                  <a:lnTo>
                    <a:pt x="152666" y="63182"/>
                  </a:lnTo>
                  <a:lnTo>
                    <a:pt x="152565" y="53860"/>
                  </a:lnTo>
                  <a:lnTo>
                    <a:pt x="151168" y="42926"/>
                  </a:lnTo>
                  <a:lnTo>
                    <a:pt x="149745" y="40487"/>
                  </a:lnTo>
                  <a:lnTo>
                    <a:pt x="146481" y="34874"/>
                  </a:lnTo>
                  <a:lnTo>
                    <a:pt x="138887" y="30581"/>
                  </a:lnTo>
                  <a:lnTo>
                    <a:pt x="138887" y="67627"/>
                  </a:lnTo>
                  <a:lnTo>
                    <a:pt x="137668" y="72085"/>
                  </a:lnTo>
                  <a:lnTo>
                    <a:pt x="135242" y="76136"/>
                  </a:lnTo>
                  <a:lnTo>
                    <a:pt x="132422" y="79375"/>
                  </a:lnTo>
                  <a:lnTo>
                    <a:pt x="128371" y="81407"/>
                  </a:lnTo>
                  <a:lnTo>
                    <a:pt x="118249" y="81407"/>
                  </a:lnTo>
                  <a:lnTo>
                    <a:pt x="113766" y="78549"/>
                  </a:lnTo>
                  <a:lnTo>
                    <a:pt x="113766" y="63982"/>
                  </a:lnTo>
                  <a:lnTo>
                    <a:pt x="124320" y="63182"/>
                  </a:lnTo>
                  <a:lnTo>
                    <a:pt x="138493" y="63182"/>
                  </a:lnTo>
                  <a:lnTo>
                    <a:pt x="138887" y="67627"/>
                  </a:lnTo>
                  <a:lnTo>
                    <a:pt x="138887" y="30581"/>
                  </a:lnTo>
                  <a:lnTo>
                    <a:pt x="138315" y="30251"/>
                  </a:lnTo>
                  <a:lnTo>
                    <a:pt x="126339" y="28765"/>
                  </a:lnTo>
                  <a:lnTo>
                    <a:pt x="119049" y="28765"/>
                  </a:lnTo>
                  <a:lnTo>
                    <a:pt x="111747" y="30365"/>
                  </a:lnTo>
                  <a:lnTo>
                    <a:pt x="104876" y="33616"/>
                  </a:lnTo>
                  <a:lnTo>
                    <a:pt x="105676" y="46990"/>
                  </a:lnTo>
                  <a:lnTo>
                    <a:pt x="110947" y="42938"/>
                  </a:lnTo>
                  <a:lnTo>
                    <a:pt x="117817" y="40487"/>
                  </a:lnTo>
                  <a:lnTo>
                    <a:pt x="134010" y="40487"/>
                  </a:lnTo>
                  <a:lnTo>
                    <a:pt x="138061" y="43738"/>
                  </a:lnTo>
                  <a:lnTo>
                    <a:pt x="138061" y="53860"/>
                  </a:lnTo>
                  <a:lnTo>
                    <a:pt x="129565" y="53860"/>
                  </a:lnTo>
                  <a:lnTo>
                    <a:pt x="122694" y="53467"/>
                  </a:lnTo>
                  <a:lnTo>
                    <a:pt x="115798" y="54660"/>
                  </a:lnTo>
                  <a:lnTo>
                    <a:pt x="109321" y="57505"/>
                  </a:lnTo>
                  <a:lnTo>
                    <a:pt x="102450" y="60731"/>
                  </a:lnTo>
                  <a:lnTo>
                    <a:pt x="98399" y="67627"/>
                  </a:lnTo>
                  <a:lnTo>
                    <a:pt x="98806" y="75336"/>
                  </a:lnTo>
                  <a:lnTo>
                    <a:pt x="100609" y="83121"/>
                  </a:lnTo>
                  <a:lnTo>
                    <a:pt x="105435" y="88836"/>
                  </a:lnTo>
                  <a:lnTo>
                    <a:pt x="112293" y="92354"/>
                  </a:lnTo>
                  <a:lnTo>
                    <a:pt x="120269" y="93548"/>
                  </a:lnTo>
                  <a:lnTo>
                    <a:pt x="127939" y="93548"/>
                  </a:lnTo>
                  <a:lnTo>
                    <a:pt x="135242" y="89496"/>
                  </a:lnTo>
                  <a:lnTo>
                    <a:pt x="138887" y="83007"/>
                  </a:lnTo>
                  <a:lnTo>
                    <a:pt x="138950" y="89496"/>
                  </a:lnTo>
                  <a:lnTo>
                    <a:pt x="139293" y="91922"/>
                  </a:lnTo>
                  <a:lnTo>
                    <a:pt x="153060" y="91922"/>
                  </a:lnTo>
                  <a:close/>
                </a:path>
                <a:path w="599439" h="169544" extrusionOk="0">
                  <a:moveTo>
                    <a:pt x="222694" y="29959"/>
                  </a:moveTo>
                  <a:lnTo>
                    <a:pt x="206502" y="29959"/>
                  </a:lnTo>
                  <a:lnTo>
                    <a:pt x="206502" y="68033"/>
                  </a:lnTo>
                  <a:lnTo>
                    <a:pt x="203682" y="80175"/>
                  </a:lnTo>
                  <a:lnTo>
                    <a:pt x="182600" y="80175"/>
                  </a:lnTo>
                  <a:lnTo>
                    <a:pt x="182600" y="29565"/>
                  </a:lnTo>
                  <a:lnTo>
                    <a:pt x="166408" y="29565"/>
                  </a:lnTo>
                  <a:lnTo>
                    <a:pt x="166408" y="68033"/>
                  </a:lnTo>
                  <a:lnTo>
                    <a:pt x="167652" y="77635"/>
                  </a:lnTo>
                  <a:lnTo>
                    <a:pt x="171475" y="85344"/>
                  </a:lnTo>
                  <a:lnTo>
                    <a:pt x="178041" y="90462"/>
                  </a:lnTo>
                  <a:lnTo>
                    <a:pt x="187477" y="92329"/>
                  </a:lnTo>
                  <a:lnTo>
                    <a:pt x="195173" y="92329"/>
                  </a:lnTo>
                  <a:lnTo>
                    <a:pt x="202844" y="88671"/>
                  </a:lnTo>
                  <a:lnTo>
                    <a:pt x="207721" y="82600"/>
                  </a:lnTo>
                  <a:lnTo>
                    <a:pt x="207721" y="91097"/>
                  </a:lnTo>
                  <a:lnTo>
                    <a:pt x="222694" y="91097"/>
                  </a:lnTo>
                  <a:lnTo>
                    <a:pt x="222694" y="82600"/>
                  </a:lnTo>
                  <a:lnTo>
                    <a:pt x="222694" y="80175"/>
                  </a:lnTo>
                  <a:lnTo>
                    <a:pt x="222694" y="29959"/>
                  </a:lnTo>
                  <a:close/>
                </a:path>
                <a:path w="599439" h="169544" extrusionOk="0">
                  <a:moveTo>
                    <a:pt x="294779" y="53467"/>
                  </a:moveTo>
                  <a:lnTo>
                    <a:pt x="293535" y="43853"/>
                  </a:lnTo>
                  <a:lnTo>
                    <a:pt x="292277" y="41313"/>
                  </a:lnTo>
                  <a:lnTo>
                    <a:pt x="291084" y="38887"/>
                  </a:lnTo>
                  <a:lnTo>
                    <a:pt x="289725" y="36144"/>
                  </a:lnTo>
                  <a:lnTo>
                    <a:pt x="283159" y="31026"/>
                  </a:lnTo>
                  <a:lnTo>
                    <a:pt x="273710" y="29171"/>
                  </a:lnTo>
                  <a:lnTo>
                    <a:pt x="265607" y="28765"/>
                  </a:lnTo>
                  <a:lnTo>
                    <a:pt x="257937" y="32385"/>
                  </a:lnTo>
                  <a:lnTo>
                    <a:pt x="253466" y="38887"/>
                  </a:lnTo>
                  <a:lnTo>
                    <a:pt x="253466" y="30365"/>
                  </a:lnTo>
                  <a:lnTo>
                    <a:pt x="238493" y="30365"/>
                  </a:lnTo>
                  <a:lnTo>
                    <a:pt x="238493" y="91528"/>
                  </a:lnTo>
                  <a:lnTo>
                    <a:pt x="254685" y="91528"/>
                  </a:lnTo>
                  <a:lnTo>
                    <a:pt x="254685" y="53467"/>
                  </a:lnTo>
                  <a:lnTo>
                    <a:pt x="257517" y="41313"/>
                  </a:lnTo>
                  <a:lnTo>
                    <a:pt x="278587" y="41313"/>
                  </a:lnTo>
                  <a:lnTo>
                    <a:pt x="278587" y="91922"/>
                  </a:lnTo>
                  <a:lnTo>
                    <a:pt x="294779" y="91922"/>
                  </a:lnTo>
                  <a:lnTo>
                    <a:pt x="294779" y="53467"/>
                  </a:lnTo>
                  <a:close/>
                </a:path>
                <a:path w="599439" h="169544" extrusionOk="0">
                  <a:moveTo>
                    <a:pt x="367665" y="53467"/>
                  </a:moveTo>
                  <a:lnTo>
                    <a:pt x="366420" y="43853"/>
                  </a:lnTo>
                  <a:lnTo>
                    <a:pt x="365163" y="41313"/>
                  </a:lnTo>
                  <a:lnTo>
                    <a:pt x="363956" y="38887"/>
                  </a:lnTo>
                  <a:lnTo>
                    <a:pt x="362597" y="36144"/>
                  </a:lnTo>
                  <a:lnTo>
                    <a:pt x="356044" y="31026"/>
                  </a:lnTo>
                  <a:lnTo>
                    <a:pt x="346595" y="29171"/>
                  </a:lnTo>
                  <a:lnTo>
                    <a:pt x="338924" y="28765"/>
                  </a:lnTo>
                  <a:lnTo>
                    <a:pt x="331622" y="32385"/>
                  </a:lnTo>
                  <a:lnTo>
                    <a:pt x="327177" y="38887"/>
                  </a:lnTo>
                  <a:lnTo>
                    <a:pt x="327177" y="2451"/>
                  </a:lnTo>
                  <a:lnTo>
                    <a:pt x="310972" y="2451"/>
                  </a:lnTo>
                  <a:lnTo>
                    <a:pt x="310972" y="91528"/>
                  </a:lnTo>
                  <a:lnTo>
                    <a:pt x="327571" y="91528"/>
                  </a:lnTo>
                  <a:lnTo>
                    <a:pt x="327571" y="53467"/>
                  </a:lnTo>
                  <a:lnTo>
                    <a:pt x="330390" y="41313"/>
                  </a:lnTo>
                  <a:lnTo>
                    <a:pt x="351472" y="41313"/>
                  </a:lnTo>
                  <a:lnTo>
                    <a:pt x="351472" y="91922"/>
                  </a:lnTo>
                  <a:lnTo>
                    <a:pt x="367665" y="91922"/>
                  </a:lnTo>
                  <a:lnTo>
                    <a:pt x="367665" y="53467"/>
                  </a:lnTo>
                  <a:close/>
                </a:path>
                <a:path w="599439" h="169544" extrusionOk="0">
                  <a:moveTo>
                    <a:pt x="441744" y="61163"/>
                  </a:moveTo>
                  <a:lnTo>
                    <a:pt x="439318" y="47485"/>
                  </a:lnTo>
                  <a:lnTo>
                    <a:pt x="435292" y="41313"/>
                  </a:lnTo>
                  <a:lnTo>
                    <a:pt x="432600" y="37160"/>
                  </a:lnTo>
                  <a:lnTo>
                    <a:pt x="425145" y="32359"/>
                  </a:lnTo>
                  <a:lnTo>
                    <a:pt x="425145" y="49809"/>
                  </a:lnTo>
                  <a:lnTo>
                    <a:pt x="425145" y="59537"/>
                  </a:lnTo>
                  <a:lnTo>
                    <a:pt x="424459" y="67157"/>
                  </a:lnTo>
                  <a:lnTo>
                    <a:pt x="422021" y="74053"/>
                  </a:lnTo>
                  <a:lnTo>
                    <a:pt x="417309" y="79057"/>
                  </a:lnTo>
                  <a:lnTo>
                    <a:pt x="409778" y="80975"/>
                  </a:lnTo>
                  <a:lnTo>
                    <a:pt x="402247" y="78714"/>
                  </a:lnTo>
                  <a:lnTo>
                    <a:pt x="397522" y="73748"/>
                  </a:lnTo>
                  <a:lnTo>
                    <a:pt x="395084" y="67043"/>
                  </a:lnTo>
                  <a:lnTo>
                    <a:pt x="394385" y="59537"/>
                  </a:lnTo>
                  <a:lnTo>
                    <a:pt x="394385" y="50609"/>
                  </a:lnTo>
                  <a:lnTo>
                    <a:pt x="399237" y="41313"/>
                  </a:lnTo>
                  <a:lnTo>
                    <a:pt x="420306" y="41313"/>
                  </a:lnTo>
                  <a:lnTo>
                    <a:pt x="425145" y="49809"/>
                  </a:lnTo>
                  <a:lnTo>
                    <a:pt x="425145" y="32359"/>
                  </a:lnTo>
                  <a:lnTo>
                    <a:pt x="422465" y="30619"/>
                  </a:lnTo>
                  <a:lnTo>
                    <a:pt x="409778" y="28346"/>
                  </a:lnTo>
                  <a:lnTo>
                    <a:pt x="397268" y="30746"/>
                  </a:lnTo>
                  <a:lnTo>
                    <a:pt x="387096" y="37160"/>
                  </a:lnTo>
                  <a:lnTo>
                    <a:pt x="380276" y="47371"/>
                  </a:lnTo>
                  <a:lnTo>
                    <a:pt x="377786" y="61163"/>
                  </a:lnTo>
                  <a:lnTo>
                    <a:pt x="379933" y="73596"/>
                  </a:lnTo>
                  <a:lnTo>
                    <a:pt x="386194" y="83616"/>
                  </a:lnTo>
                  <a:lnTo>
                    <a:pt x="396240" y="90297"/>
                  </a:lnTo>
                  <a:lnTo>
                    <a:pt x="409778" y="92722"/>
                  </a:lnTo>
                  <a:lnTo>
                    <a:pt x="423316" y="90297"/>
                  </a:lnTo>
                  <a:lnTo>
                    <a:pt x="433349" y="83616"/>
                  </a:lnTo>
                  <a:lnTo>
                    <a:pt x="435000" y="80975"/>
                  </a:lnTo>
                  <a:lnTo>
                    <a:pt x="439597" y="73596"/>
                  </a:lnTo>
                  <a:lnTo>
                    <a:pt x="441744" y="61163"/>
                  </a:lnTo>
                  <a:close/>
                </a:path>
                <a:path w="599439" h="169544" extrusionOk="0">
                  <a:moveTo>
                    <a:pt x="489140" y="1219"/>
                  </a:moveTo>
                  <a:lnTo>
                    <a:pt x="485089" y="419"/>
                  </a:lnTo>
                  <a:lnTo>
                    <a:pt x="481444" y="0"/>
                  </a:lnTo>
                  <a:lnTo>
                    <a:pt x="477393" y="0"/>
                  </a:lnTo>
                  <a:lnTo>
                    <a:pt x="468884" y="1524"/>
                  </a:lnTo>
                  <a:lnTo>
                    <a:pt x="462813" y="5829"/>
                  </a:lnTo>
                  <a:lnTo>
                    <a:pt x="459155" y="12484"/>
                  </a:lnTo>
                  <a:lnTo>
                    <a:pt x="457936" y="21069"/>
                  </a:lnTo>
                  <a:lnTo>
                    <a:pt x="457936" y="29565"/>
                  </a:lnTo>
                  <a:lnTo>
                    <a:pt x="446227" y="29565"/>
                  </a:lnTo>
                  <a:lnTo>
                    <a:pt x="446227" y="41313"/>
                  </a:lnTo>
                  <a:lnTo>
                    <a:pt x="457936" y="41313"/>
                  </a:lnTo>
                  <a:lnTo>
                    <a:pt x="457936" y="91528"/>
                  </a:lnTo>
                  <a:lnTo>
                    <a:pt x="474141" y="91528"/>
                  </a:lnTo>
                  <a:lnTo>
                    <a:pt x="474141" y="41719"/>
                  </a:lnTo>
                  <a:lnTo>
                    <a:pt x="487908" y="41719"/>
                  </a:lnTo>
                  <a:lnTo>
                    <a:pt x="487908" y="29959"/>
                  </a:lnTo>
                  <a:lnTo>
                    <a:pt x="474141" y="29959"/>
                  </a:lnTo>
                  <a:lnTo>
                    <a:pt x="474141" y="17424"/>
                  </a:lnTo>
                  <a:lnTo>
                    <a:pt x="475767" y="12573"/>
                  </a:lnTo>
                  <a:lnTo>
                    <a:pt x="483463" y="12573"/>
                  </a:lnTo>
                  <a:lnTo>
                    <a:pt x="485889" y="13373"/>
                  </a:lnTo>
                  <a:lnTo>
                    <a:pt x="487908" y="14592"/>
                  </a:lnTo>
                  <a:lnTo>
                    <a:pt x="488099" y="12573"/>
                  </a:lnTo>
                  <a:lnTo>
                    <a:pt x="489140" y="1219"/>
                  </a:lnTo>
                  <a:close/>
                </a:path>
                <a:path w="599439" h="169544" extrusionOk="0">
                  <a:moveTo>
                    <a:pt x="507758" y="128371"/>
                  </a:moveTo>
                  <a:lnTo>
                    <a:pt x="499656" y="128371"/>
                  </a:lnTo>
                  <a:lnTo>
                    <a:pt x="499656" y="168033"/>
                  </a:lnTo>
                  <a:lnTo>
                    <a:pt x="507758" y="168033"/>
                  </a:lnTo>
                  <a:lnTo>
                    <a:pt x="507758" y="128371"/>
                  </a:lnTo>
                  <a:close/>
                </a:path>
                <a:path w="599439" h="169544" extrusionOk="0">
                  <a:moveTo>
                    <a:pt x="551065" y="66001"/>
                  </a:moveTo>
                  <a:lnTo>
                    <a:pt x="550024" y="54660"/>
                  </a:lnTo>
                  <a:lnTo>
                    <a:pt x="549706" y="51193"/>
                  </a:lnTo>
                  <a:lnTo>
                    <a:pt x="545274" y="40093"/>
                  </a:lnTo>
                  <a:lnTo>
                    <a:pt x="545045" y="39535"/>
                  </a:lnTo>
                  <a:lnTo>
                    <a:pt x="536219" y="31902"/>
                  </a:lnTo>
                  <a:lnTo>
                    <a:pt x="536105" y="54660"/>
                  </a:lnTo>
                  <a:lnTo>
                    <a:pt x="509384" y="54660"/>
                  </a:lnTo>
                  <a:lnTo>
                    <a:pt x="509778" y="46558"/>
                  </a:lnTo>
                  <a:lnTo>
                    <a:pt x="514629" y="40093"/>
                  </a:lnTo>
                  <a:lnTo>
                    <a:pt x="532053" y="40093"/>
                  </a:lnTo>
                  <a:lnTo>
                    <a:pt x="535305" y="46558"/>
                  </a:lnTo>
                  <a:lnTo>
                    <a:pt x="536105" y="54660"/>
                  </a:lnTo>
                  <a:lnTo>
                    <a:pt x="536105" y="31889"/>
                  </a:lnTo>
                  <a:lnTo>
                    <a:pt x="522325" y="29171"/>
                  </a:lnTo>
                  <a:lnTo>
                    <a:pt x="509701" y="31711"/>
                  </a:lnTo>
                  <a:lnTo>
                    <a:pt x="500875" y="38633"/>
                  </a:lnTo>
                  <a:lnTo>
                    <a:pt x="495681" y="48806"/>
                  </a:lnTo>
                  <a:lnTo>
                    <a:pt x="493979" y="61163"/>
                  </a:lnTo>
                  <a:lnTo>
                    <a:pt x="496138" y="74637"/>
                  </a:lnTo>
                  <a:lnTo>
                    <a:pt x="502386" y="84531"/>
                  </a:lnTo>
                  <a:lnTo>
                    <a:pt x="512432" y="90639"/>
                  </a:lnTo>
                  <a:lnTo>
                    <a:pt x="525983" y="92722"/>
                  </a:lnTo>
                  <a:lnTo>
                    <a:pt x="533273" y="93129"/>
                  </a:lnTo>
                  <a:lnTo>
                    <a:pt x="540550" y="91528"/>
                  </a:lnTo>
                  <a:lnTo>
                    <a:pt x="547027" y="87884"/>
                  </a:lnTo>
                  <a:lnTo>
                    <a:pt x="546849" y="82207"/>
                  </a:lnTo>
                  <a:lnTo>
                    <a:pt x="546620" y="74904"/>
                  </a:lnTo>
                  <a:lnTo>
                    <a:pt x="540550" y="78549"/>
                  </a:lnTo>
                  <a:lnTo>
                    <a:pt x="533679" y="80975"/>
                  </a:lnTo>
                  <a:lnTo>
                    <a:pt x="526376" y="81407"/>
                  </a:lnTo>
                  <a:lnTo>
                    <a:pt x="517474" y="82207"/>
                  </a:lnTo>
                  <a:lnTo>
                    <a:pt x="509384" y="75336"/>
                  </a:lnTo>
                  <a:lnTo>
                    <a:pt x="508558" y="66408"/>
                  </a:lnTo>
                  <a:lnTo>
                    <a:pt x="508558" y="66001"/>
                  </a:lnTo>
                  <a:lnTo>
                    <a:pt x="551065" y="66001"/>
                  </a:lnTo>
                  <a:close/>
                </a:path>
                <a:path w="599439" h="169544" extrusionOk="0">
                  <a:moveTo>
                    <a:pt x="551891" y="168033"/>
                  </a:moveTo>
                  <a:lnTo>
                    <a:pt x="548449" y="159131"/>
                  </a:lnTo>
                  <a:lnTo>
                    <a:pt x="546087" y="153060"/>
                  </a:lnTo>
                  <a:lnTo>
                    <a:pt x="539648" y="136461"/>
                  </a:lnTo>
                  <a:lnTo>
                    <a:pt x="537324" y="130492"/>
                  </a:lnTo>
                  <a:lnTo>
                    <a:pt x="537324" y="153060"/>
                  </a:lnTo>
                  <a:lnTo>
                    <a:pt x="525576" y="153060"/>
                  </a:lnTo>
                  <a:lnTo>
                    <a:pt x="531647" y="136461"/>
                  </a:lnTo>
                  <a:lnTo>
                    <a:pt x="537324" y="153060"/>
                  </a:lnTo>
                  <a:lnTo>
                    <a:pt x="537324" y="130492"/>
                  </a:lnTo>
                  <a:lnTo>
                    <a:pt x="536498" y="128371"/>
                  </a:lnTo>
                  <a:lnTo>
                    <a:pt x="527608" y="128371"/>
                  </a:lnTo>
                  <a:lnTo>
                    <a:pt x="511810" y="168033"/>
                  </a:lnTo>
                  <a:lnTo>
                    <a:pt x="519899" y="168033"/>
                  </a:lnTo>
                  <a:lnTo>
                    <a:pt x="523557" y="159131"/>
                  </a:lnTo>
                  <a:lnTo>
                    <a:pt x="539750" y="159131"/>
                  </a:lnTo>
                  <a:lnTo>
                    <a:pt x="542975" y="168033"/>
                  </a:lnTo>
                  <a:lnTo>
                    <a:pt x="551891" y="168033"/>
                  </a:lnTo>
                  <a:close/>
                </a:path>
                <a:path w="599439" h="169544" extrusionOk="0">
                  <a:moveTo>
                    <a:pt x="564438" y="128371"/>
                  </a:moveTo>
                  <a:lnTo>
                    <a:pt x="556348" y="128371"/>
                  </a:lnTo>
                  <a:lnTo>
                    <a:pt x="556348" y="168033"/>
                  </a:lnTo>
                  <a:lnTo>
                    <a:pt x="564438" y="168033"/>
                  </a:lnTo>
                  <a:lnTo>
                    <a:pt x="564438" y="128371"/>
                  </a:lnTo>
                  <a:close/>
                </a:path>
                <a:path w="599439" h="169544" extrusionOk="0">
                  <a:moveTo>
                    <a:pt x="597636" y="155892"/>
                  </a:moveTo>
                  <a:lnTo>
                    <a:pt x="597230" y="154292"/>
                  </a:lnTo>
                  <a:lnTo>
                    <a:pt x="596836" y="153060"/>
                  </a:lnTo>
                  <a:lnTo>
                    <a:pt x="596442" y="151434"/>
                  </a:lnTo>
                  <a:lnTo>
                    <a:pt x="595210" y="151041"/>
                  </a:lnTo>
                  <a:lnTo>
                    <a:pt x="594817" y="149809"/>
                  </a:lnTo>
                  <a:lnTo>
                    <a:pt x="594017" y="149009"/>
                  </a:lnTo>
                  <a:lnTo>
                    <a:pt x="592785" y="148209"/>
                  </a:lnTo>
                  <a:lnTo>
                    <a:pt x="588733" y="146189"/>
                  </a:lnTo>
                  <a:lnTo>
                    <a:pt x="586308" y="145364"/>
                  </a:lnTo>
                  <a:lnTo>
                    <a:pt x="585482" y="144970"/>
                  </a:lnTo>
                  <a:lnTo>
                    <a:pt x="584288" y="144970"/>
                  </a:lnTo>
                  <a:lnTo>
                    <a:pt x="583895" y="144170"/>
                  </a:lnTo>
                  <a:lnTo>
                    <a:pt x="582663" y="143738"/>
                  </a:lnTo>
                  <a:lnTo>
                    <a:pt x="581863" y="143344"/>
                  </a:lnTo>
                  <a:lnTo>
                    <a:pt x="580237" y="141719"/>
                  </a:lnTo>
                  <a:lnTo>
                    <a:pt x="580237" y="140119"/>
                  </a:lnTo>
                  <a:lnTo>
                    <a:pt x="579843" y="138887"/>
                  </a:lnTo>
                  <a:lnTo>
                    <a:pt x="580644" y="137261"/>
                  </a:lnTo>
                  <a:lnTo>
                    <a:pt x="582269" y="135636"/>
                  </a:lnTo>
                  <a:lnTo>
                    <a:pt x="582663" y="134835"/>
                  </a:lnTo>
                  <a:lnTo>
                    <a:pt x="583463" y="134442"/>
                  </a:lnTo>
                  <a:lnTo>
                    <a:pt x="586308" y="134442"/>
                  </a:lnTo>
                  <a:lnTo>
                    <a:pt x="588733" y="134442"/>
                  </a:lnTo>
                  <a:lnTo>
                    <a:pt x="591566" y="134835"/>
                  </a:lnTo>
                  <a:lnTo>
                    <a:pt x="594017" y="135636"/>
                  </a:lnTo>
                  <a:lnTo>
                    <a:pt x="594410" y="129171"/>
                  </a:lnTo>
                  <a:lnTo>
                    <a:pt x="591159" y="127965"/>
                  </a:lnTo>
                  <a:lnTo>
                    <a:pt x="587933" y="127546"/>
                  </a:lnTo>
                  <a:lnTo>
                    <a:pt x="581037" y="127546"/>
                  </a:lnTo>
                  <a:lnTo>
                    <a:pt x="577811" y="128765"/>
                  </a:lnTo>
                  <a:lnTo>
                    <a:pt x="574967" y="130390"/>
                  </a:lnTo>
                  <a:lnTo>
                    <a:pt x="571741" y="132816"/>
                  </a:lnTo>
                  <a:lnTo>
                    <a:pt x="570522" y="136461"/>
                  </a:lnTo>
                  <a:lnTo>
                    <a:pt x="570522" y="141719"/>
                  </a:lnTo>
                  <a:lnTo>
                    <a:pt x="570915" y="143344"/>
                  </a:lnTo>
                  <a:lnTo>
                    <a:pt x="571741" y="144564"/>
                  </a:lnTo>
                  <a:lnTo>
                    <a:pt x="572147" y="146189"/>
                  </a:lnTo>
                  <a:lnTo>
                    <a:pt x="573341" y="146596"/>
                  </a:lnTo>
                  <a:lnTo>
                    <a:pt x="573773" y="147789"/>
                  </a:lnTo>
                  <a:lnTo>
                    <a:pt x="575360" y="149415"/>
                  </a:lnTo>
                  <a:lnTo>
                    <a:pt x="576592" y="149809"/>
                  </a:lnTo>
                  <a:lnTo>
                    <a:pt x="579843" y="151434"/>
                  </a:lnTo>
                  <a:lnTo>
                    <a:pt x="581863" y="152260"/>
                  </a:lnTo>
                  <a:lnTo>
                    <a:pt x="583895" y="153466"/>
                  </a:lnTo>
                  <a:lnTo>
                    <a:pt x="585914" y="154292"/>
                  </a:lnTo>
                  <a:lnTo>
                    <a:pt x="586714" y="154686"/>
                  </a:lnTo>
                  <a:lnTo>
                    <a:pt x="587933" y="155892"/>
                  </a:lnTo>
                  <a:lnTo>
                    <a:pt x="588340" y="156718"/>
                  </a:lnTo>
                  <a:lnTo>
                    <a:pt x="588340" y="160362"/>
                  </a:lnTo>
                  <a:lnTo>
                    <a:pt x="587514" y="161556"/>
                  </a:lnTo>
                  <a:lnTo>
                    <a:pt x="586308" y="162382"/>
                  </a:lnTo>
                  <a:lnTo>
                    <a:pt x="584695" y="163182"/>
                  </a:lnTo>
                  <a:lnTo>
                    <a:pt x="583069" y="163588"/>
                  </a:lnTo>
                  <a:lnTo>
                    <a:pt x="581444" y="163588"/>
                  </a:lnTo>
                  <a:lnTo>
                    <a:pt x="578612" y="163182"/>
                  </a:lnTo>
                  <a:lnTo>
                    <a:pt x="575360" y="162382"/>
                  </a:lnTo>
                  <a:lnTo>
                    <a:pt x="572541" y="160756"/>
                  </a:lnTo>
                  <a:lnTo>
                    <a:pt x="572147" y="167640"/>
                  </a:lnTo>
                  <a:lnTo>
                    <a:pt x="573773" y="168465"/>
                  </a:lnTo>
                  <a:lnTo>
                    <a:pt x="575360" y="168859"/>
                  </a:lnTo>
                  <a:lnTo>
                    <a:pt x="576986" y="168859"/>
                  </a:lnTo>
                  <a:lnTo>
                    <a:pt x="578612" y="169265"/>
                  </a:lnTo>
                  <a:lnTo>
                    <a:pt x="585914" y="169265"/>
                  </a:lnTo>
                  <a:lnTo>
                    <a:pt x="589534" y="168465"/>
                  </a:lnTo>
                  <a:lnTo>
                    <a:pt x="596036" y="164414"/>
                  </a:lnTo>
                  <a:lnTo>
                    <a:pt x="597636" y="161163"/>
                  </a:lnTo>
                  <a:lnTo>
                    <a:pt x="597230" y="157505"/>
                  </a:lnTo>
                  <a:lnTo>
                    <a:pt x="597636" y="155892"/>
                  </a:lnTo>
                  <a:close/>
                </a:path>
                <a:path w="599439" h="169544" extrusionOk="0">
                  <a:moveTo>
                    <a:pt x="598855" y="28765"/>
                  </a:moveTo>
                  <a:lnTo>
                    <a:pt x="597230" y="28346"/>
                  </a:lnTo>
                  <a:lnTo>
                    <a:pt x="595617" y="27940"/>
                  </a:lnTo>
                  <a:lnTo>
                    <a:pt x="594017" y="28346"/>
                  </a:lnTo>
                  <a:lnTo>
                    <a:pt x="584288" y="28346"/>
                  </a:lnTo>
                  <a:lnTo>
                    <a:pt x="577811" y="38061"/>
                  </a:lnTo>
                  <a:lnTo>
                    <a:pt x="577392" y="43738"/>
                  </a:lnTo>
                  <a:lnTo>
                    <a:pt x="577392" y="29959"/>
                  </a:lnTo>
                  <a:lnTo>
                    <a:pt x="563638" y="29959"/>
                  </a:lnTo>
                  <a:lnTo>
                    <a:pt x="563638" y="91528"/>
                  </a:lnTo>
                  <a:lnTo>
                    <a:pt x="579018" y="91528"/>
                  </a:lnTo>
                  <a:lnTo>
                    <a:pt x="579018" y="68834"/>
                  </a:lnTo>
                  <a:lnTo>
                    <a:pt x="579221" y="61328"/>
                  </a:lnTo>
                  <a:lnTo>
                    <a:pt x="580631" y="53098"/>
                  </a:lnTo>
                  <a:lnTo>
                    <a:pt x="584492" y="46469"/>
                  </a:lnTo>
                  <a:lnTo>
                    <a:pt x="591985" y="43738"/>
                  </a:lnTo>
                  <a:lnTo>
                    <a:pt x="594410" y="43738"/>
                  </a:lnTo>
                  <a:lnTo>
                    <a:pt x="596836" y="44132"/>
                  </a:lnTo>
                  <a:lnTo>
                    <a:pt x="598855" y="44958"/>
                  </a:lnTo>
                  <a:lnTo>
                    <a:pt x="598855" y="287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38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7"/>
          <p:cNvGrpSpPr/>
          <p:nvPr/>
        </p:nvGrpSpPr>
        <p:grpSpPr>
          <a:xfrm>
            <a:off x="7494602" y="5959939"/>
            <a:ext cx="1098434" cy="428872"/>
            <a:chOff x="3544646" y="2819933"/>
            <a:chExt cx="519722" cy="202920"/>
          </a:xfrm>
        </p:grpSpPr>
        <p:sp>
          <p:nvSpPr>
            <p:cNvPr id="68" name="Google Shape;68;p7"/>
            <p:cNvSpPr/>
            <p:nvPr/>
          </p:nvSpPr>
          <p:spPr>
            <a:xfrm>
              <a:off x="3544646" y="2819933"/>
              <a:ext cx="519430" cy="193040"/>
            </a:xfrm>
            <a:custGeom>
              <a:avLst/>
              <a:gdLst/>
              <a:ahLst/>
              <a:cxnLst/>
              <a:rect l="l" t="t" r="r" b="b"/>
              <a:pathLst>
                <a:path w="519429" h="193039" extrusionOk="0">
                  <a:moveTo>
                    <a:pt x="26543" y="178142"/>
                  </a:moveTo>
                  <a:lnTo>
                    <a:pt x="26098" y="155651"/>
                  </a:lnTo>
                  <a:lnTo>
                    <a:pt x="21602" y="155651"/>
                  </a:lnTo>
                  <a:lnTo>
                    <a:pt x="21602" y="185813"/>
                  </a:lnTo>
                  <a:lnTo>
                    <a:pt x="19354" y="188506"/>
                  </a:lnTo>
                  <a:lnTo>
                    <a:pt x="6743" y="188506"/>
                  </a:lnTo>
                  <a:lnTo>
                    <a:pt x="4495" y="185813"/>
                  </a:lnTo>
                  <a:lnTo>
                    <a:pt x="4495" y="155651"/>
                  </a:lnTo>
                  <a:lnTo>
                    <a:pt x="0" y="155651"/>
                  </a:lnTo>
                  <a:lnTo>
                    <a:pt x="0" y="188950"/>
                  </a:lnTo>
                  <a:lnTo>
                    <a:pt x="3606" y="193001"/>
                  </a:lnTo>
                  <a:lnTo>
                    <a:pt x="22936" y="193001"/>
                  </a:lnTo>
                  <a:lnTo>
                    <a:pt x="26543" y="188950"/>
                  </a:lnTo>
                  <a:lnTo>
                    <a:pt x="26543" y="188506"/>
                  </a:lnTo>
                  <a:lnTo>
                    <a:pt x="26543" y="178142"/>
                  </a:lnTo>
                  <a:close/>
                </a:path>
                <a:path w="519429" h="193039" extrusionOk="0">
                  <a:moveTo>
                    <a:pt x="63868" y="155651"/>
                  </a:moveTo>
                  <a:lnTo>
                    <a:pt x="59372" y="155651"/>
                  </a:lnTo>
                  <a:lnTo>
                    <a:pt x="59372" y="187591"/>
                  </a:lnTo>
                  <a:lnTo>
                    <a:pt x="58483" y="187591"/>
                  </a:lnTo>
                  <a:lnTo>
                    <a:pt x="57594" y="185813"/>
                  </a:lnTo>
                  <a:lnTo>
                    <a:pt x="56667" y="183565"/>
                  </a:lnTo>
                  <a:lnTo>
                    <a:pt x="55791" y="182194"/>
                  </a:lnTo>
                  <a:lnTo>
                    <a:pt x="44919" y="159702"/>
                  </a:lnTo>
                  <a:lnTo>
                    <a:pt x="43180" y="156095"/>
                  </a:lnTo>
                  <a:lnTo>
                    <a:pt x="42291" y="155651"/>
                  </a:lnTo>
                  <a:lnTo>
                    <a:pt x="35534" y="155651"/>
                  </a:lnTo>
                  <a:lnTo>
                    <a:pt x="35102" y="156565"/>
                  </a:lnTo>
                  <a:lnTo>
                    <a:pt x="35102" y="192087"/>
                  </a:lnTo>
                  <a:lnTo>
                    <a:pt x="39598" y="192087"/>
                  </a:lnTo>
                  <a:lnTo>
                    <a:pt x="39598" y="159702"/>
                  </a:lnTo>
                  <a:lnTo>
                    <a:pt x="40487" y="159702"/>
                  </a:lnTo>
                  <a:lnTo>
                    <a:pt x="41376" y="161505"/>
                  </a:lnTo>
                  <a:lnTo>
                    <a:pt x="41846" y="163322"/>
                  </a:lnTo>
                  <a:lnTo>
                    <a:pt x="42735" y="164642"/>
                  </a:lnTo>
                  <a:lnTo>
                    <a:pt x="54864" y="190754"/>
                  </a:lnTo>
                  <a:lnTo>
                    <a:pt x="55346" y="191643"/>
                  </a:lnTo>
                  <a:lnTo>
                    <a:pt x="56235" y="192087"/>
                  </a:lnTo>
                  <a:lnTo>
                    <a:pt x="62979" y="192087"/>
                  </a:lnTo>
                  <a:lnTo>
                    <a:pt x="63423" y="191198"/>
                  </a:lnTo>
                  <a:lnTo>
                    <a:pt x="63423" y="190309"/>
                  </a:lnTo>
                  <a:lnTo>
                    <a:pt x="63868" y="190309"/>
                  </a:lnTo>
                  <a:lnTo>
                    <a:pt x="63868" y="187591"/>
                  </a:lnTo>
                  <a:lnTo>
                    <a:pt x="63868" y="155651"/>
                  </a:lnTo>
                  <a:close/>
                </a:path>
                <a:path w="519429" h="193039" extrusionOk="0">
                  <a:moveTo>
                    <a:pt x="76923" y="155651"/>
                  </a:moveTo>
                  <a:lnTo>
                    <a:pt x="72415" y="155651"/>
                  </a:lnTo>
                  <a:lnTo>
                    <a:pt x="72415" y="192087"/>
                  </a:lnTo>
                  <a:lnTo>
                    <a:pt x="76923" y="192087"/>
                  </a:lnTo>
                  <a:lnTo>
                    <a:pt x="76923" y="155651"/>
                  </a:lnTo>
                  <a:close/>
                </a:path>
                <a:path w="519429" h="193039" extrusionOk="0">
                  <a:moveTo>
                    <a:pt x="112903" y="155651"/>
                  </a:moveTo>
                  <a:lnTo>
                    <a:pt x="107962" y="155651"/>
                  </a:lnTo>
                  <a:lnTo>
                    <a:pt x="99415" y="184454"/>
                  </a:lnTo>
                  <a:lnTo>
                    <a:pt x="99415" y="185813"/>
                  </a:lnTo>
                  <a:lnTo>
                    <a:pt x="98526" y="188506"/>
                  </a:lnTo>
                  <a:lnTo>
                    <a:pt x="97167" y="188506"/>
                  </a:lnTo>
                  <a:lnTo>
                    <a:pt x="97167" y="187147"/>
                  </a:lnTo>
                  <a:lnTo>
                    <a:pt x="96278" y="184454"/>
                  </a:lnTo>
                  <a:lnTo>
                    <a:pt x="87718" y="155651"/>
                  </a:lnTo>
                  <a:lnTo>
                    <a:pt x="82778" y="155651"/>
                  </a:lnTo>
                  <a:lnTo>
                    <a:pt x="94030" y="190754"/>
                  </a:lnTo>
                  <a:lnTo>
                    <a:pt x="94475" y="191643"/>
                  </a:lnTo>
                  <a:lnTo>
                    <a:pt x="94907" y="192087"/>
                  </a:lnTo>
                  <a:lnTo>
                    <a:pt x="101219" y="192087"/>
                  </a:lnTo>
                  <a:lnTo>
                    <a:pt x="101663" y="191643"/>
                  </a:lnTo>
                  <a:lnTo>
                    <a:pt x="102108" y="190754"/>
                  </a:lnTo>
                  <a:lnTo>
                    <a:pt x="102793" y="188506"/>
                  </a:lnTo>
                  <a:lnTo>
                    <a:pt x="112903" y="155651"/>
                  </a:lnTo>
                  <a:close/>
                </a:path>
                <a:path w="519429" h="193039" extrusionOk="0">
                  <a:moveTo>
                    <a:pt x="141262" y="156095"/>
                  </a:moveTo>
                  <a:lnTo>
                    <a:pt x="136321" y="155651"/>
                  </a:lnTo>
                  <a:lnTo>
                    <a:pt x="121018" y="155651"/>
                  </a:lnTo>
                  <a:lnTo>
                    <a:pt x="118325" y="158343"/>
                  </a:lnTo>
                  <a:lnTo>
                    <a:pt x="118325" y="187147"/>
                  </a:lnTo>
                  <a:lnTo>
                    <a:pt x="118770" y="190309"/>
                  </a:lnTo>
                  <a:lnTo>
                    <a:pt x="121907" y="193001"/>
                  </a:lnTo>
                  <a:lnTo>
                    <a:pt x="125514" y="192557"/>
                  </a:lnTo>
                  <a:lnTo>
                    <a:pt x="136321" y="192557"/>
                  </a:lnTo>
                  <a:lnTo>
                    <a:pt x="141262" y="192087"/>
                  </a:lnTo>
                  <a:lnTo>
                    <a:pt x="141262" y="188061"/>
                  </a:lnTo>
                  <a:lnTo>
                    <a:pt x="124155" y="188061"/>
                  </a:lnTo>
                  <a:lnTo>
                    <a:pt x="123266" y="187147"/>
                  </a:lnTo>
                  <a:lnTo>
                    <a:pt x="123266" y="174561"/>
                  </a:lnTo>
                  <a:lnTo>
                    <a:pt x="139014" y="174561"/>
                  </a:lnTo>
                  <a:lnTo>
                    <a:pt x="139014" y="170954"/>
                  </a:lnTo>
                  <a:lnTo>
                    <a:pt x="123266" y="170954"/>
                  </a:lnTo>
                  <a:lnTo>
                    <a:pt x="123266" y="160591"/>
                  </a:lnTo>
                  <a:lnTo>
                    <a:pt x="124155" y="159702"/>
                  </a:lnTo>
                  <a:lnTo>
                    <a:pt x="141262" y="159702"/>
                  </a:lnTo>
                  <a:lnTo>
                    <a:pt x="141262" y="156095"/>
                  </a:lnTo>
                  <a:close/>
                </a:path>
                <a:path w="519429" h="193039" extrusionOk="0">
                  <a:moveTo>
                    <a:pt x="174091" y="192557"/>
                  </a:moveTo>
                  <a:lnTo>
                    <a:pt x="170510" y="180835"/>
                  </a:lnTo>
                  <a:lnTo>
                    <a:pt x="170065" y="178142"/>
                  </a:lnTo>
                  <a:lnTo>
                    <a:pt x="168732" y="176809"/>
                  </a:lnTo>
                  <a:lnTo>
                    <a:pt x="168262" y="176339"/>
                  </a:lnTo>
                  <a:lnTo>
                    <a:pt x="166001" y="175450"/>
                  </a:lnTo>
                  <a:lnTo>
                    <a:pt x="170954" y="175006"/>
                  </a:lnTo>
                  <a:lnTo>
                    <a:pt x="172237" y="172758"/>
                  </a:lnTo>
                  <a:lnTo>
                    <a:pt x="172758" y="171843"/>
                  </a:lnTo>
                  <a:lnTo>
                    <a:pt x="172758" y="159258"/>
                  </a:lnTo>
                  <a:lnTo>
                    <a:pt x="172758" y="157899"/>
                  </a:lnTo>
                  <a:lnTo>
                    <a:pt x="169583" y="155651"/>
                  </a:lnTo>
                  <a:lnTo>
                    <a:pt x="167817" y="155651"/>
                  </a:lnTo>
                  <a:lnTo>
                    <a:pt x="167817" y="160591"/>
                  </a:lnTo>
                  <a:lnTo>
                    <a:pt x="167817" y="171399"/>
                  </a:lnTo>
                  <a:lnTo>
                    <a:pt x="166001" y="172758"/>
                  </a:lnTo>
                  <a:lnTo>
                    <a:pt x="152514" y="172758"/>
                  </a:lnTo>
                  <a:lnTo>
                    <a:pt x="152514" y="159258"/>
                  </a:lnTo>
                  <a:lnTo>
                    <a:pt x="166001" y="159258"/>
                  </a:lnTo>
                  <a:lnTo>
                    <a:pt x="167817" y="160591"/>
                  </a:lnTo>
                  <a:lnTo>
                    <a:pt x="167817" y="155651"/>
                  </a:lnTo>
                  <a:lnTo>
                    <a:pt x="152514" y="155651"/>
                  </a:lnTo>
                  <a:lnTo>
                    <a:pt x="148450" y="156095"/>
                  </a:lnTo>
                  <a:lnTo>
                    <a:pt x="148450" y="192557"/>
                  </a:lnTo>
                  <a:lnTo>
                    <a:pt x="152958" y="192557"/>
                  </a:lnTo>
                  <a:lnTo>
                    <a:pt x="152958" y="177253"/>
                  </a:lnTo>
                  <a:lnTo>
                    <a:pt x="161061" y="177253"/>
                  </a:lnTo>
                  <a:lnTo>
                    <a:pt x="163309" y="176809"/>
                  </a:lnTo>
                  <a:lnTo>
                    <a:pt x="165557" y="178587"/>
                  </a:lnTo>
                  <a:lnTo>
                    <a:pt x="166001" y="180835"/>
                  </a:lnTo>
                  <a:lnTo>
                    <a:pt x="169138" y="192087"/>
                  </a:lnTo>
                  <a:lnTo>
                    <a:pt x="174091" y="192557"/>
                  </a:lnTo>
                  <a:close/>
                </a:path>
                <a:path w="519429" h="193039" extrusionOk="0">
                  <a:moveTo>
                    <a:pt x="202882" y="176809"/>
                  </a:moveTo>
                  <a:lnTo>
                    <a:pt x="201079" y="173647"/>
                  </a:lnTo>
                  <a:lnTo>
                    <a:pt x="188506" y="170510"/>
                  </a:lnTo>
                  <a:lnTo>
                    <a:pt x="185331" y="170065"/>
                  </a:lnTo>
                  <a:lnTo>
                    <a:pt x="183997" y="168706"/>
                  </a:lnTo>
                  <a:lnTo>
                    <a:pt x="183997" y="159258"/>
                  </a:lnTo>
                  <a:lnTo>
                    <a:pt x="194805" y="159258"/>
                  </a:lnTo>
                  <a:lnTo>
                    <a:pt x="198386" y="159702"/>
                  </a:lnTo>
                  <a:lnTo>
                    <a:pt x="201549" y="159702"/>
                  </a:lnTo>
                  <a:lnTo>
                    <a:pt x="201993" y="156095"/>
                  </a:lnTo>
                  <a:lnTo>
                    <a:pt x="198386" y="155206"/>
                  </a:lnTo>
                  <a:lnTo>
                    <a:pt x="194805" y="154762"/>
                  </a:lnTo>
                  <a:lnTo>
                    <a:pt x="190754" y="155206"/>
                  </a:lnTo>
                  <a:lnTo>
                    <a:pt x="182638" y="155206"/>
                  </a:lnTo>
                  <a:lnTo>
                    <a:pt x="179057" y="156095"/>
                  </a:lnTo>
                  <a:lnTo>
                    <a:pt x="179057" y="170510"/>
                  </a:lnTo>
                  <a:lnTo>
                    <a:pt x="180835" y="173647"/>
                  </a:lnTo>
                  <a:lnTo>
                    <a:pt x="186258" y="175006"/>
                  </a:lnTo>
                  <a:lnTo>
                    <a:pt x="193890" y="176809"/>
                  </a:lnTo>
                  <a:lnTo>
                    <a:pt x="197053" y="177253"/>
                  </a:lnTo>
                  <a:lnTo>
                    <a:pt x="198386" y="178587"/>
                  </a:lnTo>
                  <a:lnTo>
                    <a:pt x="198386" y="187591"/>
                  </a:lnTo>
                  <a:lnTo>
                    <a:pt x="196583" y="188506"/>
                  </a:lnTo>
                  <a:lnTo>
                    <a:pt x="188061" y="188506"/>
                  </a:lnTo>
                  <a:lnTo>
                    <a:pt x="186258" y="188061"/>
                  </a:lnTo>
                  <a:lnTo>
                    <a:pt x="179946" y="188061"/>
                  </a:lnTo>
                  <a:lnTo>
                    <a:pt x="179501" y="191643"/>
                  </a:lnTo>
                  <a:lnTo>
                    <a:pt x="187134" y="192557"/>
                  </a:lnTo>
                  <a:lnTo>
                    <a:pt x="199301" y="192557"/>
                  </a:lnTo>
                  <a:lnTo>
                    <a:pt x="202882" y="191198"/>
                  </a:lnTo>
                  <a:lnTo>
                    <a:pt x="202882" y="176809"/>
                  </a:lnTo>
                  <a:close/>
                </a:path>
                <a:path w="519429" h="193039" extrusionOk="0">
                  <a:moveTo>
                    <a:pt x="215049" y="155651"/>
                  </a:moveTo>
                  <a:lnTo>
                    <a:pt x="210553" y="155651"/>
                  </a:lnTo>
                  <a:lnTo>
                    <a:pt x="210553" y="192087"/>
                  </a:lnTo>
                  <a:lnTo>
                    <a:pt x="215049" y="192087"/>
                  </a:lnTo>
                  <a:lnTo>
                    <a:pt x="215049" y="155651"/>
                  </a:lnTo>
                  <a:close/>
                </a:path>
                <a:path w="519429" h="193039" extrusionOk="0">
                  <a:moveTo>
                    <a:pt x="249682" y="155651"/>
                  </a:moveTo>
                  <a:lnTo>
                    <a:pt x="221322" y="155651"/>
                  </a:lnTo>
                  <a:lnTo>
                    <a:pt x="221322" y="159702"/>
                  </a:lnTo>
                  <a:lnTo>
                    <a:pt x="233045" y="159702"/>
                  </a:lnTo>
                  <a:lnTo>
                    <a:pt x="233045" y="192087"/>
                  </a:lnTo>
                  <a:lnTo>
                    <a:pt x="237540" y="192087"/>
                  </a:lnTo>
                  <a:lnTo>
                    <a:pt x="237540" y="159702"/>
                  </a:lnTo>
                  <a:lnTo>
                    <a:pt x="249682" y="159702"/>
                  </a:lnTo>
                  <a:lnTo>
                    <a:pt x="249682" y="155651"/>
                  </a:lnTo>
                  <a:close/>
                </a:path>
                <a:path w="519429" h="193039" extrusionOk="0">
                  <a:moveTo>
                    <a:pt x="261366" y="146646"/>
                  </a:moveTo>
                  <a:lnTo>
                    <a:pt x="260477" y="146215"/>
                  </a:lnTo>
                  <a:lnTo>
                    <a:pt x="257784" y="146215"/>
                  </a:lnTo>
                  <a:lnTo>
                    <a:pt x="257314" y="147091"/>
                  </a:lnTo>
                  <a:lnTo>
                    <a:pt x="257314" y="151155"/>
                  </a:lnTo>
                  <a:lnTo>
                    <a:pt x="257784" y="151599"/>
                  </a:lnTo>
                  <a:lnTo>
                    <a:pt x="260921" y="151599"/>
                  </a:lnTo>
                  <a:lnTo>
                    <a:pt x="261366" y="151155"/>
                  </a:lnTo>
                  <a:lnTo>
                    <a:pt x="261366" y="146646"/>
                  </a:lnTo>
                  <a:close/>
                </a:path>
                <a:path w="519429" h="193039" extrusionOk="0">
                  <a:moveTo>
                    <a:pt x="270370" y="146646"/>
                  </a:moveTo>
                  <a:lnTo>
                    <a:pt x="269481" y="146215"/>
                  </a:lnTo>
                  <a:lnTo>
                    <a:pt x="266788" y="146215"/>
                  </a:lnTo>
                  <a:lnTo>
                    <a:pt x="266319" y="147091"/>
                  </a:lnTo>
                  <a:lnTo>
                    <a:pt x="266319" y="151155"/>
                  </a:lnTo>
                  <a:lnTo>
                    <a:pt x="266788" y="151599"/>
                  </a:lnTo>
                  <a:lnTo>
                    <a:pt x="269925" y="151599"/>
                  </a:lnTo>
                  <a:lnTo>
                    <a:pt x="270370" y="150710"/>
                  </a:lnTo>
                  <a:lnTo>
                    <a:pt x="270370" y="146646"/>
                  </a:lnTo>
                  <a:close/>
                </a:path>
                <a:path w="519429" h="193039" extrusionOk="0">
                  <a:moveTo>
                    <a:pt x="279806" y="192087"/>
                  </a:moveTo>
                  <a:lnTo>
                    <a:pt x="276059" y="180835"/>
                  </a:lnTo>
                  <a:lnTo>
                    <a:pt x="274713" y="176809"/>
                  </a:lnTo>
                  <a:lnTo>
                    <a:pt x="270370" y="163766"/>
                  </a:lnTo>
                  <a:lnTo>
                    <a:pt x="270370" y="176809"/>
                  </a:lnTo>
                  <a:lnTo>
                    <a:pt x="257784" y="176809"/>
                  </a:lnTo>
                  <a:lnTo>
                    <a:pt x="262293" y="162394"/>
                  </a:lnTo>
                  <a:lnTo>
                    <a:pt x="262737" y="161061"/>
                  </a:lnTo>
                  <a:lnTo>
                    <a:pt x="262737" y="160147"/>
                  </a:lnTo>
                  <a:lnTo>
                    <a:pt x="263182" y="159258"/>
                  </a:lnTo>
                  <a:lnTo>
                    <a:pt x="264541" y="159258"/>
                  </a:lnTo>
                  <a:lnTo>
                    <a:pt x="264541" y="160591"/>
                  </a:lnTo>
                  <a:lnTo>
                    <a:pt x="265430" y="162394"/>
                  </a:lnTo>
                  <a:lnTo>
                    <a:pt x="270370" y="176809"/>
                  </a:lnTo>
                  <a:lnTo>
                    <a:pt x="270370" y="163766"/>
                  </a:lnTo>
                  <a:lnTo>
                    <a:pt x="268871" y="159258"/>
                  </a:lnTo>
                  <a:lnTo>
                    <a:pt x="268122" y="157010"/>
                  </a:lnTo>
                  <a:lnTo>
                    <a:pt x="267677" y="156095"/>
                  </a:lnTo>
                  <a:lnTo>
                    <a:pt x="267233" y="155651"/>
                  </a:lnTo>
                  <a:lnTo>
                    <a:pt x="260477" y="155651"/>
                  </a:lnTo>
                  <a:lnTo>
                    <a:pt x="259562" y="156095"/>
                  </a:lnTo>
                  <a:lnTo>
                    <a:pt x="259562" y="157010"/>
                  </a:lnTo>
                  <a:lnTo>
                    <a:pt x="247878" y="192087"/>
                  </a:lnTo>
                  <a:lnTo>
                    <a:pt x="252818" y="192087"/>
                  </a:lnTo>
                  <a:lnTo>
                    <a:pt x="256425" y="180835"/>
                  </a:lnTo>
                  <a:lnTo>
                    <a:pt x="271284" y="180835"/>
                  </a:lnTo>
                  <a:lnTo>
                    <a:pt x="274866" y="192087"/>
                  </a:lnTo>
                  <a:lnTo>
                    <a:pt x="279806" y="192087"/>
                  </a:lnTo>
                  <a:close/>
                </a:path>
                <a:path w="519429" h="193039" extrusionOk="0">
                  <a:moveTo>
                    <a:pt x="306806" y="155651"/>
                  </a:moveTo>
                  <a:lnTo>
                    <a:pt x="278472" y="155651"/>
                  </a:lnTo>
                  <a:lnTo>
                    <a:pt x="278472" y="159702"/>
                  </a:lnTo>
                  <a:lnTo>
                    <a:pt x="290169" y="159702"/>
                  </a:lnTo>
                  <a:lnTo>
                    <a:pt x="290169" y="192087"/>
                  </a:lnTo>
                  <a:lnTo>
                    <a:pt x="294665" y="192087"/>
                  </a:lnTo>
                  <a:lnTo>
                    <a:pt x="294665" y="159702"/>
                  </a:lnTo>
                  <a:lnTo>
                    <a:pt x="306806" y="159702"/>
                  </a:lnTo>
                  <a:lnTo>
                    <a:pt x="306806" y="155651"/>
                  </a:lnTo>
                  <a:close/>
                </a:path>
                <a:path w="519429" h="193039" extrusionOk="0">
                  <a:moveTo>
                    <a:pt x="446265" y="0"/>
                  </a:moveTo>
                  <a:lnTo>
                    <a:pt x="317157" y="0"/>
                  </a:lnTo>
                  <a:lnTo>
                    <a:pt x="317157" y="111582"/>
                  </a:lnTo>
                  <a:lnTo>
                    <a:pt x="361467" y="97675"/>
                  </a:lnTo>
                  <a:lnTo>
                    <a:pt x="412521" y="55791"/>
                  </a:lnTo>
                  <a:lnTo>
                    <a:pt x="439801" y="14973"/>
                  </a:lnTo>
                  <a:lnTo>
                    <a:pt x="446265" y="0"/>
                  </a:lnTo>
                  <a:close/>
                </a:path>
                <a:path w="519429" h="193039" extrusionOk="0">
                  <a:moveTo>
                    <a:pt x="519163" y="0"/>
                  </a:moveTo>
                  <a:lnTo>
                    <a:pt x="454380" y="0"/>
                  </a:lnTo>
                  <a:lnTo>
                    <a:pt x="447217" y="17119"/>
                  </a:lnTo>
                  <a:lnTo>
                    <a:pt x="438581" y="33401"/>
                  </a:lnTo>
                  <a:lnTo>
                    <a:pt x="390220" y="89382"/>
                  </a:lnTo>
                  <a:lnTo>
                    <a:pt x="338455" y="116128"/>
                  </a:lnTo>
                  <a:lnTo>
                    <a:pt x="316712" y="120573"/>
                  </a:lnTo>
                  <a:lnTo>
                    <a:pt x="316712" y="136321"/>
                  </a:lnTo>
                  <a:lnTo>
                    <a:pt x="518718" y="136321"/>
                  </a:lnTo>
                  <a:lnTo>
                    <a:pt x="519163" y="0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38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3861803" y="2965703"/>
              <a:ext cx="202565" cy="57150"/>
            </a:xfrm>
            <a:custGeom>
              <a:avLst/>
              <a:gdLst/>
              <a:ahLst/>
              <a:cxnLst/>
              <a:rect l="l" t="t" r="r" b="b"/>
              <a:pathLst>
                <a:path w="202564" h="57150" extrusionOk="0">
                  <a:moveTo>
                    <a:pt x="28803" y="15735"/>
                  </a:moveTo>
                  <a:lnTo>
                    <a:pt x="27000" y="14820"/>
                  </a:lnTo>
                  <a:lnTo>
                    <a:pt x="16192" y="14820"/>
                  </a:lnTo>
                  <a:lnTo>
                    <a:pt x="16192" y="25184"/>
                  </a:lnTo>
                  <a:lnTo>
                    <a:pt x="27000" y="25184"/>
                  </a:lnTo>
                  <a:lnTo>
                    <a:pt x="28803" y="23825"/>
                  </a:lnTo>
                  <a:lnTo>
                    <a:pt x="28803" y="19799"/>
                  </a:lnTo>
                  <a:lnTo>
                    <a:pt x="28803" y="15735"/>
                  </a:lnTo>
                  <a:close/>
                </a:path>
                <a:path w="202564" h="57150" extrusionOk="0">
                  <a:moveTo>
                    <a:pt x="29692" y="31038"/>
                  </a:moveTo>
                  <a:lnTo>
                    <a:pt x="27889" y="30124"/>
                  </a:lnTo>
                  <a:lnTo>
                    <a:pt x="22948" y="29679"/>
                  </a:lnTo>
                  <a:lnTo>
                    <a:pt x="16192" y="29679"/>
                  </a:lnTo>
                  <a:lnTo>
                    <a:pt x="16192" y="41376"/>
                  </a:lnTo>
                  <a:lnTo>
                    <a:pt x="27889" y="41376"/>
                  </a:lnTo>
                  <a:lnTo>
                    <a:pt x="29248" y="40487"/>
                  </a:lnTo>
                  <a:lnTo>
                    <a:pt x="29248" y="35979"/>
                  </a:lnTo>
                  <a:lnTo>
                    <a:pt x="29692" y="31038"/>
                  </a:lnTo>
                  <a:close/>
                </a:path>
                <a:path w="202564" h="57150" extrusionOk="0">
                  <a:moveTo>
                    <a:pt x="64795" y="17995"/>
                  </a:moveTo>
                  <a:lnTo>
                    <a:pt x="62992" y="14820"/>
                  </a:lnTo>
                  <a:lnTo>
                    <a:pt x="56680" y="14820"/>
                  </a:lnTo>
                  <a:lnTo>
                    <a:pt x="50380" y="14820"/>
                  </a:lnTo>
                  <a:lnTo>
                    <a:pt x="48602" y="17995"/>
                  </a:lnTo>
                  <a:lnTo>
                    <a:pt x="48602" y="38684"/>
                  </a:lnTo>
                  <a:lnTo>
                    <a:pt x="50380" y="41821"/>
                  </a:lnTo>
                  <a:lnTo>
                    <a:pt x="62992" y="41821"/>
                  </a:lnTo>
                  <a:lnTo>
                    <a:pt x="64795" y="38684"/>
                  </a:lnTo>
                  <a:lnTo>
                    <a:pt x="64795" y="17995"/>
                  </a:lnTo>
                  <a:close/>
                </a:path>
                <a:path w="202564" h="57150" extrusionOk="0">
                  <a:moveTo>
                    <a:pt x="202006" y="0"/>
                  </a:moveTo>
                  <a:lnTo>
                    <a:pt x="146215" y="0"/>
                  </a:lnTo>
                  <a:lnTo>
                    <a:pt x="146215" y="45427"/>
                  </a:lnTo>
                  <a:lnTo>
                    <a:pt x="145326" y="46316"/>
                  </a:lnTo>
                  <a:lnTo>
                    <a:pt x="137223" y="46316"/>
                  </a:lnTo>
                  <a:lnTo>
                    <a:pt x="136334" y="45427"/>
                  </a:lnTo>
                  <a:lnTo>
                    <a:pt x="135864" y="44538"/>
                  </a:lnTo>
                  <a:lnTo>
                    <a:pt x="125526" y="22047"/>
                  </a:lnTo>
                  <a:lnTo>
                    <a:pt x="124612" y="20243"/>
                  </a:lnTo>
                  <a:lnTo>
                    <a:pt x="123723" y="18427"/>
                  </a:lnTo>
                  <a:lnTo>
                    <a:pt x="123278" y="16624"/>
                  </a:lnTo>
                  <a:lnTo>
                    <a:pt x="122834" y="16624"/>
                  </a:lnTo>
                  <a:lnTo>
                    <a:pt x="123278" y="18427"/>
                  </a:lnTo>
                  <a:lnTo>
                    <a:pt x="123278" y="46316"/>
                  </a:lnTo>
                  <a:lnTo>
                    <a:pt x="116979" y="46316"/>
                  </a:lnTo>
                  <a:lnTo>
                    <a:pt x="116979" y="10795"/>
                  </a:lnTo>
                  <a:lnTo>
                    <a:pt x="117868" y="9880"/>
                  </a:lnTo>
                  <a:lnTo>
                    <a:pt x="125526" y="9880"/>
                  </a:lnTo>
                  <a:lnTo>
                    <a:pt x="126415" y="10325"/>
                  </a:lnTo>
                  <a:lnTo>
                    <a:pt x="126860" y="11684"/>
                  </a:lnTo>
                  <a:lnTo>
                    <a:pt x="136779" y="33286"/>
                  </a:lnTo>
                  <a:lnTo>
                    <a:pt x="138582" y="36868"/>
                  </a:lnTo>
                  <a:lnTo>
                    <a:pt x="139471" y="39116"/>
                  </a:lnTo>
                  <a:lnTo>
                    <a:pt x="139915" y="39116"/>
                  </a:lnTo>
                  <a:lnTo>
                    <a:pt x="139827" y="36868"/>
                  </a:lnTo>
                  <a:lnTo>
                    <a:pt x="139471" y="35064"/>
                  </a:lnTo>
                  <a:lnTo>
                    <a:pt x="139471" y="9880"/>
                  </a:lnTo>
                  <a:lnTo>
                    <a:pt x="139471" y="9436"/>
                  </a:lnTo>
                  <a:lnTo>
                    <a:pt x="145770" y="9436"/>
                  </a:lnTo>
                  <a:lnTo>
                    <a:pt x="146215" y="45427"/>
                  </a:lnTo>
                  <a:lnTo>
                    <a:pt x="146215" y="0"/>
                  </a:lnTo>
                  <a:lnTo>
                    <a:pt x="108419" y="0"/>
                  </a:lnTo>
                  <a:lnTo>
                    <a:pt x="108419" y="45427"/>
                  </a:lnTo>
                  <a:lnTo>
                    <a:pt x="107530" y="46316"/>
                  </a:lnTo>
                  <a:lnTo>
                    <a:pt x="99428" y="46316"/>
                  </a:lnTo>
                  <a:lnTo>
                    <a:pt x="98539" y="45427"/>
                  </a:lnTo>
                  <a:lnTo>
                    <a:pt x="98094" y="44538"/>
                  </a:lnTo>
                  <a:lnTo>
                    <a:pt x="87731" y="22047"/>
                  </a:lnTo>
                  <a:lnTo>
                    <a:pt x="86842" y="20243"/>
                  </a:lnTo>
                  <a:lnTo>
                    <a:pt x="85928" y="18427"/>
                  </a:lnTo>
                  <a:lnTo>
                    <a:pt x="85483" y="16624"/>
                  </a:lnTo>
                  <a:lnTo>
                    <a:pt x="85039" y="16624"/>
                  </a:lnTo>
                  <a:lnTo>
                    <a:pt x="85483" y="18427"/>
                  </a:lnTo>
                  <a:lnTo>
                    <a:pt x="85483" y="46316"/>
                  </a:lnTo>
                  <a:lnTo>
                    <a:pt x="79184" y="46316"/>
                  </a:lnTo>
                  <a:lnTo>
                    <a:pt x="79184" y="10795"/>
                  </a:lnTo>
                  <a:lnTo>
                    <a:pt x="80098" y="9880"/>
                  </a:lnTo>
                  <a:lnTo>
                    <a:pt x="87731" y="9880"/>
                  </a:lnTo>
                  <a:lnTo>
                    <a:pt x="88620" y="10325"/>
                  </a:lnTo>
                  <a:lnTo>
                    <a:pt x="89090" y="11684"/>
                  </a:lnTo>
                  <a:lnTo>
                    <a:pt x="98983" y="33286"/>
                  </a:lnTo>
                  <a:lnTo>
                    <a:pt x="100787" y="36868"/>
                  </a:lnTo>
                  <a:lnTo>
                    <a:pt x="101676" y="39116"/>
                  </a:lnTo>
                  <a:lnTo>
                    <a:pt x="102120" y="39116"/>
                  </a:lnTo>
                  <a:lnTo>
                    <a:pt x="102031" y="36868"/>
                  </a:lnTo>
                  <a:lnTo>
                    <a:pt x="101676" y="35064"/>
                  </a:lnTo>
                  <a:lnTo>
                    <a:pt x="101676" y="9880"/>
                  </a:lnTo>
                  <a:lnTo>
                    <a:pt x="101676" y="9436"/>
                  </a:lnTo>
                  <a:lnTo>
                    <a:pt x="107975" y="9436"/>
                  </a:lnTo>
                  <a:lnTo>
                    <a:pt x="108419" y="45427"/>
                  </a:lnTo>
                  <a:lnTo>
                    <a:pt x="108419" y="0"/>
                  </a:lnTo>
                  <a:lnTo>
                    <a:pt x="71983" y="0"/>
                  </a:lnTo>
                  <a:lnTo>
                    <a:pt x="71983" y="13931"/>
                  </a:lnTo>
                  <a:lnTo>
                    <a:pt x="71894" y="31483"/>
                  </a:lnTo>
                  <a:lnTo>
                    <a:pt x="71539" y="42735"/>
                  </a:lnTo>
                  <a:lnTo>
                    <a:pt x="67932" y="47231"/>
                  </a:lnTo>
                  <a:lnTo>
                    <a:pt x="45440" y="47231"/>
                  </a:lnTo>
                  <a:lnTo>
                    <a:pt x="45085" y="46786"/>
                  </a:lnTo>
                  <a:lnTo>
                    <a:pt x="41859" y="42735"/>
                  </a:lnTo>
                  <a:lnTo>
                    <a:pt x="41859" y="13931"/>
                  </a:lnTo>
                  <a:lnTo>
                    <a:pt x="45885" y="9436"/>
                  </a:lnTo>
                  <a:lnTo>
                    <a:pt x="67932" y="9436"/>
                  </a:lnTo>
                  <a:lnTo>
                    <a:pt x="71983" y="13931"/>
                  </a:lnTo>
                  <a:lnTo>
                    <a:pt x="71983" y="0"/>
                  </a:lnTo>
                  <a:lnTo>
                    <a:pt x="36436" y="0"/>
                  </a:lnTo>
                  <a:lnTo>
                    <a:pt x="36436" y="31483"/>
                  </a:lnTo>
                  <a:lnTo>
                    <a:pt x="36334" y="39116"/>
                  </a:lnTo>
                  <a:lnTo>
                    <a:pt x="35991" y="44983"/>
                  </a:lnTo>
                  <a:lnTo>
                    <a:pt x="32854" y="46786"/>
                  </a:lnTo>
                  <a:lnTo>
                    <a:pt x="13944" y="46786"/>
                  </a:lnTo>
                  <a:lnTo>
                    <a:pt x="9893" y="46316"/>
                  </a:lnTo>
                  <a:lnTo>
                    <a:pt x="9893" y="9880"/>
                  </a:lnTo>
                  <a:lnTo>
                    <a:pt x="14389" y="9436"/>
                  </a:lnTo>
                  <a:lnTo>
                    <a:pt x="31940" y="9436"/>
                  </a:lnTo>
                  <a:lnTo>
                    <a:pt x="35547" y="11239"/>
                  </a:lnTo>
                  <a:lnTo>
                    <a:pt x="35547" y="24295"/>
                  </a:lnTo>
                  <a:lnTo>
                    <a:pt x="33743" y="26987"/>
                  </a:lnTo>
                  <a:lnTo>
                    <a:pt x="29248" y="27432"/>
                  </a:lnTo>
                  <a:lnTo>
                    <a:pt x="34632" y="27876"/>
                  </a:lnTo>
                  <a:lnTo>
                    <a:pt x="36436" y="31483"/>
                  </a:lnTo>
                  <a:lnTo>
                    <a:pt x="36436" y="0"/>
                  </a:lnTo>
                  <a:lnTo>
                    <a:pt x="0" y="0"/>
                  </a:lnTo>
                  <a:lnTo>
                    <a:pt x="0" y="56680"/>
                  </a:lnTo>
                  <a:lnTo>
                    <a:pt x="202006" y="56680"/>
                  </a:lnTo>
                  <a:lnTo>
                    <a:pt x="202006" y="47231"/>
                  </a:lnTo>
                  <a:lnTo>
                    <a:pt x="202006" y="46316"/>
                  </a:lnTo>
                  <a:lnTo>
                    <a:pt x="202006" y="9436"/>
                  </a:lnTo>
                  <a:lnTo>
                    <a:pt x="202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38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7"/>
          <p:cNvSpPr/>
          <p:nvPr/>
        </p:nvSpPr>
        <p:spPr>
          <a:xfrm>
            <a:off x="6404625" y="8256"/>
            <a:ext cx="5738270" cy="6811027"/>
          </a:xfrm>
          <a:prstGeom prst="rtTriangle">
            <a:avLst/>
          </a:prstGeom>
          <a:solidFill>
            <a:srgbClr val="0B112A"/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algn="ctr"/>
            <a:endParaRPr sz="38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" name="Google Shape;71;p7"/>
          <p:cNvGrpSpPr/>
          <p:nvPr/>
        </p:nvGrpSpPr>
        <p:grpSpPr>
          <a:xfrm>
            <a:off x="9957848" y="6030075"/>
            <a:ext cx="1625736" cy="428834"/>
            <a:chOff x="4703914" y="2819926"/>
            <a:chExt cx="769214" cy="202902"/>
          </a:xfrm>
        </p:grpSpPr>
        <p:pic>
          <p:nvPicPr>
            <p:cNvPr id="72" name="Google Shape;72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03914" y="2819926"/>
              <a:ext cx="125338" cy="125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7"/>
            <p:cNvSpPr/>
            <p:nvPr/>
          </p:nvSpPr>
          <p:spPr>
            <a:xfrm>
              <a:off x="4871148" y="2853283"/>
              <a:ext cx="601980" cy="169545"/>
            </a:xfrm>
            <a:custGeom>
              <a:avLst/>
              <a:gdLst/>
              <a:ahLst/>
              <a:cxnLst/>
              <a:rect l="l" t="t" r="r" b="b"/>
              <a:pathLst>
                <a:path w="601979" h="169544" extrusionOk="0">
                  <a:moveTo>
                    <a:pt x="46393" y="8978"/>
                  </a:moveTo>
                  <a:lnTo>
                    <a:pt x="0" y="8978"/>
                  </a:lnTo>
                  <a:lnTo>
                    <a:pt x="0" y="91986"/>
                  </a:lnTo>
                  <a:lnTo>
                    <a:pt x="16675" y="91986"/>
                  </a:lnTo>
                  <a:lnTo>
                    <a:pt x="16675" y="55372"/>
                  </a:lnTo>
                  <a:lnTo>
                    <a:pt x="44754" y="55372"/>
                  </a:lnTo>
                  <a:lnTo>
                    <a:pt x="44754" y="42329"/>
                  </a:lnTo>
                  <a:lnTo>
                    <a:pt x="16675" y="42329"/>
                  </a:lnTo>
                  <a:lnTo>
                    <a:pt x="16675" y="21983"/>
                  </a:lnTo>
                  <a:lnTo>
                    <a:pt x="46393" y="21983"/>
                  </a:lnTo>
                  <a:lnTo>
                    <a:pt x="46393" y="8978"/>
                  </a:lnTo>
                  <a:close/>
                </a:path>
                <a:path w="601979" h="169544" extrusionOk="0">
                  <a:moveTo>
                    <a:pt x="93980" y="28917"/>
                  </a:moveTo>
                  <a:lnTo>
                    <a:pt x="92379" y="28486"/>
                  </a:lnTo>
                  <a:lnTo>
                    <a:pt x="90741" y="28092"/>
                  </a:lnTo>
                  <a:lnTo>
                    <a:pt x="89115" y="28486"/>
                  </a:lnTo>
                  <a:lnTo>
                    <a:pt x="79336" y="28486"/>
                  </a:lnTo>
                  <a:lnTo>
                    <a:pt x="72834" y="38265"/>
                  </a:lnTo>
                  <a:lnTo>
                    <a:pt x="72428" y="43967"/>
                  </a:lnTo>
                  <a:lnTo>
                    <a:pt x="72428" y="30124"/>
                  </a:lnTo>
                  <a:lnTo>
                    <a:pt x="58597" y="30124"/>
                  </a:lnTo>
                  <a:lnTo>
                    <a:pt x="58597" y="91986"/>
                  </a:lnTo>
                  <a:lnTo>
                    <a:pt x="74066" y="91986"/>
                  </a:lnTo>
                  <a:lnTo>
                    <a:pt x="74066" y="69176"/>
                  </a:lnTo>
                  <a:lnTo>
                    <a:pt x="74269" y="61633"/>
                  </a:lnTo>
                  <a:lnTo>
                    <a:pt x="75692" y="53365"/>
                  </a:lnTo>
                  <a:lnTo>
                    <a:pt x="79552" y="46697"/>
                  </a:lnTo>
                  <a:lnTo>
                    <a:pt x="87083" y="43967"/>
                  </a:lnTo>
                  <a:lnTo>
                    <a:pt x="89509" y="43967"/>
                  </a:lnTo>
                  <a:lnTo>
                    <a:pt x="91948" y="44361"/>
                  </a:lnTo>
                  <a:lnTo>
                    <a:pt x="93980" y="45199"/>
                  </a:lnTo>
                  <a:lnTo>
                    <a:pt x="93980" y="28917"/>
                  </a:lnTo>
                  <a:close/>
                </a:path>
                <a:path w="601979" h="169544" extrusionOk="0">
                  <a:moveTo>
                    <a:pt x="153809" y="92392"/>
                  </a:moveTo>
                  <a:lnTo>
                    <a:pt x="153022" y="83426"/>
                  </a:lnTo>
                  <a:lnTo>
                    <a:pt x="153098" y="81813"/>
                  </a:lnTo>
                  <a:lnTo>
                    <a:pt x="153301" y="79781"/>
                  </a:lnTo>
                  <a:lnTo>
                    <a:pt x="153416" y="63500"/>
                  </a:lnTo>
                  <a:lnTo>
                    <a:pt x="153314" y="54140"/>
                  </a:lnTo>
                  <a:lnTo>
                    <a:pt x="151917" y="43141"/>
                  </a:lnTo>
                  <a:lnTo>
                    <a:pt x="150482" y="40690"/>
                  </a:lnTo>
                  <a:lnTo>
                    <a:pt x="147205" y="35064"/>
                  </a:lnTo>
                  <a:lnTo>
                    <a:pt x="139573" y="30746"/>
                  </a:lnTo>
                  <a:lnTo>
                    <a:pt x="139573" y="67970"/>
                  </a:lnTo>
                  <a:lnTo>
                    <a:pt x="138341" y="72440"/>
                  </a:lnTo>
                  <a:lnTo>
                    <a:pt x="135902" y="76517"/>
                  </a:lnTo>
                  <a:lnTo>
                    <a:pt x="133070" y="79781"/>
                  </a:lnTo>
                  <a:lnTo>
                    <a:pt x="128993" y="81813"/>
                  </a:lnTo>
                  <a:lnTo>
                    <a:pt x="118821" y="81813"/>
                  </a:lnTo>
                  <a:lnTo>
                    <a:pt x="114325" y="78955"/>
                  </a:lnTo>
                  <a:lnTo>
                    <a:pt x="114325" y="64312"/>
                  </a:lnTo>
                  <a:lnTo>
                    <a:pt x="124929" y="63500"/>
                  </a:lnTo>
                  <a:lnTo>
                    <a:pt x="139166" y="63500"/>
                  </a:lnTo>
                  <a:lnTo>
                    <a:pt x="139573" y="67970"/>
                  </a:lnTo>
                  <a:lnTo>
                    <a:pt x="139573" y="30746"/>
                  </a:lnTo>
                  <a:lnTo>
                    <a:pt x="138988" y="30403"/>
                  </a:lnTo>
                  <a:lnTo>
                    <a:pt x="126961" y="28917"/>
                  </a:lnTo>
                  <a:lnTo>
                    <a:pt x="119634" y="28917"/>
                  </a:lnTo>
                  <a:lnTo>
                    <a:pt x="112293" y="30518"/>
                  </a:lnTo>
                  <a:lnTo>
                    <a:pt x="105384" y="33794"/>
                  </a:lnTo>
                  <a:lnTo>
                    <a:pt x="106197" y="47231"/>
                  </a:lnTo>
                  <a:lnTo>
                    <a:pt x="111493" y="43154"/>
                  </a:lnTo>
                  <a:lnTo>
                    <a:pt x="118402" y="40690"/>
                  </a:lnTo>
                  <a:lnTo>
                    <a:pt x="134670" y="40690"/>
                  </a:lnTo>
                  <a:lnTo>
                    <a:pt x="138747" y="43967"/>
                  </a:lnTo>
                  <a:lnTo>
                    <a:pt x="138747" y="54140"/>
                  </a:lnTo>
                  <a:lnTo>
                    <a:pt x="130200" y="54140"/>
                  </a:lnTo>
                  <a:lnTo>
                    <a:pt x="123291" y="53733"/>
                  </a:lnTo>
                  <a:lnTo>
                    <a:pt x="116370" y="54940"/>
                  </a:lnTo>
                  <a:lnTo>
                    <a:pt x="109855" y="57797"/>
                  </a:lnTo>
                  <a:lnTo>
                    <a:pt x="102946" y="61036"/>
                  </a:lnTo>
                  <a:lnTo>
                    <a:pt x="98882" y="67970"/>
                  </a:lnTo>
                  <a:lnTo>
                    <a:pt x="99288" y="75717"/>
                  </a:lnTo>
                  <a:lnTo>
                    <a:pt x="101104" y="83540"/>
                  </a:lnTo>
                  <a:lnTo>
                    <a:pt x="105943" y="89281"/>
                  </a:lnTo>
                  <a:lnTo>
                    <a:pt x="112852" y="92811"/>
                  </a:lnTo>
                  <a:lnTo>
                    <a:pt x="120865" y="94018"/>
                  </a:lnTo>
                  <a:lnTo>
                    <a:pt x="128574" y="94018"/>
                  </a:lnTo>
                  <a:lnTo>
                    <a:pt x="135902" y="89954"/>
                  </a:lnTo>
                  <a:lnTo>
                    <a:pt x="139573" y="83426"/>
                  </a:lnTo>
                  <a:lnTo>
                    <a:pt x="139636" y="89954"/>
                  </a:lnTo>
                  <a:lnTo>
                    <a:pt x="139979" y="92392"/>
                  </a:lnTo>
                  <a:lnTo>
                    <a:pt x="153809" y="92392"/>
                  </a:lnTo>
                  <a:close/>
                </a:path>
                <a:path w="601979" h="169544" extrusionOk="0">
                  <a:moveTo>
                    <a:pt x="223799" y="30124"/>
                  </a:moveTo>
                  <a:lnTo>
                    <a:pt x="207518" y="30124"/>
                  </a:lnTo>
                  <a:lnTo>
                    <a:pt x="207518" y="68376"/>
                  </a:lnTo>
                  <a:lnTo>
                    <a:pt x="204673" y="80581"/>
                  </a:lnTo>
                  <a:lnTo>
                    <a:pt x="183502" y="80581"/>
                  </a:lnTo>
                  <a:lnTo>
                    <a:pt x="183502" y="29718"/>
                  </a:lnTo>
                  <a:lnTo>
                    <a:pt x="167233" y="29718"/>
                  </a:lnTo>
                  <a:lnTo>
                    <a:pt x="167233" y="68376"/>
                  </a:lnTo>
                  <a:lnTo>
                    <a:pt x="168478" y="78028"/>
                  </a:lnTo>
                  <a:lnTo>
                    <a:pt x="172326" y="85775"/>
                  </a:lnTo>
                  <a:lnTo>
                    <a:pt x="178917" y="90919"/>
                  </a:lnTo>
                  <a:lnTo>
                    <a:pt x="188404" y="92786"/>
                  </a:lnTo>
                  <a:lnTo>
                    <a:pt x="196138" y="92786"/>
                  </a:lnTo>
                  <a:lnTo>
                    <a:pt x="203847" y="89128"/>
                  </a:lnTo>
                  <a:lnTo>
                    <a:pt x="208749" y="83019"/>
                  </a:lnTo>
                  <a:lnTo>
                    <a:pt x="208749" y="91554"/>
                  </a:lnTo>
                  <a:lnTo>
                    <a:pt x="223799" y="91554"/>
                  </a:lnTo>
                  <a:lnTo>
                    <a:pt x="223799" y="83019"/>
                  </a:lnTo>
                  <a:lnTo>
                    <a:pt x="223799" y="80581"/>
                  </a:lnTo>
                  <a:lnTo>
                    <a:pt x="223799" y="30124"/>
                  </a:lnTo>
                  <a:close/>
                </a:path>
                <a:path w="601979" h="169544" extrusionOk="0">
                  <a:moveTo>
                    <a:pt x="296227" y="53733"/>
                  </a:moveTo>
                  <a:lnTo>
                    <a:pt x="266915" y="28917"/>
                  </a:lnTo>
                  <a:lnTo>
                    <a:pt x="259207" y="32562"/>
                  </a:lnTo>
                  <a:lnTo>
                    <a:pt x="254711" y="39090"/>
                  </a:lnTo>
                  <a:lnTo>
                    <a:pt x="254711" y="30518"/>
                  </a:lnTo>
                  <a:lnTo>
                    <a:pt x="239674" y="30518"/>
                  </a:lnTo>
                  <a:lnTo>
                    <a:pt x="239674" y="91986"/>
                  </a:lnTo>
                  <a:lnTo>
                    <a:pt x="255943" y="91986"/>
                  </a:lnTo>
                  <a:lnTo>
                    <a:pt x="255943" y="53733"/>
                  </a:lnTo>
                  <a:lnTo>
                    <a:pt x="258787" y="41529"/>
                  </a:lnTo>
                  <a:lnTo>
                    <a:pt x="279958" y="41529"/>
                  </a:lnTo>
                  <a:lnTo>
                    <a:pt x="279958" y="92392"/>
                  </a:lnTo>
                  <a:lnTo>
                    <a:pt x="296227" y="92392"/>
                  </a:lnTo>
                  <a:lnTo>
                    <a:pt x="296227" y="53733"/>
                  </a:lnTo>
                  <a:close/>
                </a:path>
                <a:path w="601979" h="169544" extrusionOk="0">
                  <a:moveTo>
                    <a:pt x="369481" y="53733"/>
                  </a:moveTo>
                  <a:lnTo>
                    <a:pt x="368236" y="44081"/>
                  </a:lnTo>
                  <a:lnTo>
                    <a:pt x="366966" y="41529"/>
                  </a:lnTo>
                  <a:lnTo>
                    <a:pt x="365760" y="39090"/>
                  </a:lnTo>
                  <a:lnTo>
                    <a:pt x="364388" y="36334"/>
                  </a:lnTo>
                  <a:lnTo>
                    <a:pt x="357797" y="31191"/>
                  </a:lnTo>
                  <a:lnTo>
                    <a:pt x="348297" y="29324"/>
                  </a:lnTo>
                  <a:lnTo>
                    <a:pt x="340588" y="28917"/>
                  </a:lnTo>
                  <a:lnTo>
                    <a:pt x="333260" y="32562"/>
                  </a:lnTo>
                  <a:lnTo>
                    <a:pt x="328790" y="39090"/>
                  </a:lnTo>
                  <a:lnTo>
                    <a:pt x="328790" y="2463"/>
                  </a:lnTo>
                  <a:lnTo>
                    <a:pt x="312508" y="2463"/>
                  </a:lnTo>
                  <a:lnTo>
                    <a:pt x="312508" y="91986"/>
                  </a:lnTo>
                  <a:lnTo>
                    <a:pt x="329184" y="91986"/>
                  </a:lnTo>
                  <a:lnTo>
                    <a:pt x="329184" y="53733"/>
                  </a:lnTo>
                  <a:lnTo>
                    <a:pt x="332028" y="41529"/>
                  </a:lnTo>
                  <a:lnTo>
                    <a:pt x="353199" y="41529"/>
                  </a:lnTo>
                  <a:lnTo>
                    <a:pt x="353199" y="92392"/>
                  </a:lnTo>
                  <a:lnTo>
                    <a:pt x="369481" y="92392"/>
                  </a:lnTo>
                  <a:lnTo>
                    <a:pt x="369481" y="53733"/>
                  </a:lnTo>
                  <a:close/>
                </a:path>
                <a:path w="601979" h="169544" extrusionOk="0">
                  <a:moveTo>
                    <a:pt x="443928" y="61468"/>
                  </a:moveTo>
                  <a:lnTo>
                    <a:pt x="441477" y="47739"/>
                  </a:lnTo>
                  <a:lnTo>
                    <a:pt x="437438" y="41529"/>
                  </a:lnTo>
                  <a:lnTo>
                    <a:pt x="434733" y="37350"/>
                  </a:lnTo>
                  <a:lnTo>
                    <a:pt x="427253" y="32537"/>
                  </a:lnTo>
                  <a:lnTo>
                    <a:pt x="427253" y="50063"/>
                  </a:lnTo>
                  <a:lnTo>
                    <a:pt x="427253" y="59842"/>
                  </a:lnTo>
                  <a:lnTo>
                    <a:pt x="426554" y="67500"/>
                  </a:lnTo>
                  <a:lnTo>
                    <a:pt x="424103" y="74422"/>
                  </a:lnTo>
                  <a:lnTo>
                    <a:pt x="419366" y="79451"/>
                  </a:lnTo>
                  <a:lnTo>
                    <a:pt x="411797" y="81381"/>
                  </a:lnTo>
                  <a:lnTo>
                    <a:pt x="404228" y="79108"/>
                  </a:lnTo>
                  <a:lnTo>
                    <a:pt x="399491" y="74129"/>
                  </a:lnTo>
                  <a:lnTo>
                    <a:pt x="397027" y="67386"/>
                  </a:lnTo>
                  <a:lnTo>
                    <a:pt x="396328" y="59842"/>
                  </a:lnTo>
                  <a:lnTo>
                    <a:pt x="396328" y="50863"/>
                  </a:lnTo>
                  <a:lnTo>
                    <a:pt x="401205" y="41529"/>
                  </a:lnTo>
                  <a:lnTo>
                    <a:pt x="422376" y="41529"/>
                  </a:lnTo>
                  <a:lnTo>
                    <a:pt x="427253" y="50063"/>
                  </a:lnTo>
                  <a:lnTo>
                    <a:pt x="427253" y="32537"/>
                  </a:lnTo>
                  <a:lnTo>
                    <a:pt x="424548" y="30784"/>
                  </a:lnTo>
                  <a:lnTo>
                    <a:pt x="411797" y="28486"/>
                  </a:lnTo>
                  <a:lnTo>
                    <a:pt x="399224" y="30899"/>
                  </a:lnTo>
                  <a:lnTo>
                    <a:pt x="389013" y="37350"/>
                  </a:lnTo>
                  <a:lnTo>
                    <a:pt x="382155" y="47612"/>
                  </a:lnTo>
                  <a:lnTo>
                    <a:pt x="379653" y="61468"/>
                  </a:lnTo>
                  <a:lnTo>
                    <a:pt x="381812" y="73964"/>
                  </a:lnTo>
                  <a:lnTo>
                    <a:pt x="388099" y="84035"/>
                  </a:lnTo>
                  <a:lnTo>
                    <a:pt x="398195" y="90754"/>
                  </a:lnTo>
                  <a:lnTo>
                    <a:pt x="411797" y="93192"/>
                  </a:lnTo>
                  <a:lnTo>
                    <a:pt x="425399" y="90754"/>
                  </a:lnTo>
                  <a:lnTo>
                    <a:pt x="435495" y="84035"/>
                  </a:lnTo>
                  <a:lnTo>
                    <a:pt x="437146" y="81381"/>
                  </a:lnTo>
                  <a:lnTo>
                    <a:pt x="441769" y="73964"/>
                  </a:lnTo>
                  <a:lnTo>
                    <a:pt x="443928" y="61468"/>
                  </a:lnTo>
                  <a:close/>
                </a:path>
                <a:path w="601979" h="169544" extrusionOk="0">
                  <a:moveTo>
                    <a:pt x="491553" y="1231"/>
                  </a:moveTo>
                  <a:lnTo>
                    <a:pt x="487476" y="431"/>
                  </a:lnTo>
                  <a:lnTo>
                    <a:pt x="483819" y="0"/>
                  </a:lnTo>
                  <a:lnTo>
                    <a:pt x="479742" y="0"/>
                  </a:lnTo>
                  <a:lnTo>
                    <a:pt x="471195" y="1536"/>
                  </a:lnTo>
                  <a:lnTo>
                    <a:pt x="465099" y="5867"/>
                  </a:lnTo>
                  <a:lnTo>
                    <a:pt x="461429" y="12547"/>
                  </a:lnTo>
                  <a:lnTo>
                    <a:pt x="460197" y="21183"/>
                  </a:lnTo>
                  <a:lnTo>
                    <a:pt x="460197" y="29718"/>
                  </a:lnTo>
                  <a:lnTo>
                    <a:pt x="448424" y="29718"/>
                  </a:lnTo>
                  <a:lnTo>
                    <a:pt x="448424" y="41529"/>
                  </a:lnTo>
                  <a:lnTo>
                    <a:pt x="460197" y="41529"/>
                  </a:lnTo>
                  <a:lnTo>
                    <a:pt x="460197" y="91986"/>
                  </a:lnTo>
                  <a:lnTo>
                    <a:pt x="476478" y="91986"/>
                  </a:lnTo>
                  <a:lnTo>
                    <a:pt x="476478" y="41922"/>
                  </a:lnTo>
                  <a:lnTo>
                    <a:pt x="490321" y="41922"/>
                  </a:lnTo>
                  <a:lnTo>
                    <a:pt x="490321" y="30124"/>
                  </a:lnTo>
                  <a:lnTo>
                    <a:pt x="476478" y="30124"/>
                  </a:lnTo>
                  <a:lnTo>
                    <a:pt x="476478" y="17513"/>
                  </a:lnTo>
                  <a:lnTo>
                    <a:pt x="478116" y="12636"/>
                  </a:lnTo>
                  <a:lnTo>
                    <a:pt x="485851" y="12636"/>
                  </a:lnTo>
                  <a:lnTo>
                    <a:pt x="488289" y="13449"/>
                  </a:lnTo>
                  <a:lnTo>
                    <a:pt x="490321" y="14681"/>
                  </a:lnTo>
                  <a:lnTo>
                    <a:pt x="490499" y="12636"/>
                  </a:lnTo>
                  <a:lnTo>
                    <a:pt x="491553" y="1231"/>
                  </a:lnTo>
                  <a:close/>
                </a:path>
                <a:path w="601979" h="169544" extrusionOk="0">
                  <a:moveTo>
                    <a:pt x="510032" y="127190"/>
                  </a:moveTo>
                  <a:lnTo>
                    <a:pt x="501891" y="127190"/>
                  </a:lnTo>
                  <a:lnTo>
                    <a:pt x="501891" y="169087"/>
                  </a:lnTo>
                  <a:lnTo>
                    <a:pt x="510032" y="169087"/>
                  </a:lnTo>
                  <a:lnTo>
                    <a:pt x="510032" y="127190"/>
                  </a:lnTo>
                  <a:close/>
                </a:path>
                <a:path w="601979" h="169544" extrusionOk="0">
                  <a:moveTo>
                    <a:pt x="553796" y="66344"/>
                  </a:moveTo>
                  <a:lnTo>
                    <a:pt x="552742" y="54940"/>
                  </a:lnTo>
                  <a:lnTo>
                    <a:pt x="552424" y="51460"/>
                  </a:lnTo>
                  <a:lnTo>
                    <a:pt x="547966" y="40297"/>
                  </a:lnTo>
                  <a:lnTo>
                    <a:pt x="547738" y="39738"/>
                  </a:lnTo>
                  <a:lnTo>
                    <a:pt x="538861" y="32067"/>
                  </a:lnTo>
                  <a:lnTo>
                    <a:pt x="538746" y="54940"/>
                  </a:lnTo>
                  <a:lnTo>
                    <a:pt x="511898" y="54940"/>
                  </a:lnTo>
                  <a:lnTo>
                    <a:pt x="512292" y="46799"/>
                  </a:lnTo>
                  <a:lnTo>
                    <a:pt x="517169" y="40297"/>
                  </a:lnTo>
                  <a:lnTo>
                    <a:pt x="534682" y="40297"/>
                  </a:lnTo>
                  <a:lnTo>
                    <a:pt x="537946" y="46799"/>
                  </a:lnTo>
                  <a:lnTo>
                    <a:pt x="538746" y="54940"/>
                  </a:lnTo>
                  <a:lnTo>
                    <a:pt x="538746" y="32054"/>
                  </a:lnTo>
                  <a:lnTo>
                    <a:pt x="524903" y="29324"/>
                  </a:lnTo>
                  <a:lnTo>
                    <a:pt x="512216" y="31877"/>
                  </a:lnTo>
                  <a:lnTo>
                    <a:pt x="503339" y="38823"/>
                  </a:lnTo>
                  <a:lnTo>
                    <a:pt x="498132" y="49060"/>
                  </a:lnTo>
                  <a:lnTo>
                    <a:pt x="496417" y="61468"/>
                  </a:lnTo>
                  <a:lnTo>
                    <a:pt x="498589" y="75006"/>
                  </a:lnTo>
                  <a:lnTo>
                    <a:pt x="504863" y="84963"/>
                  </a:lnTo>
                  <a:lnTo>
                    <a:pt x="514959" y="91097"/>
                  </a:lnTo>
                  <a:lnTo>
                    <a:pt x="528574" y="93192"/>
                  </a:lnTo>
                  <a:lnTo>
                    <a:pt x="535901" y="93599"/>
                  </a:lnTo>
                  <a:lnTo>
                    <a:pt x="543217" y="91986"/>
                  </a:lnTo>
                  <a:lnTo>
                    <a:pt x="549719" y="88315"/>
                  </a:lnTo>
                  <a:lnTo>
                    <a:pt x="549541" y="82613"/>
                  </a:lnTo>
                  <a:lnTo>
                    <a:pt x="549325" y="75285"/>
                  </a:lnTo>
                  <a:lnTo>
                    <a:pt x="543217" y="78955"/>
                  </a:lnTo>
                  <a:lnTo>
                    <a:pt x="536308" y="81381"/>
                  </a:lnTo>
                  <a:lnTo>
                    <a:pt x="528980" y="81813"/>
                  </a:lnTo>
                  <a:lnTo>
                    <a:pt x="520026" y="82613"/>
                  </a:lnTo>
                  <a:lnTo>
                    <a:pt x="511898" y="75717"/>
                  </a:lnTo>
                  <a:lnTo>
                    <a:pt x="511060" y="66738"/>
                  </a:lnTo>
                  <a:lnTo>
                    <a:pt x="511060" y="66344"/>
                  </a:lnTo>
                  <a:lnTo>
                    <a:pt x="553796" y="66344"/>
                  </a:lnTo>
                  <a:close/>
                </a:path>
                <a:path w="601979" h="169544" extrusionOk="0">
                  <a:moveTo>
                    <a:pt x="566191" y="127190"/>
                  </a:moveTo>
                  <a:lnTo>
                    <a:pt x="553161" y="127190"/>
                  </a:lnTo>
                  <a:lnTo>
                    <a:pt x="543814" y="158915"/>
                  </a:lnTo>
                  <a:lnTo>
                    <a:pt x="536295" y="134505"/>
                  </a:lnTo>
                  <a:lnTo>
                    <a:pt x="534047" y="127190"/>
                  </a:lnTo>
                  <a:lnTo>
                    <a:pt x="521030" y="127190"/>
                  </a:lnTo>
                  <a:lnTo>
                    <a:pt x="521030" y="168681"/>
                  </a:lnTo>
                  <a:lnTo>
                    <a:pt x="528739" y="168681"/>
                  </a:lnTo>
                  <a:lnTo>
                    <a:pt x="528739" y="134505"/>
                  </a:lnTo>
                  <a:lnTo>
                    <a:pt x="539750" y="169087"/>
                  </a:lnTo>
                  <a:lnTo>
                    <a:pt x="547471" y="169087"/>
                  </a:lnTo>
                  <a:lnTo>
                    <a:pt x="550697" y="158915"/>
                  </a:lnTo>
                  <a:lnTo>
                    <a:pt x="558457" y="134505"/>
                  </a:lnTo>
                  <a:lnTo>
                    <a:pt x="558457" y="169087"/>
                  </a:lnTo>
                  <a:lnTo>
                    <a:pt x="566191" y="169087"/>
                  </a:lnTo>
                  <a:lnTo>
                    <a:pt x="566191" y="134505"/>
                  </a:lnTo>
                  <a:lnTo>
                    <a:pt x="566191" y="127190"/>
                  </a:lnTo>
                  <a:close/>
                </a:path>
                <a:path w="601979" h="169544" extrusionOk="0">
                  <a:moveTo>
                    <a:pt x="601586" y="162179"/>
                  </a:moveTo>
                  <a:lnTo>
                    <a:pt x="586130" y="162179"/>
                  </a:lnTo>
                  <a:lnTo>
                    <a:pt x="586130" y="127190"/>
                  </a:lnTo>
                  <a:lnTo>
                    <a:pt x="577989" y="127190"/>
                  </a:lnTo>
                  <a:lnTo>
                    <a:pt x="577989" y="168681"/>
                  </a:lnTo>
                  <a:lnTo>
                    <a:pt x="601586" y="168681"/>
                  </a:lnTo>
                  <a:lnTo>
                    <a:pt x="601586" y="162179"/>
                  </a:lnTo>
                  <a:close/>
                </a:path>
                <a:path w="601979" h="169544" extrusionOk="0">
                  <a:moveTo>
                    <a:pt x="601814" y="28917"/>
                  </a:moveTo>
                  <a:lnTo>
                    <a:pt x="600189" y="28486"/>
                  </a:lnTo>
                  <a:lnTo>
                    <a:pt x="598551" y="28092"/>
                  </a:lnTo>
                  <a:lnTo>
                    <a:pt x="596938" y="28486"/>
                  </a:lnTo>
                  <a:lnTo>
                    <a:pt x="587171" y="28486"/>
                  </a:lnTo>
                  <a:lnTo>
                    <a:pt x="580669" y="38265"/>
                  </a:lnTo>
                  <a:lnTo>
                    <a:pt x="580237" y="43967"/>
                  </a:lnTo>
                  <a:lnTo>
                    <a:pt x="580237" y="30124"/>
                  </a:lnTo>
                  <a:lnTo>
                    <a:pt x="566420" y="30124"/>
                  </a:lnTo>
                  <a:lnTo>
                    <a:pt x="566420" y="91986"/>
                  </a:lnTo>
                  <a:lnTo>
                    <a:pt x="581875" y="91986"/>
                  </a:lnTo>
                  <a:lnTo>
                    <a:pt x="581875" y="69176"/>
                  </a:lnTo>
                  <a:lnTo>
                    <a:pt x="582079" y="61633"/>
                  </a:lnTo>
                  <a:lnTo>
                    <a:pt x="583501" y="53365"/>
                  </a:lnTo>
                  <a:lnTo>
                    <a:pt x="587375" y="46697"/>
                  </a:lnTo>
                  <a:lnTo>
                    <a:pt x="594906" y="43967"/>
                  </a:lnTo>
                  <a:lnTo>
                    <a:pt x="597344" y="43967"/>
                  </a:lnTo>
                  <a:lnTo>
                    <a:pt x="599782" y="44361"/>
                  </a:lnTo>
                  <a:lnTo>
                    <a:pt x="601814" y="45199"/>
                  </a:lnTo>
                  <a:lnTo>
                    <a:pt x="601814" y="289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38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-99736" y="2669370"/>
            <a:ext cx="9794710" cy="12112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 marR="10737" algn="ctr">
              <a:lnSpc>
                <a:spcPct val="107400"/>
              </a:lnSpc>
            </a:pPr>
            <a:r>
              <a:rPr lang="de-DE" sz="3600" b="1" dirty="0">
                <a:solidFill>
                  <a:srgbClr val="00B0F0"/>
                </a:solidFill>
                <a:latin typeface="Roboto Light"/>
              </a:rPr>
              <a:t>ML Solutions for Time Series</a:t>
            </a:r>
            <a:br>
              <a:rPr lang="de-DE" sz="3600" b="1" dirty="0">
                <a:solidFill>
                  <a:srgbClr val="00B0F0"/>
                </a:solidFill>
                <a:latin typeface="Roboto Light"/>
              </a:rPr>
            </a:br>
            <a:r>
              <a:rPr lang="de-DE" sz="3600" b="1" dirty="0">
                <a:solidFill>
                  <a:srgbClr val="00B0F0"/>
                </a:solidFill>
                <a:latin typeface="Roboto Light"/>
              </a:rPr>
              <a:t> Problems</a:t>
            </a:r>
            <a:endParaRPr sz="3593" dirty="0">
              <a:solidFill>
                <a:srgbClr val="00B0F0"/>
              </a:solidFill>
            </a:endParaRPr>
          </a:p>
        </p:txBody>
      </p:sp>
      <p:pic>
        <p:nvPicPr>
          <p:cNvPr id="75" name="Google Shape;7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947" y="5776596"/>
            <a:ext cx="2496258" cy="68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0514" y="5827444"/>
            <a:ext cx="2131732" cy="5826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/>
        </p:nvSpPr>
        <p:spPr>
          <a:xfrm>
            <a:off x="2523454" y="4107780"/>
            <a:ext cx="4705203" cy="69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841" rIns="0" bIns="0" anchor="t" anchorCtr="0">
            <a:spAutoFit/>
          </a:bodyPr>
          <a:lstStyle/>
          <a:p>
            <a:pPr marL="80524" marR="64419" algn="ctr">
              <a:lnSpc>
                <a:spcPct val="137400"/>
              </a:lnSpc>
            </a:pPr>
            <a:r>
              <a:rPr lang="en-US" sz="1902" dirty="0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Amal </a:t>
            </a:r>
            <a:r>
              <a:rPr lang="en-US" sz="1902" dirty="0" err="1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Saadallah</a:t>
            </a:r>
            <a:endParaRPr lang="en-US" sz="1902" dirty="0">
              <a:solidFill>
                <a:srgbClr val="F8F8F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524" marR="64419">
              <a:lnSpc>
                <a:spcPct val="137400"/>
              </a:lnSpc>
            </a:pPr>
            <a:endParaRPr sz="1902" baseline="30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3245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499094" y="256253"/>
            <a:ext cx="7252986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Regions of Competence Computation</a:t>
            </a:r>
            <a:endParaRPr sz="3200" dirty="0">
              <a:latin typeface="+mj-lt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DFD04-3A7B-8642-921A-7E5F0E8095DF}"/>
              </a:ext>
            </a:extLst>
          </p:cNvPr>
          <p:cNvSpPr txBox="1"/>
          <p:nvPr/>
        </p:nvSpPr>
        <p:spPr>
          <a:xfrm>
            <a:off x="792480" y="1427480"/>
            <a:ext cx="111150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DNN specific approaches using gradient-based saliency maps </a:t>
            </a:r>
            <a:r>
              <a:rPr lang="en-US" sz="1400" dirty="0"/>
              <a:t>(</a:t>
            </a:r>
            <a:r>
              <a:rPr lang="en-US" sz="1400" dirty="0" err="1"/>
              <a:t>Saadallah</a:t>
            </a:r>
            <a:r>
              <a:rPr lang="en-US" sz="1400" dirty="0"/>
              <a:t> et al.,2021, </a:t>
            </a:r>
            <a:r>
              <a:rPr lang="en-US" sz="1400" dirty="0" err="1"/>
              <a:t>Saadallah</a:t>
            </a:r>
            <a:r>
              <a:rPr lang="en-US" sz="1400" dirty="0"/>
              <a:t> et al.,2022, </a:t>
            </a:r>
            <a:r>
              <a:rPr lang="en-US" sz="1400" dirty="0" err="1"/>
              <a:t>Saadallah</a:t>
            </a:r>
            <a:r>
              <a:rPr lang="en-US" sz="1400" dirty="0"/>
              <a:t> and Jackob, 2023)</a:t>
            </a:r>
            <a:endParaRPr lang="en-US" sz="2000" dirty="0"/>
          </a:p>
          <a:p>
            <a:r>
              <a:rPr lang="en-US" sz="2000" dirty="0"/>
              <a:t> </a:t>
            </a:r>
          </a:p>
          <a:p>
            <a:pPr lvl="1"/>
            <a:r>
              <a:rPr lang="en-US" dirty="0"/>
              <a:t>=&gt; Adaptation of Grad-CAM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B1F96-1374-174D-AF10-388903927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27" r="1184" b="11464"/>
          <a:stretch/>
        </p:blipFill>
        <p:spPr>
          <a:xfrm>
            <a:off x="1928914" y="2692400"/>
            <a:ext cx="4236720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7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499094" y="256253"/>
            <a:ext cx="7252986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Regions of Competence Computation</a:t>
            </a:r>
            <a:endParaRPr sz="3200" dirty="0">
              <a:latin typeface="+mj-lt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DFD04-3A7B-8642-921A-7E5F0E8095DF}"/>
              </a:ext>
            </a:extLst>
          </p:cNvPr>
          <p:cNvSpPr txBox="1"/>
          <p:nvPr/>
        </p:nvSpPr>
        <p:spPr>
          <a:xfrm>
            <a:off x="792480" y="1427480"/>
            <a:ext cx="111150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DNN specific approaches using gradient-based saliency maps </a:t>
            </a:r>
            <a:r>
              <a:rPr lang="en-US" sz="1400" dirty="0"/>
              <a:t>(</a:t>
            </a:r>
            <a:r>
              <a:rPr lang="en-US" sz="1400" dirty="0" err="1"/>
              <a:t>Saadallah</a:t>
            </a:r>
            <a:r>
              <a:rPr lang="en-US" sz="1400" dirty="0"/>
              <a:t> et al.,2021, </a:t>
            </a:r>
            <a:r>
              <a:rPr lang="en-US" sz="1400" dirty="0" err="1"/>
              <a:t>Saadallah</a:t>
            </a:r>
            <a:r>
              <a:rPr lang="en-US" sz="1400" dirty="0"/>
              <a:t> et al.,2022, </a:t>
            </a:r>
            <a:r>
              <a:rPr lang="en-US" sz="1400" dirty="0" err="1"/>
              <a:t>Saadallah</a:t>
            </a:r>
            <a:r>
              <a:rPr lang="en-US" sz="1400" dirty="0"/>
              <a:t> and Jackob, 2023)</a:t>
            </a:r>
            <a:endParaRPr lang="en-US" sz="2000" dirty="0"/>
          </a:p>
          <a:p>
            <a:r>
              <a:rPr lang="en-US" sz="2000" dirty="0"/>
              <a:t> </a:t>
            </a:r>
          </a:p>
          <a:p>
            <a:pPr lvl="1"/>
            <a:r>
              <a:rPr lang="en-US" dirty="0"/>
              <a:t>=&gt; Adaptation of Grad-CAM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0D995-C255-9A41-BC21-FB1E2744B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54" y="2890671"/>
            <a:ext cx="3770846" cy="1107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EB1F96-1374-174D-AF10-3889039276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27" r="1184" b="11464"/>
          <a:stretch/>
        </p:blipFill>
        <p:spPr>
          <a:xfrm>
            <a:off x="1928914" y="2692400"/>
            <a:ext cx="4236720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499094" y="256253"/>
            <a:ext cx="7252986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Regions of Competence Computation</a:t>
            </a:r>
            <a:endParaRPr sz="3200" dirty="0">
              <a:latin typeface="+mj-lt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DFD04-3A7B-8642-921A-7E5F0E8095DF}"/>
              </a:ext>
            </a:extLst>
          </p:cNvPr>
          <p:cNvSpPr txBox="1"/>
          <p:nvPr/>
        </p:nvSpPr>
        <p:spPr>
          <a:xfrm>
            <a:off x="792480" y="1427480"/>
            <a:ext cx="11115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DNN specific approaches using gradient-based saliency maps </a:t>
            </a:r>
            <a:r>
              <a:rPr lang="en-US" sz="1400" dirty="0"/>
              <a:t>(</a:t>
            </a:r>
            <a:r>
              <a:rPr lang="en-US" sz="1400" dirty="0" err="1"/>
              <a:t>Saadallah</a:t>
            </a:r>
            <a:r>
              <a:rPr lang="en-US" sz="1400" dirty="0"/>
              <a:t> et al.,2021, </a:t>
            </a:r>
            <a:r>
              <a:rPr lang="en-US" sz="1400" dirty="0" err="1"/>
              <a:t>Saadallah</a:t>
            </a:r>
            <a:r>
              <a:rPr lang="en-US" sz="1400" dirty="0"/>
              <a:t> et al.,2022, </a:t>
            </a:r>
            <a:r>
              <a:rPr lang="en-US" sz="1400" dirty="0" err="1"/>
              <a:t>Saadallah</a:t>
            </a:r>
            <a:r>
              <a:rPr lang="en-US" sz="1400" dirty="0"/>
              <a:t> and Jackob, 2023)</a:t>
            </a:r>
            <a:endParaRPr lang="en-US" sz="2000" dirty="0"/>
          </a:p>
          <a:p>
            <a:r>
              <a:rPr lang="en-US" sz="2000" dirty="0"/>
              <a:t> </a:t>
            </a:r>
          </a:p>
          <a:p>
            <a:pPr lvl="1"/>
            <a:r>
              <a:rPr lang="en-US" dirty="0"/>
              <a:t>=&gt; Adaptation of Grad-CAM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Model-agnostic approach using adaptive clustering </a:t>
            </a:r>
            <a:r>
              <a:rPr lang="en-US" sz="1400" dirty="0"/>
              <a:t>(</a:t>
            </a:r>
            <a:r>
              <a:rPr lang="en-US" sz="1400" dirty="0" err="1"/>
              <a:t>Saadallah</a:t>
            </a:r>
            <a:r>
              <a:rPr lang="en-US" sz="1400" dirty="0"/>
              <a:t> 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0D995-C255-9A41-BC21-FB1E2744B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54" y="2890671"/>
            <a:ext cx="3770846" cy="1107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EB1F96-1374-174D-AF10-3889039276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27" r="1184" b="11464"/>
          <a:stretch/>
        </p:blipFill>
        <p:spPr>
          <a:xfrm>
            <a:off x="1928914" y="2692400"/>
            <a:ext cx="4236720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7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499094" y="256253"/>
            <a:ext cx="7252986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Regions of Competence Computation</a:t>
            </a:r>
            <a:endParaRPr sz="3200" dirty="0">
              <a:latin typeface="+mj-lt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DFD04-3A7B-8642-921A-7E5F0E8095DF}"/>
              </a:ext>
            </a:extLst>
          </p:cNvPr>
          <p:cNvSpPr txBox="1"/>
          <p:nvPr/>
        </p:nvSpPr>
        <p:spPr>
          <a:xfrm>
            <a:off x="792480" y="1427480"/>
            <a:ext cx="11115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DNN specific approaches using gradient-based saliency maps </a:t>
            </a:r>
            <a:r>
              <a:rPr lang="en-US" sz="1400" dirty="0"/>
              <a:t>(</a:t>
            </a:r>
            <a:r>
              <a:rPr lang="en-US" sz="1400" dirty="0" err="1"/>
              <a:t>Saadallah</a:t>
            </a:r>
            <a:r>
              <a:rPr lang="en-US" sz="1400" dirty="0"/>
              <a:t> et al.,2021, </a:t>
            </a:r>
            <a:r>
              <a:rPr lang="en-US" sz="1400" dirty="0" err="1"/>
              <a:t>Saadallah</a:t>
            </a:r>
            <a:r>
              <a:rPr lang="en-US" sz="1400" dirty="0"/>
              <a:t> et al.,2022, </a:t>
            </a:r>
            <a:r>
              <a:rPr lang="en-US" sz="1400" dirty="0" err="1"/>
              <a:t>Saadallah</a:t>
            </a:r>
            <a:r>
              <a:rPr lang="en-US" sz="1400" dirty="0"/>
              <a:t> and Jackob, 2023)</a:t>
            </a:r>
            <a:endParaRPr lang="en-US" sz="2000" dirty="0"/>
          </a:p>
          <a:p>
            <a:r>
              <a:rPr lang="en-US" sz="2000" dirty="0"/>
              <a:t> </a:t>
            </a:r>
          </a:p>
          <a:p>
            <a:pPr lvl="1"/>
            <a:r>
              <a:rPr lang="en-US" dirty="0"/>
              <a:t>=&gt; Adaptation of Grad-CAM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Model-agnostic approach using adaptive clustering </a:t>
            </a:r>
            <a:r>
              <a:rPr lang="en-US" sz="1400" dirty="0"/>
              <a:t>(</a:t>
            </a:r>
            <a:r>
              <a:rPr lang="en-US" sz="1400" dirty="0" err="1"/>
              <a:t>Saadallah</a:t>
            </a:r>
            <a:r>
              <a:rPr lang="en-US" sz="1400" dirty="0"/>
              <a:t> 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Tree-specific approach using Tree-shapely values </a:t>
            </a:r>
            <a:r>
              <a:rPr lang="en-US" sz="1400" dirty="0"/>
              <a:t>(</a:t>
            </a:r>
            <a:r>
              <a:rPr lang="en-US" sz="1400" dirty="0" err="1"/>
              <a:t>Saadallah</a:t>
            </a:r>
            <a:r>
              <a:rPr lang="en-US" sz="1400" dirty="0"/>
              <a:t> and Jackob, 2023)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0D995-C255-9A41-BC21-FB1E2744B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54" y="2890671"/>
            <a:ext cx="3770846" cy="1107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EB1F96-1374-174D-AF10-3889039276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27" r="1184" b="11464"/>
          <a:stretch/>
        </p:blipFill>
        <p:spPr>
          <a:xfrm>
            <a:off x="1928914" y="2692400"/>
            <a:ext cx="4236720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499094" y="256253"/>
            <a:ext cx="7252986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Explainability using Regions of Competence</a:t>
            </a:r>
            <a:endParaRPr sz="3200" dirty="0">
              <a:latin typeface="+mj-lt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DDA22-D1DB-1C44-89E6-0AAE47F0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712" y="1675435"/>
            <a:ext cx="8657478" cy="35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EAF8D3-F54F-6BFD-4AAF-0AE2C3F21381}"/>
              </a:ext>
            </a:extLst>
          </p:cNvPr>
          <p:cNvCxnSpPr/>
          <p:nvPr/>
        </p:nvCxnSpPr>
        <p:spPr>
          <a:xfrm>
            <a:off x="7155102" y="1209193"/>
            <a:ext cx="21552" cy="1791853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AA8F35-7EFE-81DB-BA14-9DE536753E30}"/>
              </a:ext>
            </a:extLst>
          </p:cNvPr>
          <p:cNvCxnSpPr>
            <a:cxnSpLocks/>
          </p:cNvCxnSpPr>
          <p:nvPr/>
        </p:nvCxnSpPr>
        <p:spPr>
          <a:xfrm flipV="1">
            <a:off x="4414981" y="1061410"/>
            <a:ext cx="2707794" cy="3232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C5CCFE-8061-A5FB-82E9-28A7488059CA}"/>
              </a:ext>
            </a:extLst>
          </p:cNvPr>
          <p:cNvSpPr txBox="1"/>
          <p:nvPr/>
        </p:nvSpPr>
        <p:spPr>
          <a:xfrm rot="5400000">
            <a:off x="5837383" y="2444552"/>
            <a:ext cx="30664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chemeClr val="accent3">
                    <a:lumMod val="75000"/>
                  </a:schemeClr>
                </a:solidFill>
              </a:rPr>
              <a:t>Spatial dimension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ACCA1-453F-304A-682C-5DBBDFF6DFEC}"/>
              </a:ext>
            </a:extLst>
          </p:cNvPr>
          <p:cNvSpPr txBox="1"/>
          <p:nvPr/>
        </p:nvSpPr>
        <p:spPr>
          <a:xfrm>
            <a:off x="4601248" y="763539"/>
            <a:ext cx="232756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chemeClr val="accent6"/>
                </a:solidFill>
              </a:rPr>
              <a:t>Temporal dimension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1F7D2-E50B-0827-DD39-086233056345}"/>
              </a:ext>
            </a:extLst>
          </p:cNvPr>
          <p:cNvSpPr/>
          <p:nvPr/>
        </p:nvSpPr>
        <p:spPr>
          <a:xfrm>
            <a:off x="5601855" y="1209964"/>
            <a:ext cx="1323877" cy="1731816"/>
          </a:xfrm>
          <a:prstGeom prst="rect">
            <a:avLst/>
          </a:prstGeom>
          <a:solidFill>
            <a:srgbClr val="7030A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1CD6F-DDA1-47FA-55F5-96C24BD43D4A}"/>
              </a:ext>
            </a:extLst>
          </p:cNvPr>
          <p:cNvSpPr/>
          <p:nvPr/>
        </p:nvSpPr>
        <p:spPr>
          <a:xfrm>
            <a:off x="4564302" y="1865745"/>
            <a:ext cx="2362969" cy="354060"/>
          </a:xfrm>
          <a:prstGeom prst="rect">
            <a:avLst/>
          </a:prstGeom>
          <a:noFill/>
          <a:ln w="28575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40008-552E-954E-80EB-A060CC5D05F4}"/>
              </a:ext>
            </a:extLst>
          </p:cNvPr>
          <p:cNvCxnSpPr/>
          <p:nvPr/>
        </p:nvCxnSpPr>
        <p:spPr>
          <a:xfrm flipV="1">
            <a:off x="3843000" y="2067307"/>
            <a:ext cx="706582" cy="494147"/>
          </a:xfrm>
          <a:prstGeom prst="straightConnector1">
            <a:avLst/>
          </a:prstGeom>
          <a:ln w="28575">
            <a:solidFill>
              <a:srgbClr val="FF7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355BFC-9599-DBCC-4028-7A3FAB95149C}"/>
              </a:ext>
            </a:extLst>
          </p:cNvPr>
          <p:cNvSpPr txBox="1"/>
          <p:nvPr/>
        </p:nvSpPr>
        <p:spPr>
          <a:xfrm>
            <a:off x="2516910" y="2483042"/>
            <a:ext cx="220749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FF7300"/>
                </a:solidFill>
              </a:rPr>
              <a:t>Target time series</a:t>
            </a:r>
            <a:endParaRPr lang="en-US" sz="1600" b="1">
              <a:solidFill>
                <a:srgbClr val="FF7300"/>
              </a:solidFill>
            </a:endParaRP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DE7A2194-106D-E1C8-5695-F5D9B7BFD4D7}"/>
              </a:ext>
            </a:extLst>
          </p:cNvPr>
          <p:cNvSpPr/>
          <p:nvPr/>
        </p:nvSpPr>
        <p:spPr>
          <a:xfrm rot="16200000">
            <a:off x="6177586" y="2409155"/>
            <a:ext cx="146245" cy="1331573"/>
          </a:xfrm>
          <a:prstGeom prst="leftBracke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BD5BF8-B437-A822-A763-B0D01D845F98}"/>
              </a:ext>
            </a:extLst>
          </p:cNvPr>
          <p:cNvSpPr txBox="1"/>
          <p:nvPr/>
        </p:nvSpPr>
        <p:spPr>
          <a:xfrm>
            <a:off x="4818303" y="3144981"/>
            <a:ext cx="346209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7030A0"/>
                </a:solidFill>
              </a:rPr>
              <a:t>Time-window of observations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D2E7F-0E23-42B3-5D70-985DCF8357BF}"/>
              </a:ext>
            </a:extLst>
          </p:cNvPr>
          <p:cNvSpPr/>
          <p:nvPr/>
        </p:nvSpPr>
        <p:spPr>
          <a:xfrm>
            <a:off x="4587391" y="1211502"/>
            <a:ext cx="2332185" cy="56957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99544A-1720-DB41-C876-9D66740506EE}"/>
              </a:ext>
            </a:extLst>
          </p:cNvPr>
          <p:cNvSpPr/>
          <p:nvPr/>
        </p:nvSpPr>
        <p:spPr>
          <a:xfrm>
            <a:off x="4564300" y="2312168"/>
            <a:ext cx="2355273" cy="63115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129F49-7F69-0482-3543-876A3627667F}"/>
              </a:ext>
            </a:extLst>
          </p:cNvPr>
          <p:cNvCxnSpPr>
            <a:cxnSpLocks/>
          </p:cNvCxnSpPr>
          <p:nvPr/>
        </p:nvCxnSpPr>
        <p:spPr>
          <a:xfrm>
            <a:off x="3573604" y="1553151"/>
            <a:ext cx="1022159" cy="615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A5420E-054C-6A84-888E-B9387062AB23}"/>
              </a:ext>
            </a:extLst>
          </p:cNvPr>
          <p:cNvCxnSpPr>
            <a:cxnSpLocks/>
          </p:cNvCxnSpPr>
          <p:nvPr/>
        </p:nvCxnSpPr>
        <p:spPr>
          <a:xfrm>
            <a:off x="3573605" y="1545452"/>
            <a:ext cx="999068" cy="116070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4CED50A-B6DB-4518-FBAB-48D41EBC4FC8}"/>
              </a:ext>
            </a:extLst>
          </p:cNvPr>
          <p:cNvSpPr txBox="1"/>
          <p:nvPr/>
        </p:nvSpPr>
        <p:spPr>
          <a:xfrm>
            <a:off x="1754910" y="1374678"/>
            <a:ext cx="220749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Input time series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59382DA-0EE1-EE9A-2E55-4AC8D8BA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15" y="1306736"/>
            <a:ext cx="3400097" cy="1511837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EBECB729-7227-C4F0-E41D-70E66347F594}"/>
              </a:ext>
            </a:extLst>
          </p:cNvPr>
          <p:cNvSpPr/>
          <p:nvPr/>
        </p:nvSpPr>
        <p:spPr>
          <a:xfrm>
            <a:off x="7665544" y="1919889"/>
            <a:ext cx="534275" cy="36786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4BCBAF-065B-B2C8-15CB-E68BB520EFEC}"/>
              </a:ext>
            </a:extLst>
          </p:cNvPr>
          <p:cNvSpPr txBox="1"/>
          <p:nvPr/>
        </p:nvSpPr>
        <p:spPr>
          <a:xfrm>
            <a:off x="8341709" y="1925144"/>
            <a:ext cx="4354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4"/>
                </a:solidFill>
              </a:rPr>
              <a:t>Predict the value of  </a:t>
            </a:r>
            <a:r>
              <a:rPr lang="en-GB" b="1" u="sng">
                <a:solidFill>
                  <a:schemeClr val="accent4"/>
                </a:solidFill>
              </a:rPr>
              <a:t>X</a:t>
            </a:r>
            <a:r>
              <a:rPr lang="en-GB" b="1" u="sng" baseline="30000">
                <a:solidFill>
                  <a:schemeClr val="accent4"/>
                </a:solidFill>
              </a:rPr>
              <a:t>i</a:t>
            </a:r>
            <a:r>
              <a:rPr lang="en-GB" b="1">
                <a:solidFill>
                  <a:schemeClr val="accent4"/>
                </a:solidFill>
              </a:rPr>
              <a:t> </a:t>
            </a:r>
            <a:r>
              <a:rPr lang="en-GB">
                <a:solidFill>
                  <a:schemeClr val="accent4"/>
                </a:solidFill>
              </a:rPr>
              <a:t>at</a:t>
            </a:r>
            <a:r>
              <a:rPr lang="en-GB" u="sng">
                <a:solidFill>
                  <a:schemeClr val="accent4"/>
                </a:solidFill>
                <a:ea typeface="+mn-lt"/>
                <a:cs typeface="+mn-lt"/>
              </a:rPr>
              <a:t> </a:t>
            </a:r>
            <a:r>
              <a:rPr lang="en-GB" b="1" i="1" u="sng">
                <a:solidFill>
                  <a:schemeClr val="accent4"/>
                </a:solidFill>
                <a:ea typeface="+mn-lt"/>
                <a:cs typeface="+mn-lt"/>
              </a:rPr>
              <a:t>t+1</a:t>
            </a:r>
            <a:endParaRPr lang="en-GB" b="1" i="1" u="sng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CA416-7450-704B-BB7B-7AEE8E6E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15</a:t>
            </a:fld>
            <a:endParaRPr lang="en-US"/>
          </a:p>
        </p:txBody>
      </p:sp>
      <p:sp>
        <p:nvSpPr>
          <p:cNvPr id="28" name="Google Shape;148;p15">
            <a:extLst>
              <a:ext uri="{FF2B5EF4-FFF2-40B4-BE49-F238E27FC236}">
                <a16:creationId xmlns:a16="http://schemas.microsoft.com/office/drawing/2014/main" id="{A44D4D81-55F7-BD44-8C6A-ECA0638767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294" y="75654"/>
            <a:ext cx="7252986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Multivariate Time Series Forecasting</a:t>
            </a:r>
            <a:endParaRPr sz="3200" dirty="0">
              <a:latin typeface="+mj-lt"/>
            </a:endParaRPr>
          </a:p>
        </p:txBody>
      </p:sp>
      <p:sp>
        <p:nvSpPr>
          <p:cNvPr id="29" name="Google Shape;149;p15">
            <a:extLst>
              <a:ext uri="{FF2B5EF4-FFF2-40B4-BE49-F238E27FC236}">
                <a16:creationId xmlns:a16="http://schemas.microsoft.com/office/drawing/2014/main" id="{42FD0048-D5EC-0843-84AB-28ACD9347DB7}"/>
              </a:ext>
            </a:extLst>
          </p:cNvPr>
          <p:cNvSpPr/>
          <p:nvPr/>
        </p:nvSpPr>
        <p:spPr>
          <a:xfrm>
            <a:off x="475137" y="749645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66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EAF8D3-F54F-6BFD-4AAF-0AE2C3F21381}"/>
              </a:ext>
            </a:extLst>
          </p:cNvPr>
          <p:cNvCxnSpPr/>
          <p:nvPr/>
        </p:nvCxnSpPr>
        <p:spPr>
          <a:xfrm>
            <a:off x="7155102" y="1209193"/>
            <a:ext cx="21552" cy="1791853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AA8F35-7EFE-81DB-BA14-9DE536753E30}"/>
              </a:ext>
            </a:extLst>
          </p:cNvPr>
          <p:cNvCxnSpPr>
            <a:cxnSpLocks/>
          </p:cNvCxnSpPr>
          <p:nvPr/>
        </p:nvCxnSpPr>
        <p:spPr>
          <a:xfrm flipV="1">
            <a:off x="4414981" y="1061410"/>
            <a:ext cx="2707794" cy="3232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C5CCFE-8061-A5FB-82E9-28A7488059CA}"/>
              </a:ext>
            </a:extLst>
          </p:cNvPr>
          <p:cNvSpPr txBox="1"/>
          <p:nvPr/>
        </p:nvSpPr>
        <p:spPr>
          <a:xfrm rot="5400000">
            <a:off x="5837383" y="2444552"/>
            <a:ext cx="30664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chemeClr val="accent3">
                    <a:lumMod val="75000"/>
                  </a:schemeClr>
                </a:solidFill>
              </a:rPr>
              <a:t>Spatial dimension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ACCA1-453F-304A-682C-5DBBDFF6DFEC}"/>
              </a:ext>
            </a:extLst>
          </p:cNvPr>
          <p:cNvSpPr txBox="1"/>
          <p:nvPr/>
        </p:nvSpPr>
        <p:spPr>
          <a:xfrm>
            <a:off x="4601248" y="763539"/>
            <a:ext cx="232756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chemeClr val="accent6"/>
                </a:solidFill>
              </a:rPr>
              <a:t>Temporal dimension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1F7D2-E50B-0827-DD39-086233056345}"/>
              </a:ext>
            </a:extLst>
          </p:cNvPr>
          <p:cNvSpPr/>
          <p:nvPr/>
        </p:nvSpPr>
        <p:spPr>
          <a:xfrm>
            <a:off x="5601855" y="1209964"/>
            <a:ext cx="1323877" cy="1731816"/>
          </a:xfrm>
          <a:prstGeom prst="rect">
            <a:avLst/>
          </a:prstGeom>
          <a:solidFill>
            <a:srgbClr val="7030A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1CD6F-DDA1-47FA-55F5-96C24BD43D4A}"/>
              </a:ext>
            </a:extLst>
          </p:cNvPr>
          <p:cNvSpPr/>
          <p:nvPr/>
        </p:nvSpPr>
        <p:spPr>
          <a:xfrm>
            <a:off x="4564302" y="1865745"/>
            <a:ext cx="2362969" cy="354060"/>
          </a:xfrm>
          <a:prstGeom prst="rect">
            <a:avLst/>
          </a:prstGeom>
          <a:noFill/>
          <a:ln w="28575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40008-552E-954E-80EB-A060CC5D05F4}"/>
              </a:ext>
            </a:extLst>
          </p:cNvPr>
          <p:cNvCxnSpPr/>
          <p:nvPr/>
        </p:nvCxnSpPr>
        <p:spPr>
          <a:xfrm flipV="1">
            <a:off x="3843000" y="2067307"/>
            <a:ext cx="706582" cy="494147"/>
          </a:xfrm>
          <a:prstGeom prst="straightConnector1">
            <a:avLst/>
          </a:prstGeom>
          <a:ln w="28575">
            <a:solidFill>
              <a:srgbClr val="FF7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355BFC-9599-DBCC-4028-7A3FAB95149C}"/>
              </a:ext>
            </a:extLst>
          </p:cNvPr>
          <p:cNvSpPr txBox="1"/>
          <p:nvPr/>
        </p:nvSpPr>
        <p:spPr>
          <a:xfrm>
            <a:off x="2516910" y="2483042"/>
            <a:ext cx="220749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FF7300"/>
                </a:solidFill>
              </a:rPr>
              <a:t>Target time series</a:t>
            </a:r>
            <a:endParaRPr lang="en-US" sz="1600" b="1">
              <a:solidFill>
                <a:srgbClr val="FF7300"/>
              </a:solidFill>
            </a:endParaRP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DE7A2194-106D-E1C8-5695-F5D9B7BFD4D7}"/>
              </a:ext>
            </a:extLst>
          </p:cNvPr>
          <p:cNvSpPr/>
          <p:nvPr/>
        </p:nvSpPr>
        <p:spPr>
          <a:xfrm rot="16200000">
            <a:off x="6177586" y="2409155"/>
            <a:ext cx="146245" cy="1331573"/>
          </a:xfrm>
          <a:prstGeom prst="leftBracke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BD5BF8-B437-A822-A763-B0D01D845F98}"/>
              </a:ext>
            </a:extLst>
          </p:cNvPr>
          <p:cNvSpPr txBox="1"/>
          <p:nvPr/>
        </p:nvSpPr>
        <p:spPr>
          <a:xfrm>
            <a:off x="4818303" y="3144981"/>
            <a:ext cx="346209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7030A0"/>
                </a:solidFill>
              </a:rPr>
              <a:t>Time-window of observations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D2E7F-0E23-42B3-5D70-985DCF8357BF}"/>
              </a:ext>
            </a:extLst>
          </p:cNvPr>
          <p:cNvSpPr/>
          <p:nvPr/>
        </p:nvSpPr>
        <p:spPr>
          <a:xfrm>
            <a:off x="4587391" y="1211502"/>
            <a:ext cx="2332185" cy="56957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99544A-1720-DB41-C876-9D66740506EE}"/>
              </a:ext>
            </a:extLst>
          </p:cNvPr>
          <p:cNvSpPr/>
          <p:nvPr/>
        </p:nvSpPr>
        <p:spPr>
          <a:xfrm>
            <a:off x="4564300" y="2312168"/>
            <a:ext cx="2355273" cy="63115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129F49-7F69-0482-3543-876A3627667F}"/>
              </a:ext>
            </a:extLst>
          </p:cNvPr>
          <p:cNvCxnSpPr>
            <a:cxnSpLocks/>
          </p:cNvCxnSpPr>
          <p:nvPr/>
        </p:nvCxnSpPr>
        <p:spPr>
          <a:xfrm>
            <a:off x="3573604" y="1553151"/>
            <a:ext cx="1022159" cy="615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A5420E-054C-6A84-888E-B9387062AB23}"/>
              </a:ext>
            </a:extLst>
          </p:cNvPr>
          <p:cNvCxnSpPr>
            <a:cxnSpLocks/>
          </p:cNvCxnSpPr>
          <p:nvPr/>
        </p:nvCxnSpPr>
        <p:spPr>
          <a:xfrm>
            <a:off x="3573605" y="1545452"/>
            <a:ext cx="999068" cy="116070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4CED50A-B6DB-4518-FBAB-48D41EBC4FC8}"/>
              </a:ext>
            </a:extLst>
          </p:cNvPr>
          <p:cNvSpPr txBox="1"/>
          <p:nvPr/>
        </p:nvSpPr>
        <p:spPr>
          <a:xfrm>
            <a:off x="1754910" y="1374678"/>
            <a:ext cx="220749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Input time series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Picture 23" descr="Icon&#10;&#10;Description automatically generated">
            <a:extLst>
              <a:ext uri="{FF2B5EF4-FFF2-40B4-BE49-F238E27FC236}">
                <a16:creationId xmlns:a16="http://schemas.microsoft.com/office/drawing/2014/main" id="{02D7272D-CE5F-C3D2-67AC-6813E2FE2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24" y="4035520"/>
            <a:ext cx="449504" cy="43411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ACD1DC2-543E-C24E-EE4E-0ECE1E64C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24" y="5382488"/>
            <a:ext cx="449504" cy="4341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014F068-4963-2BDF-D412-B648D123A5FC}"/>
              </a:ext>
            </a:extLst>
          </p:cNvPr>
          <p:cNvSpPr txBox="1"/>
          <p:nvPr/>
        </p:nvSpPr>
        <p:spPr>
          <a:xfrm>
            <a:off x="1550169" y="4031672"/>
            <a:ext cx="432107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>
                <a:ea typeface="+mn-lt"/>
                <a:cs typeface="+mn-lt"/>
              </a:rPr>
              <a:t>Time-evolving nature of the time series and the dependence structure between its variables.</a:t>
            </a:r>
            <a:endParaRPr lang="en-US"/>
          </a:p>
          <a:p>
            <a:pPr algn="just"/>
            <a:endParaRPr lang="en-GB"/>
          </a:p>
          <a:p>
            <a:pPr algn="just"/>
            <a:endParaRPr lang="en-GB"/>
          </a:p>
          <a:p>
            <a:pPr algn="just"/>
            <a:r>
              <a:rPr lang="en-GB">
                <a:ea typeface="+mn-lt"/>
                <a:cs typeface="+mn-lt"/>
              </a:rPr>
              <a:t>Forecasting models’ performance is time-dependent.</a:t>
            </a:r>
            <a:endParaRPr lang="en-GB"/>
          </a:p>
          <a:p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FBB1F9-E989-A6A2-0645-62EF89D1D5BA}"/>
              </a:ext>
            </a:extLst>
          </p:cNvPr>
          <p:cNvSpPr/>
          <p:nvPr/>
        </p:nvSpPr>
        <p:spPr>
          <a:xfrm>
            <a:off x="1045249" y="3886969"/>
            <a:ext cx="4833697" cy="2570789"/>
          </a:xfrm>
          <a:prstGeom prst="rect">
            <a:avLst/>
          </a:prstGeom>
          <a:solidFill>
            <a:srgbClr val="ED7D3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59382DA-0EE1-EE9A-2E55-4AC8D8BAE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815" y="1306736"/>
            <a:ext cx="3400097" cy="1511837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EBECB729-7227-C4F0-E41D-70E66347F594}"/>
              </a:ext>
            </a:extLst>
          </p:cNvPr>
          <p:cNvSpPr/>
          <p:nvPr/>
        </p:nvSpPr>
        <p:spPr>
          <a:xfrm>
            <a:off x="7665544" y="1919889"/>
            <a:ext cx="534275" cy="36786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4BCBAF-065B-B2C8-15CB-E68BB520EFEC}"/>
              </a:ext>
            </a:extLst>
          </p:cNvPr>
          <p:cNvSpPr txBox="1"/>
          <p:nvPr/>
        </p:nvSpPr>
        <p:spPr>
          <a:xfrm>
            <a:off x="8341709" y="1925144"/>
            <a:ext cx="4354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4"/>
                </a:solidFill>
              </a:rPr>
              <a:t>Predict the value of  </a:t>
            </a:r>
            <a:r>
              <a:rPr lang="en-GB" b="1" u="sng">
                <a:solidFill>
                  <a:schemeClr val="accent4"/>
                </a:solidFill>
              </a:rPr>
              <a:t>X</a:t>
            </a:r>
            <a:r>
              <a:rPr lang="en-GB" b="1" u="sng" baseline="30000">
                <a:solidFill>
                  <a:schemeClr val="accent4"/>
                </a:solidFill>
              </a:rPr>
              <a:t>i</a:t>
            </a:r>
            <a:r>
              <a:rPr lang="en-GB" b="1">
                <a:solidFill>
                  <a:schemeClr val="accent4"/>
                </a:solidFill>
              </a:rPr>
              <a:t> </a:t>
            </a:r>
            <a:r>
              <a:rPr lang="en-GB">
                <a:solidFill>
                  <a:schemeClr val="accent4"/>
                </a:solidFill>
              </a:rPr>
              <a:t>at</a:t>
            </a:r>
            <a:r>
              <a:rPr lang="en-GB" u="sng">
                <a:solidFill>
                  <a:schemeClr val="accent4"/>
                </a:solidFill>
                <a:ea typeface="+mn-lt"/>
                <a:cs typeface="+mn-lt"/>
              </a:rPr>
              <a:t> </a:t>
            </a:r>
            <a:r>
              <a:rPr lang="en-GB" b="1" i="1" u="sng">
                <a:solidFill>
                  <a:schemeClr val="accent4"/>
                </a:solidFill>
                <a:ea typeface="+mn-lt"/>
                <a:cs typeface="+mn-lt"/>
              </a:rPr>
              <a:t>t+1</a:t>
            </a:r>
            <a:endParaRPr lang="en-GB" b="1" i="1" u="sng">
              <a:solidFill>
                <a:schemeClr val="accent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CA416-7450-704B-BB7B-7AEE8E6E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16</a:t>
            </a:fld>
            <a:endParaRPr lang="en-US"/>
          </a:p>
        </p:txBody>
      </p:sp>
      <p:sp>
        <p:nvSpPr>
          <p:cNvPr id="28" name="Google Shape;148;p15">
            <a:extLst>
              <a:ext uri="{FF2B5EF4-FFF2-40B4-BE49-F238E27FC236}">
                <a16:creationId xmlns:a16="http://schemas.microsoft.com/office/drawing/2014/main" id="{A44D4D81-55F7-BD44-8C6A-ECA0638767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294" y="75654"/>
            <a:ext cx="7252986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Multivariate Time Series Forecasting</a:t>
            </a:r>
            <a:endParaRPr sz="3200" dirty="0">
              <a:latin typeface="+mj-lt"/>
            </a:endParaRPr>
          </a:p>
        </p:txBody>
      </p:sp>
      <p:sp>
        <p:nvSpPr>
          <p:cNvPr id="29" name="Google Shape;149;p15">
            <a:extLst>
              <a:ext uri="{FF2B5EF4-FFF2-40B4-BE49-F238E27FC236}">
                <a16:creationId xmlns:a16="http://schemas.microsoft.com/office/drawing/2014/main" id="{42FD0048-D5EC-0843-84AB-28ACD9347DB7}"/>
              </a:ext>
            </a:extLst>
          </p:cNvPr>
          <p:cNvSpPr/>
          <p:nvPr/>
        </p:nvSpPr>
        <p:spPr>
          <a:xfrm>
            <a:off x="475137" y="749645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69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4EAF8D3-F54F-6BFD-4AAF-0AE2C3F21381}"/>
              </a:ext>
            </a:extLst>
          </p:cNvPr>
          <p:cNvCxnSpPr/>
          <p:nvPr/>
        </p:nvCxnSpPr>
        <p:spPr>
          <a:xfrm>
            <a:off x="7155102" y="1209193"/>
            <a:ext cx="21552" cy="1791853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AA8F35-7EFE-81DB-BA14-9DE536753E30}"/>
              </a:ext>
            </a:extLst>
          </p:cNvPr>
          <p:cNvCxnSpPr>
            <a:cxnSpLocks/>
          </p:cNvCxnSpPr>
          <p:nvPr/>
        </p:nvCxnSpPr>
        <p:spPr>
          <a:xfrm flipV="1">
            <a:off x="4414981" y="1061410"/>
            <a:ext cx="2707794" cy="3232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C5CCFE-8061-A5FB-82E9-28A7488059CA}"/>
              </a:ext>
            </a:extLst>
          </p:cNvPr>
          <p:cNvSpPr txBox="1"/>
          <p:nvPr/>
        </p:nvSpPr>
        <p:spPr>
          <a:xfrm rot="5400000">
            <a:off x="5837383" y="2444552"/>
            <a:ext cx="30664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chemeClr val="accent3">
                    <a:lumMod val="75000"/>
                  </a:schemeClr>
                </a:solidFill>
              </a:rPr>
              <a:t>Spatial dimension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ACCA1-453F-304A-682C-5DBBDFF6DFEC}"/>
              </a:ext>
            </a:extLst>
          </p:cNvPr>
          <p:cNvSpPr txBox="1"/>
          <p:nvPr/>
        </p:nvSpPr>
        <p:spPr>
          <a:xfrm>
            <a:off x="4601248" y="763539"/>
            <a:ext cx="232756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chemeClr val="accent6"/>
                </a:solidFill>
              </a:rPr>
              <a:t>Temporal dimension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1F7D2-E50B-0827-DD39-086233056345}"/>
              </a:ext>
            </a:extLst>
          </p:cNvPr>
          <p:cNvSpPr/>
          <p:nvPr/>
        </p:nvSpPr>
        <p:spPr>
          <a:xfrm>
            <a:off x="5601855" y="1209964"/>
            <a:ext cx="1323877" cy="1731816"/>
          </a:xfrm>
          <a:prstGeom prst="rect">
            <a:avLst/>
          </a:prstGeom>
          <a:solidFill>
            <a:srgbClr val="7030A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1CD6F-DDA1-47FA-55F5-96C24BD43D4A}"/>
              </a:ext>
            </a:extLst>
          </p:cNvPr>
          <p:cNvSpPr/>
          <p:nvPr/>
        </p:nvSpPr>
        <p:spPr>
          <a:xfrm>
            <a:off x="4564302" y="1865745"/>
            <a:ext cx="2362969" cy="354060"/>
          </a:xfrm>
          <a:prstGeom prst="rect">
            <a:avLst/>
          </a:prstGeom>
          <a:noFill/>
          <a:ln w="28575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40008-552E-954E-80EB-A060CC5D05F4}"/>
              </a:ext>
            </a:extLst>
          </p:cNvPr>
          <p:cNvCxnSpPr/>
          <p:nvPr/>
        </p:nvCxnSpPr>
        <p:spPr>
          <a:xfrm flipV="1">
            <a:off x="3843000" y="2067307"/>
            <a:ext cx="706582" cy="494147"/>
          </a:xfrm>
          <a:prstGeom prst="straightConnector1">
            <a:avLst/>
          </a:prstGeom>
          <a:ln w="28575">
            <a:solidFill>
              <a:srgbClr val="FF7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355BFC-9599-DBCC-4028-7A3FAB95149C}"/>
              </a:ext>
            </a:extLst>
          </p:cNvPr>
          <p:cNvSpPr txBox="1"/>
          <p:nvPr/>
        </p:nvSpPr>
        <p:spPr>
          <a:xfrm>
            <a:off x="2516910" y="2483042"/>
            <a:ext cx="220749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FF7300"/>
                </a:solidFill>
              </a:rPr>
              <a:t>Target time series</a:t>
            </a:r>
            <a:endParaRPr lang="en-US" sz="1600" b="1">
              <a:solidFill>
                <a:srgbClr val="FF7300"/>
              </a:solidFill>
            </a:endParaRP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DE7A2194-106D-E1C8-5695-F5D9B7BFD4D7}"/>
              </a:ext>
            </a:extLst>
          </p:cNvPr>
          <p:cNvSpPr/>
          <p:nvPr/>
        </p:nvSpPr>
        <p:spPr>
          <a:xfrm rot="16200000">
            <a:off x="6177586" y="2409155"/>
            <a:ext cx="146245" cy="1331573"/>
          </a:xfrm>
          <a:prstGeom prst="leftBracke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BD5BF8-B437-A822-A763-B0D01D845F98}"/>
              </a:ext>
            </a:extLst>
          </p:cNvPr>
          <p:cNvSpPr txBox="1"/>
          <p:nvPr/>
        </p:nvSpPr>
        <p:spPr>
          <a:xfrm>
            <a:off x="4818303" y="3144981"/>
            <a:ext cx="346209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rgbClr val="7030A0"/>
                </a:solidFill>
              </a:rPr>
              <a:t>Time-window of observations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D2E7F-0E23-42B3-5D70-985DCF8357BF}"/>
              </a:ext>
            </a:extLst>
          </p:cNvPr>
          <p:cNvSpPr/>
          <p:nvPr/>
        </p:nvSpPr>
        <p:spPr>
          <a:xfrm>
            <a:off x="4587391" y="1211502"/>
            <a:ext cx="2332185" cy="569575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99544A-1720-DB41-C876-9D66740506EE}"/>
              </a:ext>
            </a:extLst>
          </p:cNvPr>
          <p:cNvSpPr/>
          <p:nvPr/>
        </p:nvSpPr>
        <p:spPr>
          <a:xfrm>
            <a:off x="4564300" y="2312168"/>
            <a:ext cx="2355273" cy="63115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129F49-7F69-0482-3543-876A3627667F}"/>
              </a:ext>
            </a:extLst>
          </p:cNvPr>
          <p:cNvCxnSpPr>
            <a:cxnSpLocks/>
          </p:cNvCxnSpPr>
          <p:nvPr/>
        </p:nvCxnSpPr>
        <p:spPr>
          <a:xfrm>
            <a:off x="3573604" y="1553151"/>
            <a:ext cx="1022159" cy="615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A5420E-054C-6A84-888E-B9387062AB23}"/>
              </a:ext>
            </a:extLst>
          </p:cNvPr>
          <p:cNvCxnSpPr>
            <a:cxnSpLocks/>
          </p:cNvCxnSpPr>
          <p:nvPr/>
        </p:nvCxnSpPr>
        <p:spPr>
          <a:xfrm>
            <a:off x="3573605" y="1545452"/>
            <a:ext cx="999068" cy="116070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4CED50A-B6DB-4518-FBAB-48D41EBC4FC8}"/>
              </a:ext>
            </a:extLst>
          </p:cNvPr>
          <p:cNvSpPr txBox="1"/>
          <p:nvPr/>
        </p:nvSpPr>
        <p:spPr>
          <a:xfrm>
            <a:off x="1754910" y="1374678"/>
            <a:ext cx="220749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</a:rPr>
              <a:t>Input time series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35D5C2-7B5A-6E5E-788C-48DA36938A46}"/>
              </a:ext>
            </a:extLst>
          </p:cNvPr>
          <p:cNvSpPr/>
          <p:nvPr/>
        </p:nvSpPr>
        <p:spPr>
          <a:xfrm>
            <a:off x="1045249" y="3886969"/>
            <a:ext cx="4833697" cy="2570789"/>
          </a:xfrm>
          <a:prstGeom prst="rect">
            <a:avLst/>
          </a:prstGeom>
          <a:solidFill>
            <a:srgbClr val="ED7D3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3" descr="Icon&#10;&#10;Description automatically generated">
            <a:extLst>
              <a:ext uri="{FF2B5EF4-FFF2-40B4-BE49-F238E27FC236}">
                <a16:creationId xmlns:a16="http://schemas.microsoft.com/office/drawing/2014/main" id="{02D7272D-CE5F-C3D2-67AC-6813E2FE2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24" y="4035520"/>
            <a:ext cx="449504" cy="43411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ACD1DC2-543E-C24E-EE4E-0ECE1E64C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24" y="5382488"/>
            <a:ext cx="449504" cy="4341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014F068-4963-2BDF-D412-B648D123A5FC}"/>
              </a:ext>
            </a:extLst>
          </p:cNvPr>
          <p:cNvSpPr txBox="1"/>
          <p:nvPr/>
        </p:nvSpPr>
        <p:spPr>
          <a:xfrm>
            <a:off x="1550169" y="4031672"/>
            <a:ext cx="432107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dirty="0">
                <a:ea typeface="+mn-lt"/>
                <a:cs typeface="+mn-lt"/>
              </a:rPr>
              <a:t>Time-evolving nature of the time series and the dependence structure between its variables.</a:t>
            </a:r>
            <a:endParaRPr lang="en-US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>
                <a:ea typeface="+mn-lt"/>
                <a:cs typeface="+mn-lt"/>
              </a:rPr>
              <a:t>Forecasting models’ performance is time-dependent.</a:t>
            </a:r>
            <a:endParaRPr lang="en-GB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5637F5-39DA-D1BC-E178-CB673A79AD8F}"/>
              </a:ext>
            </a:extLst>
          </p:cNvPr>
          <p:cNvSpPr/>
          <p:nvPr/>
        </p:nvSpPr>
        <p:spPr>
          <a:xfrm>
            <a:off x="6728605" y="3840788"/>
            <a:ext cx="4976948" cy="2616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12E564-0EDB-7A01-6AC1-C6D8502651CE}"/>
              </a:ext>
            </a:extLst>
          </p:cNvPr>
          <p:cNvSpPr txBox="1"/>
          <p:nvPr/>
        </p:nvSpPr>
        <p:spPr>
          <a:xfrm>
            <a:off x="7340434" y="4152684"/>
            <a:ext cx="415944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dirty="0">
                <a:ea typeface="+mn-lt"/>
                <a:cs typeface="+mn-lt"/>
              </a:rPr>
              <a:t>Online adaptive input MTS variables selection.</a:t>
            </a:r>
            <a:endParaRPr lang="en-US" dirty="0"/>
          </a:p>
          <a:p>
            <a:pPr algn="just"/>
            <a:endParaRPr lang="en-GB" dirty="0"/>
          </a:p>
          <a:p>
            <a:pPr algn="just"/>
            <a:r>
              <a:rPr lang="en-GB" dirty="0">
                <a:ea typeface="+mn-lt"/>
                <a:cs typeface="+mn-lt"/>
              </a:rPr>
              <a:t>Online model adaptation.</a:t>
            </a:r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Task automation.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124825D-DD11-5867-96D2-220E6E990F72}"/>
              </a:ext>
            </a:extLst>
          </p:cNvPr>
          <p:cNvSpPr/>
          <p:nvPr/>
        </p:nvSpPr>
        <p:spPr>
          <a:xfrm>
            <a:off x="7665544" y="1919889"/>
            <a:ext cx="534275" cy="36786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E9F27-441F-09CA-41F1-0521EEAAC266}"/>
              </a:ext>
            </a:extLst>
          </p:cNvPr>
          <p:cNvSpPr txBox="1"/>
          <p:nvPr/>
        </p:nvSpPr>
        <p:spPr>
          <a:xfrm>
            <a:off x="8341709" y="1925144"/>
            <a:ext cx="4354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accent4"/>
                </a:solidFill>
              </a:rPr>
              <a:t>Predict the value of  </a:t>
            </a:r>
            <a:r>
              <a:rPr lang="en-GB" b="1" u="sng">
                <a:solidFill>
                  <a:schemeClr val="accent4"/>
                </a:solidFill>
              </a:rPr>
              <a:t>X</a:t>
            </a:r>
            <a:r>
              <a:rPr lang="en-GB" b="1" u="sng" baseline="30000">
                <a:solidFill>
                  <a:schemeClr val="accent4"/>
                </a:solidFill>
              </a:rPr>
              <a:t>i</a:t>
            </a:r>
            <a:r>
              <a:rPr lang="en-GB" b="1">
                <a:solidFill>
                  <a:schemeClr val="accent4"/>
                </a:solidFill>
              </a:rPr>
              <a:t> </a:t>
            </a:r>
            <a:r>
              <a:rPr lang="en-GB">
                <a:solidFill>
                  <a:schemeClr val="accent4"/>
                </a:solidFill>
              </a:rPr>
              <a:t>at</a:t>
            </a:r>
            <a:r>
              <a:rPr lang="en-GB" u="sng">
                <a:solidFill>
                  <a:schemeClr val="accent4"/>
                </a:solidFill>
                <a:ea typeface="+mn-lt"/>
                <a:cs typeface="+mn-lt"/>
              </a:rPr>
              <a:t> </a:t>
            </a:r>
            <a:r>
              <a:rPr lang="en-GB" b="1" i="1" u="sng">
                <a:solidFill>
                  <a:schemeClr val="accent4"/>
                </a:solidFill>
                <a:ea typeface="+mn-lt"/>
                <a:cs typeface="+mn-lt"/>
              </a:rPr>
              <a:t>t+1</a:t>
            </a:r>
            <a:endParaRPr lang="en-GB" b="1" i="1" u="sng">
              <a:solidFill>
                <a:schemeClr val="accent4"/>
              </a:solidFill>
            </a:endParaRP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id="{C6E8971E-6617-17D7-3C09-3E6B790BD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815" y="1306736"/>
            <a:ext cx="3400097" cy="15118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288545A-0858-6241-A7BB-DD2849E5D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199" y="4121942"/>
            <a:ext cx="533547" cy="5335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725503-6AB0-B54C-9BE0-634156045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917" y="4882499"/>
            <a:ext cx="533547" cy="53354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E81BB4-8F98-2C46-AE4B-11543A9A4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46" y="5461846"/>
            <a:ext cx="533547" cy="5335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611B70-DF9A-7244-BD62-4AE6C61F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17</a:t>
            </a:fld>
            <a:endParaRPr lang="en-US"/>
          </a:p>
        </p:txBody>
      </p:sp>
      <p:sp>
        <p:nvSpPr>
          <p:cNvPr id="34" name="Google Shape;148;p15">
            <a:extLst>
              <a:ext uri="{FF2B5EF4-FFF2-40B4-BE49-F238E27FC236}">
                <a16:creationId xmlns:a16="http://schemas.microsoft.com/office/drawing/2014/main" id="{8A3C6C7D-3237-7B44-AAC0-3542DF11E9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862" y="43631"/>
            <a:ext cx="7252986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Multivariate Time Series Forecasting</a:t>
            </a:r>
            <a:endParaRPr sz="3200" dirty="0">
              <a:latin typeface="+mj-lt"/>
            </a:endParaRPr>
          </a:p>
        </p:txBody>
      </p:sp>
      <p:sp>
        <p:nvSpPr>
          <p:cNvPr id="35" name="Google Shape;149;p15">
            <a:extLst>
              <a:ext uri="{FF2B5EF4-FFF2-40B4-BE49-F238E27FC236}">
                <a16:creationId xmlns:a16="http://schemas.microsoft.com/office/drawing/2014/main" id="{EC4284C5-F903-D145-A885-9D9EB7F692ED}"/>
              </a:ext>
            </a:extLst>
          </p:cNvPr>
          <p:cNvSpPr/>
          <p:nvPr/>
        </p:nvSpPr>
        <p:spPr>
          <a:xfrm>
            <a:off x="314705" y="717622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679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499094" y="256253"/>
            <a:ext cx="7252986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Concluding Remarks</a:t>
            </a:r>
            <a:endParaRPr sz="3200" dirty="0">
              <a:latin typeface="+mj-lt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DFD04-3A7B-8642-921A-7E5F0E8095DF}"/>
              </a:ext>
            </a:extLst>
          </p:cNvPr>
          <p:cNvSpPr txBox="1"/>
          <p:nvPr/>
        </p:nvSpPr>
        <p:spPr>
          <a:xfrm>
            <a:off x="792480" y="1427480"/>
            <a:ext cx="111150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Time series analysis for physics: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Automated real-time time series features analysis and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Time series forecasting: adaptive and explainable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Multivariate time series analysis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266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DD2D-F3B5-4AB4-BD27-D42C8DC0EA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5600" y="-118917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Time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6C3BA-BF53-D020-7353-1E09CDD8D3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110" y="1105211"/>
            <a:ext cx="12185650" cy="10039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en-GB" sz="2200" b="1" dirty="0">
                <a:solidFill>
                  <a:srgbClr val="C00000"/>
                </a:solidFill>
              </a:rPr>
              <a:t>General Definition:</a:t>
            </a:r>
            <a:r>
              <a:rPr lang="en-GB" sz="2200" b="1" dirty="0"/>
              <a:t> </a:t>
            </a:r>
            <a:r>
              <a:rPr lang="en-GB" sz="2200" dirty="0"/>
              <a:t>“</a:t>
            </a:r>
            <a:r>
              <a:rPr lang="en-GB" sz="2200" dirty="0">
                <a:ea typeface="+mn-lt"/>
                <a:cs typeface="+mn-lt"/>
              </a:rPr>
              <a:t>A time series is a collection of observations made </a:t>
            </a:r>
            <a:r>
              <a:rPr lang="en-GB" sz="2200" b="1" dirty="0">
                <a:ea typeface="+mn-lt"/>
                <a:cs typeface="+mn-lt"/>
              </a:rPr>
              <a:t>sequentially through time</a:t>
            </a:r>
            <a:r>
              <a:rPr lang="en-GB" sz="2200" dirty="0">
                <a:ea typeface="+mn-lt"/>
                <a:cs typeface="+mn-lt"/>
              </a:rPr>
              <a:t>, whose dynamics is often characterized by short/long period fluctuations (</a:t>
            </a:r>
            <a:r>
              <a:rPr lang="en-GB" sz="2200" b="1" dirty="0">
                <a:ea typeface="+mn-lt"/>
                <a:cs typeface="+mn-lt"/>
              </a:rPr>
              <a:t>seasonality and cycles</a:t>
            </a:r>
            <a:r>
              <a:rPr lang="en-GB" sz="2200" dirty="0">
                <a:ea typeface="+mn-lt"/>
                <a:cs typeface="+mn-lt"/>
              </a:rPr>
              <a:t>) and/or long period direction (</a:t>
            </a:r>
            <a:r>
              <a:rPr lang="en-GB" sz="2200" b="1" dirty="0">
                <a:ea typeface="+mn-lt"/>
                <a:cs typeface="+mn-lt"/>
              </a:rPr>
              <a:t>trend</a:t>
            </a:r>
            <a:r>
              <a:rPr lang="en-GB" sz="2200" dirty="0">
                <a:ea typeface="+mn-lt"/>
                <a:cs typeface="+mn-lt"/>
              </a:rPr>
              <a:t>)”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B9C6F-ED8A-58BD-A9F4-6D433352DC87}"/>
              </a:ext>
            </a:extLst>
          </p:cNvPr>
          <p:cNvSpPr txBox="1"/>
          <p:nvPr/>
        </p:nvSpPr>
        <p:spPr>
          <a:xfrm>
            <a:off x="1367930" y="2031522"/>
            <a:ext cx="1118633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000" dirty="0"/>
              <a:t>Observations of a time series X recorded from 1 to T may be denoted by 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FFC000"/>
                </a:solidFill>
              </a:rPr>
              <a:t>X</a:t>
            </a:r>
            <a:r>
              <a:rPr lang="en-US" sz="2000" baseline="-25000" dirty="0">
                <a:solidFill>
                  <a:srgbClr val="FFC000"/>
                </a:solidFill>
              </a:rPr>
              <a:t>1:T</a:t>
            </a:r>
            <a:r>
              <a:rPr lang="en-US" sz="2000" dirty="0">
                <a:solidFill>
                  <a:srgbClr val="FFC000"/>
                </a:solidFill>
              </a:rPr>
              <a:t>= x</a:t>
            </a:r>
            <a:r>
              <a:rPr lang="en-US" sz="2000" baseline="-25000" dirty="0">
                <a:solidFill>
                  <a:srgbClr val="FFC000"/>
                </a:solidFill>
              </a:rPr>
              <a:t>1</a:t>
            </a:r>
            <a:r>
              <a:rPr lang="en-US" sz="2000" dirty="0">
                <a:solidFill>
                  <a:srgbClr val="FFC000"/>
                </a:solidFill>
              </a:rPr>
              <a:t>, </a:t>
            </a:r>
            <a:r>
              <a:rPr lang="en-US" sz="2000" dirty="0">
                <a:solidFill>
                  <a:srgbClr val="FFC000"/>
                </a:solidFill>
                <a:ea typeface="+mn-lt"/>
                <a:cs typeface="+mn-lt"/>
              </a:rPr>
              <a:t>x</a:t>
            </a:r>
            <a:r>
              <a:rPr lang="en-US" sz="2000" baseline="-25000" dirty="0">
                <a:solidFill>
                  <a:srgbClr val="FFC000"/>
                </a:solidFill>
                <a:ea typeface="+mn-lt"/>
                <a:cs typeface="+mn-lt"/>
              </a:rPr>
              <a:t>2</a:t>
            </a:r>
            <a:r>
              <a:rPr lang="en-US" sz="2000" dirty="0">
                <a:solidFill>
                  <a:srgbClr val="FFC000"/>
                </a:solidFill>
                <a:ea typeface="+mn-lt"/>
                <a:cs typeface="+mn-lt"/>
              </a:rPr>
              <a:t> ,…,</a:t>
            </a:r>
            <a:r>
              <a:rPr lang="en-US" sz="2000" dirty="0" err="1">
                <a:solidFill>
                  <a:srgbClr val="FFC000"/>
                </a:solidFill>
                <a:ea typeface="+mn-lt"/>
                <a:cs typeface="+mn-lt"/>
              </a:rPr>
              <a:t>x</a:t>
            </a:r>
            <a:r>
              <a:rPr lang="en-US" sz="2000" baseline="-25000" dirty="0" err="1">
                <a:solidFill>
                  <a:srgbClr val="FFC000"/>
                </a:solidFill>
                <a:ea typeface="+mn-lt"/>
                <a:cs typeface="+mn-lt"/>
              </a:rPr>
              <a:t>t</a:t>
            </a:r>
            <a:r>
              <a:rPr lang="en-US" sz="2000" dirty="0">
                <a:solidFill>
                  <a:srgbClr val="FFC000"/>
                </a:solidFill>
                <a:ea typeface="+mn-lt"/>
                <a:cs typeface="+mn-lt"/>
              </a:rPr>
              <a:t>,…,</a:t>
            </a:r>
            <a:r>
              <a:rPr lang="en-US" sz="2000" dirty="0" err="1">
                <a:solidFill>
                  <a:srgbClr val="FFC000"/>
                </a:solidFill>
                <a:ea typeface="+mn-lt"/>
                <a:cs typeface="+mn-lt"/>
              </a:rPr>
              <a:t>x</a:t>
            </a:r>
            <a:r>
              <a:rPr lang="en-US" sz="2000" baseline="-25000" dirty="0" err="1">
                <a:solidFill>
                  <a:srgbClr val="FFC000"/>
                </a:solidFill>
                <a:ea typeface="+mn-lt"/>
                <a:cs typeface="+mn-lt"/>
              </a:rPr>
              <a:t>T</a:t>
            </a:r>
            <a:r>
              <a:rPr lang="en-US" sz="2000" dirty="0">
                <a:solidFill>
                  <a:srgbClr val="FFC000"/>
                </a:solidFill>
                <a:ea typeface="+mn-lt"/>
                <a:cs typeface="+mn-lt"/>
              </a:rPr>
              <a:t> </a:t>
            </a:r>
            <a:r>
              <a:rPr lang="en-US" sz="2000" baseline="-25000" dirty="0">
                <a:solidFill>
                  <a:srgbClr val="FFC000"/>
                </a:solidFill>
                <a:ea typeface="+mn-lt"/>
                <a:cs typeface="+mn-lt"/>
              </a:rPr>
              <a:t> </a:t>
            </a:r>
            <a:r>
              <a:rPr lang="en-US" sz="2000" baseline="-25000" dirty="0">
                <a:ea typeface="+mn-lt"/>
                <a:cs typeface="+mn-lt"/>
              </a:rPr>
              <a:t> </a:t>
            </a:r>
            <a:r>
              <a:rPr lang="en-US" sz="2000" dirty="0">
                <a:ea typeface="+mn-lt"/>
                <a:cs typeface="+mn-lt"/>
              </a:rPr>
              <a:t>since</a:t>
            </a:r>
            <a:r>
              <a:rPr lang="en-US" sz="2000" dirty="0"/>
              <a:t> data are usually collected at discrete points in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CF2C2-83AA-87E8-F6B1-F5B83DCE9569}"/>
              </a:ext>
            </a:extLst>
          </p:cNvPr>
          <p:cNvSpPr txBox="1"/>
          <p:nvPr/>
        </p:nvSpPr>
        <p:spPr>
          <a:xfrm>
            <a:off x="3332008" y="2760427"/>
            <a:ext cx="31452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C000"/>
                </a:solidFill>
              </a:rPr>
              <a:t>Observation at time t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CCC3E7-FBAA-ADE0-9F4E-825BF36128B5}"/>
              </a:ext>
            </a:extLst>
          </p:cNvPr>
          <p:cNvCxnSpPr/>
          <p:nvPr/>
        </p:nvCxnSpPr>
        <p:spPr>
          <a:xfrm flipH="1" flipV="1">
            <a:off x="3237950" y="2661729"/>
            <a:ext cx="188115" cy="19466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81" y="3564284"/>
            <a:ext cx="9302428" cy="307505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2658D6-735D-8747-9931-8473EEF7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2</a:t>
            </a:fld>
            <a:endParaRPr lang="en-US"/>
          </a:p>
        </p:txBody>
      </p:sp>
      <p:sp>
        <p:nvSpPr>
          <p:cNvPr id="9" name="Google Shape;149;p15">
            <a:extLst>
              <a:ext uri="{FF2B5EF4-FFF2-40B4-BE49-F238E27FC236}">
                <a16:creationId xmlns:a16="http://schemas.microsoft.com/office/drawing/2014/main" id="{84179984-056E-9C48-A9EA-47A02C245691}"/>
              </a:ext>
            </a:extLst>
          </p:cNvPr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72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BD107E-85C1-82D5-EF4A-F5056F13F7D0}"/>
              </a:ext>
            </a:extLst>
          </p:cNvPr>
          <p:cNvSpPr txBox="1"/>
          <p:nvPr/>
        </p:nvSpPr>
        <p:spPr>
          <a:xfrm>
            <a:off x="307910" y="30013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+mj-lt"/>
              </a:rPr>
              <a:t>Forecasting</a:t>
            </a:r>
            <a:r>
              <a:rPr lang="en-GB" sz="3200" dirty="0"/>
              <a:t>​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963FBC2-C5C5-F47A-A84A-2556B82837AB}"/>
              </a:ext>
            </a:extLst>
          </p:cNvPr>
          <p:cNvGraphicFramePr/>
          <p:nvPr>
            <p:extLst/>
          </p:nvPr>
        </p:nvGraphicFramePr>
        <p:xfrm>
          <a:off x="839756" y="1444625"/>
          <a:ext cx="5257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9" name="TextBox 118">
            <a:extLst>
              <a:ext uri="{FF2B5EF4-FFF2-40B4-BE49-F238E27FC236}">
                <a16:creationId xmlns:a16="http://schemas.microsoft.com/office/drawing/2014/main" id="{2D9D674F-B5A3-D539-00E8-293E356ACC37}"/>
              </a:ext>
            </a:extLst>
          </p:cNvPr>
          <p:cNvSpPr txBox="1"/>
          <p:nvPr/>
        </p:nvSpPr>
        <p:spPr>
          <a:xfrm>
            <a:off x="6200041" y="1441938"/>
            <a:ext cx="5994887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Forecasting of shipped packages: </a:t>
            </a:r>
            <a:r>
              <a:rPr lang="en-GB" sz="2000" b="1" dirty="0">
                <a:ea typeface="+mn-lt"/>
                <a:cs typeface="+mn-lt"/>
              </a:rPr>
              <a:t>workforce planning.</a:t>
            </a:r>
            <a:endParaRPr lang="en-US" sz="2000" b="1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GB" sz="20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Forecasting of transportation demand: </a:t>
            </a:r>
            <a:r>
              <a:rPr lang="en-GB" sz="2000" b="1" dirty="0">
                <a:ea typeface="+mn-lt"/>
                <a:cs typeface="+mn-lt"/>
              </a:rPr>
              <a:t>stations' planning and traffic management.</a:t>
            </a:r>
          </a:p>
          <a:p>
            <a:endParaRPr lang="en-GB" sz="20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Forecasting of sales during promotions: </a:t>
            </a:r>
            <a:r>
              <a:rPr lang="en-GB" sz="2000" b="1" dirty="0">
                <a:ea typeface="+mn-lt"/>
                <a:cs typeface="+mn-lt"/>
              </a:rPr>
              <a:t>optimizing warehouses.</a:t>
            </a:r>
            <a:endParaRPr lang="en-US" sz="2000" b="1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GB" sz="20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 Process quality forecasts : </a:t>
            </a:r>
            <a:r>
              <a:rPr lang="en-GB" sz="2000" b="1" dirty="0">
                <a:ea typeface="+mn-lt"/>
                <a:cs typeface="+mn-lt"/>
              </a:rPr>
              <a:t>improving operational efficiency</a:t>
            </a:r>
            <a:r>
              <a:rPr lang="en-GB" sz="2000" dirty="0">
                <a:ea typeface="+mn-lt"/>
                <a:cs typeface="+mn-lt"/>
              </a:rPr>
              <a:t> 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en-GB" sz="20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ea typeface="+mn-lt"/>
                <a:cs typeface="+mn-lt"/>
              </a:rPr>
              <a:t> Energy load forecasting: </a:t>
            </a:r>
            <a:r>
              <a:rPr lang="en-GB" sz="2000" b="1" dirty="0">
                <a:ea typeface="+mn-lt"/>
                <a:cs typeface="+mn-lt"/>
              </a:rPr>
              <a:t>better planning and trading strategies.</a:t>
            </a:r>
            <a:endParaRPr lang="en-US" sz="20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746A0E-1D4F-3C4C-B98D-FFE08B73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3</a:t>
            </a:fld>
            <a:endParaRPr lang="en-US"/>
          </a:p>
        </p:txBody>
      </p:sp>
      <p:sp>
        <p:nvSpPr>
          <p:cNvPr id="7" name="Google Shape;149;p15">
            <a:extLst>
              <a:ext uri="{FF2B5EF4-FFF2-40B4-BE49-F238E27FC236}">
                <a16:creationId xmlns:a16="http://schemas.microsoft.com/office/drawing/2014/main" id="{00C6057F-0709-2B46-850A-EB3C7040A773}"/>
              </a:ext>
            </a:extLst>
          </p:cNvPr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89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499094" y="256253"/>
            <a:ext cx="2290921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Motivation</a:t>
            </a:r>
            <a:endParaRPr sz="3200" dirty="0">
              <a:latin typeface="+mj-lt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79332" y="1199306"/>
            <a:ext cx="5293841" cy="354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3227" tIns="96587" rIns="193227" bIns="9658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srgbClr val="F8738C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NOT ONLY!: </a:t>
            </a: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srgbClr val="A1A9F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None</a:t>
            </a: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of the existing forecasting models is universally valid for every application.</a:t>
            </a:r>
            <a:endParaRPr kumimoji="0" lang="en-US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endParaRPr kumimoji="0" lang="en-US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Forecasting models reveal a time-varying performance over the time series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2360" marR="0" lvl="0" indent="-22815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ts val="1000"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1" name="Google Shape;151;p15" descr="Chart, histo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197" b="20307"/>
          <a:stretch/>
        </p:blipFill>
        <p:spPr>
          <a:xfrm>
            <a:off x="5421346" y="1496416"/>
            <a:ext cx="6233073" cy="195582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/>
          <p:nvPr/>
        </p:nvSpPr>
        <p:spPr>
          <a:xfrm>
            <a:off x="9553237" y="1926773"/>
            <a:ext cx="434595" cy="1446346"/>
          </a:xfrm>
          <a:prstGeom prst="rect">
            <a:avLst/>
          </a:prstGeom>
          <a:solidFill>
            <a:srgbClr val="F8738C">
              <a:alpha val="8627"/>
            </a:srgbClr>
          </a:solidFill>
          <a:ln w="28575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/>
          <p:nvPr/>
        </p:nvSpPr>
        <p:spPr>
          <a:xfrm>
            <a:off x="6766472" y="1934080"/>
            <a:ext cx="359665" cy="1439040"/>
          </a:xfrm>
          <a:prstGeom prst="rect">
            <a:avLst/>
          </a:prstGeom>
          <a:solidFill>
            <a:srgbClr val="F8738C">
              <a:alpha val="8627"/>
            </a:srgbClr>
          </a:solidFill>
          <a:ln w="19050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srgbClr val="F8738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5"/>
          <p:cNvSpPr/>
          <p:nvPr/>
        </p:nvSpPr>
        <p:spPr>
          <a:xfrm>
            <a:off x="11140608" y="1685409"/>
            <a:ext cx="561976" cy="1687708"/>
          </a:xfrm>
          <a:prstGeom prst="rect">
            <a:avLst/>
          </a:prstGeom>
          <a:solidFill>
            <a:srgbClr val="F8738C">
              <a:alpha val="8627"/>
            </a:srgbClr>
          </a:solidFill>
          <a:ln w="19050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18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79332" y="1199307"/>
            <a:ext cx="5293841" cy="3870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3227" tIns="96587" rIns="193227" bIns="9658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srgbClr val="F8738C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NOT ONLY!: </a:t>
            </a: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srgbClr val="A1A9F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None</a:t>
            </a: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of the existing forecasting models is universally valid for every application.</a:t>
            </a:r>
            <a:endParaRPr kumimoji="0" lang="en-US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endParaRPr kumimoji="0" lang="en-US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Forecasting models reveal a time-varying performance over the time series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2360" marR="0" lvl="0" indent="-22815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ts val="1000"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96629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Regions-of-Competence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3" name="Google Shape;163;p16" descr="Chart, histo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197" b="20307"/>
          <a:stretch/>
        </p:blipFill>
        <p:spPr>
          <a:xfrm>
            <a:off x="5421346" y="1496416"/>
            <a:ext cx="6233073" cy="195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 descr="Shape, arr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5997" r="1886" b="559"/>
          <a:stretch/>
        </p:blipFill>
        <p:spPr>
          <a:xfrm>
            <a:off x="6635469" y="3738830"/>
            <a:ext cx="621666" cy="10089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2745"/>
              </a:srgbClr>
            </a:outerShdw>
          </a:effectLst>
        </p:spPr>
      </p:pic>
      <p:pic>
        <p:nvPicPr>
          <p:cNvPr id="165" name="Google Shape;165;p16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080" y="3767212"/>
            <a:ext cx="644041" cy="13105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0000"/>
              </a:srgbClr>
            </a:outerShdw>
          </a:effectLst>
        </p:spPr>
      </p:pic>
      <p:pic>
        <p:nvPicPr>
          <p:cNvPr id="166" name="Google Shape;166;p16" descr="A picture containing text,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5828" b="6489"/>
          <a:stretch/>
        </p:blipFill>
        <p:spPr>
          <a:xfrm>
            <a:off x="10782683" y="3729801"/>
            <a:ext cx="1272128" cy="20311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2745"/>
              </a:srgbClr>
            </a:outerShdw>
          </a:effectLst>
        </p:spPr>
      </p:pic>
      <p:sp>
        <p:nvSpPr>
          <p:cNvPr id="167" name="Google Shape;167;p16"/>
          <p:cNvSpPr/>
          <p:nvPr/>
        </p:nvSpPr>
        <p:spPr>
          <a:xfrm>
            <a:off x="9553237" y="1926773"/>
            <a:ext cx="434595" cy="1446346"/>
          </a:xfrm>
          <a:prstGeom prst="rect">
            <a:avLst/>
          </a:prstGeom>
          <a:solidFill>
            <a:srgbClr val="F8738C">
              <a:alpha val="8627"/>
            </a:srgbClr>
          </a:solidFill>
          <a:ln w="28575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6766472" y="1934080"/>
            <a:ext cx="359665" cy="1439040"/>
          </a:xfrm>
          <a:prstGeom prst="rect">
            <a:avLst/>
          </a:prstGeom>
          <a:solidFill>
            <a:srgbClr val="F8738C">
              <a:alpha val="8627"/>
            </a:srgbClr>
          </a:solidFill>
          <a:ln w="19050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srgbClr val="F8738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10802914" y="3373117"/>
            <a:ext cx="1163316" cy="317089"/>
          </a:xfrm>
          <a:prstGeom prst="trapezoid">
            <a:avLst>
              <a:gd name="adj" fmla="val 107980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6"/>
          <p:cNvSpPr/>
          <p:nvPr/>
        </p:nvSpPr>
        <p:spPr>
          <a:xfrm>
            <a:off x="11140608" y="1685409"/>
            <a:ext cx="561976" cy="1687708"/>
          </a:xfrm>
          <a:prstGeom prst="rect">
            <a:avLst/>
          </a:prstGeom>
          <a:solidFill>
            <a:srgbClr val="F8738C">
              <a:alpha val="8627"/>
            </a:srgbClr>
          </a:solidFill>
          <a:ln w="19050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9429080" y="3410526"/>
            <a:ext cx="644041" cy="319274"/>
          </a:xfrm>
          <a:prstGeom prst="trapezoid">
            <a:avLst>
              <a:gd name="adj" fmla="val 37865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6646734" y="3412361"/>
            <a:ext cx="576612" cy="317438"/>
          </a:xfrm>
          <a:prstGeom prst="trapezoid">
            <a:avLst>
              <a:gd name="adj" fmla="val 30068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6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48;p15">
            <a:extLst>
              <a:ext uri="{FF2B5EF4-FFF2-40B4-BE49-F238E27FC236}">
                <a16:creationId xmlns:a16="http://schemas.microsoft.com/office/drawing/2014/main" id="{5B359535-A013-7947-BDC0-96A03272C806}"/>
              </a:ext>
            </a:extLst>
          </p:cNvPr>
          <p:cNvSpPr txBox="1">
            <a:spLocks/>
          </p:cNvSpPr>
          <p:nvPr/>
        </p:nvSpPr>
        <p:spPr>
          <a:xfrm>
            <a:off x="499094" y="256253"/>
            <a:ext cx="2290921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6" b="0" i="0" kern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26841"/>
            <a:r>
              <a:rPr lang="en-US" sz="3200">
                <a:latin typeface="+mj-lt"/>
              </a:rPr>
              <a:t>Motivation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798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79332" y="1199307"/>
            <a:ext cx="5293841" cy="354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3227" tIns="96587" rIns="193227" bIns="9658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srgbClr val="F8738C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NOT ONLY!: </a:t>
            </a: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srgbClr val="A1A9F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None</a:t>
            </a: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of the existing forecasting models is universally valid for every application.</a:t>
            </a:r>
            <a:endParaRPr kumimoji="0" lang="en-US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endParaRPr kumimoji="0" lang="en-US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Forecasting models reveal a time-varying performance over the time series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2360" marR="0" lvl="0" indent="-22815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ts val="1000"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96629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Regions-of-Competence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1" name="Google Shape;181;p17" descr="Chart, histo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197" b="20307"/>
          <a:stretch/>
        </p:blipFill>
        <p:spPr>
          <a:xfrm>
            <a:off x="5421346" y="1496416"/>
            <a:ext cx="6233073" cy="195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 descr="Shape, arr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5997" r="1886" b="559"/>
          <a:stretch/>
        </p:blipFill>
        <p:spPr>
          <a:xfrm>
            <a:off x="6635469" y="3738830"/>
            <a:ext cx="621666" cy="10089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2745"/>
              </a:srgbClr>
            </a:outerShdw>
          </a:effectLst>
        </p:spPr>
      </p:pic>
      <p:pic>
        <p:nvPicPr>
          <p:cNvPr id="183" name="Google Shape;183;p17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080" y="3767212"/>
            <a:ext cx="644041" cy="13105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0000"/>
              </a:srgbClr>
            </a:outerShdw>
          </a:effectLst>
        </p:spPr>
      </p:pic>
      <p:pic>
        <p:nvPicPr>
          <p:cNvPr id="184" name="Google Shape;184;p17" descr="A picture containing text,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5828" b="6489"/>
          <a:stretch/>
        </p:blipFill>
        <p:spPr>
          <a:xfrm>
            <a:off x="10782683" y="3729801"/>
            <a:ext cx="1272128" cy="20311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2745"/>
              </a:srgbClr>
            </a:outerShdw>
          </a:effectLst>
        </p:spPr>
      </p:pic>
      <p:sp>
        <p:nvSpPr>
          <p:cNvPr id="185" name="Google Shape;185;p17"/>
          <p:cNvSpPr/>
          <p:nvPr/>
        </p:nvSpPr>
        <p:spPr>
          <a:xfrm>
            <a:off x="9553237" y="1926773"/>
            <a:ext cx="434595" cy="1446346"/>
          </a:xfrm>
          <a:prstGeom prst="rect">
            <a:avLst/>
          </a:prstGeom>
          <a:solidFill>
            <a:srgbClr val="F8738C">
              <a:alpha val="8627"/>
            </a:srgbClr>
          </a:solidFill>
          <a:ln w="28575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6766472" y="1934080"/>
            <a:ext cx="359665" cy="1439040"/>
          </a:xfrm>
          <a:prstGeom prst="rect">
            <a:avLst/>
          </a:prstGeom>
          <a:solidFill>
            <a:srgbClr val="F8738C">
              <a:alpha val="8627"/>
            </a:srgbClr>
          </a:solidFill>
          <a:ln w="19050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srgbClr val="F8738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871370" y="4557341"/>
            <a:ext cx="5895102" cy="520406"/>
          </a:xfrm>
          <a:prstGeom prst="rect">
            <a:avLst/>
          </a:prstGeom>
          <a:solidFill>
            <a:srgbClr val="EBF6F6"/>
          </a:solidFill>
          <a:ln>
            <a:noFill/>
          </a:ln>
        </p:spPr>
        <p:txBody>
          <a:bodyPr spcFirstLastPara="1" wrap="square" lIns="193227" tIns="96587" rIns="193227" bIns="9658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Online Adaptive 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model selection is 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A1A9F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required !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srgbClr val="A1A9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10802914" y="3373117"/>
            <a:ext cx="1163316" cy="317089"/>
          </a:xfrm>
          <a:prstGeom prst="trapezoid">
            <a:avLst>
              <a:gd name="adj" fmla="val 107980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11140608" y="1685409"/>
            <a:ext cx="561976" cy="1687708"/>
          </a:xfrm>
          <a:prstGeom prst="rect">
            <a:avLst/>
          </a:prstGeom>
          <a:solidFill>
            <a:srgbClr val="F8738C">
              <a:alpha val="8627"/>
            </a:srgbClr>
          </a:solidFill>
          <a:ln w="19050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9429080" y="3410526"/>
            <a:ext cx="644041" cy="319274"/>
          </a:xfrm>
          <a:prstGeom prst="trapezoid">
            <a:avLst>
              <a:gd name="adj" fmla="val 37865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6646734" y="3412361"/>
            <a:ext cx="576612" cy="317438"/>
          </a:xfrm>
          <a:prstGeom prst="trapezoid">
            <a:avLst>
              <a:gd name="adj" fmla="val 30068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233778" y="4611485"/>
            <a:ext cx="483147" cy="3593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BF6F6"/>
          </a:solidFill>
          <a:ln w="25400" cap="flat" cmpd="sng">
            <a:solidFill>
              <a:srgbClr val="9AD1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7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oogle Shape;148;p15">
            <a:extLst>
              <a:ext uri="{FF2B5EF4-FFF2-40B4-BE49-F238E27FC236}">
                <a16:creationId xmlns:a16="http://schemas.microsoft.com/office/drawing/2014/main" id="{341403C5-05C1-7644-B5D3-20BC5DF5A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094" y="256253"/>
            <a:ext cx="2290921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Motivation</a:t>
            </a:r>
            <a:endParaRPr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617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79332" y="1199307"/>
            <a:ext cx="5293841" cy="354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3227" tIns="96587" rIns="193227" bIns="9658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srgbClr val="F8738C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NOT ONLY!: </a:t>
            </a: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srgbClr val="A1A9F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None</a:t>
            </a: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of the existing forecasting models is universally valid for every application.</a:t>
            </a:r>
            <a:endParaRPr kumimoji="0" lang="en-US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endParaRPr kumimoji="0" lang="en-US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Forecasting models reveal a time-varying performance over the time series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2360" marR="0" lvl="0" indent="-22815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ts val="1000"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96629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Regions-of-Competence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1" name="Google Shape;181;p17" descr="Chart, histo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197" b="20307"/>
          <a:stretch/>
        </p:blipFill>
        <p:spPr>
          <a:xfrm>
            <a:off x="5421346" y="1496416"/>
            <a:ext cx="6233073" cy="195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 descr="Shape, arr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5997" r="1886" b="559"/>
          <a:stretch/>
        </p:blipFill>
        <p:spPr>
          <a:xfrm>
            <a:off x="6635469" y="3738830"/>
            <a:ext cx="621666" cy="10089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2745"/>
              </a:srgbClr>
            </a:outerShdw>
          </a:effectLst>
        </p:spPr>
      </p:pic>
      <p:pic>
        <p:nvPicPr>
          <p:cNvPr id="183" name="Google Shape;183;p17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080" y="3767212"/>
            <a:ext cx="644041" cy="13105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0000"/>
              </a:srgbClr>
            </a:outerShdw>
          </a:effectLst>
        </p:spPr>
      </p:pic>
      <p:pic>
        <p:nvPicPr>
          <p:cNvPr id="184" name="Google Shape;184;p17" descr="A picture containing text,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5828" b="6489"/>
          <a:stretch/>
        </p:blipFill>
        <p:spPr>
          <a:xfrm>
            <a:off x="10782683" y="3729801"/>
            <a:ext cx="1272128" cy="20311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2745"/>
              </a:srgbClr>
            </a:outerShdw>
          </a:effectLst>
        </p:spPr>
      </p:pic>
      <p:sp>
        <p:nvSpPr>
          <p:cNvPr id="185" name="Google Shape;185;p17"/>
          <p:cNvSpPr/>
          <p:nvPr/>
        </p:nvSpPr>
        <p:spPr>
          <a:xfrm>
            <a:off x="9553237" y="1926773"/>
            <a:ext cx="434595" cy="1446346"/>
          </a:xfrm>
          <a:prstGeom prst="rect">
            <a:avLst/>
          </a:prstGeom>
          <a:solidFill>
            <a:srgbClr val="F8738C">
              <a:alpha val="8627"/>
            </a:srgbClr>
          </a:solidFill>
          <a:ln w="28575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6766472" y="1934080"/>
            <a:ext cx="359665" cy="1439040"/>
          </a:xfrm>
          <a:prstGeom prst="rect">
            <a:avLst/>
          </a:prstGeom>
          <a:solidFill>
            <a:srgbClr val="F8738C">
              <a:alpha val="8627"/>
            </a:srgbClr>
          </a:solidFill>
          <a:ln w="19050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srgbClr val="F8738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871370" y="4557341"/>
            <a:ext cx="5895102" cy="520406"/>
          </a:xfrm>
          <a:prstGeom prst="rect">
            <a:avLst/>
          </a:prstGeom>
          <a:solidFill>
            <a:srgbClr val="EBF6F6"/>
          </a:solidFill>
          <a:ln>
            <a:noFill/>
          </a:ln>
        </p:spPr>
        <p:txBody>
          <a:bodyPr spcFirstLastPara="1" wrap="square" lIns="193227" tIns="96587" rIns="193227" bIns="9658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Online Adaptive 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model selection is 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A1A9F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required !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srgbClr val="A1A9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10802914" y="3373117"/>
            <a:ext cx="1163316" cy="317089"/>
          </a:xfrm>
          <a:prstGeom prst="trapezoid">
            <a:avLst>
              <a:gd name="adj" fmla="val 107980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11140608" y="1685409"/>
            <a:ext cx="561976" cy="1687708"/>
          </a:xfrm>
          <a:prstGeom prst="rect">
            <a:avLst/>
          </a:prstGeom>
          <a:solidFill>
            <a:srgbClr val="F8738C">
              <a:alpha val="8627"/>
            </a:srgbClr>
          </a:solidFill>
          <a:ln w="19050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9429080" y="3410526"/>
            <a:ext cx="644041" cy="319274"/>
          </a:xfrm>
          <a:prstGeom prst="trapezoid">
            <a:avLst>
              <a:gd name="adj" fmla="val 37865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6646734" y="3412361"/>
            <a:ext cx="576612" cy="317438"/>
          </a:xfrm>
          <a:prstGeom prst="trapezoid">
            <a:avLst>
              <a:gd name="adj" fmla="val 30068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233778" y="4611485"/>
            <a:ext cx="483147" cy="3593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BF6F6"/>
          </a:solidFill>
          <a:ln w="25400" cap="flat" cmpd="sng">
            <a:solidFill>
              <a:srgbClr val="9AD1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7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64B812-431F-DD4B-B789-03708EC6A21F}"/>
              </a:ext>
            </a:extLst>
          </p:cNvPr>
          <p:cNvSpPr/>
          <p:nvPr/>
        </p:nvSpPr>
        <p:spPr>
          <a:xfrm>
            <a:off x="325120" y="5404678"/>
            <a:ext cx="9103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There is an increasing need for opting for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explainable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or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easy-to-understand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models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learning decisions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148;p15">
            <a:extLst>
              <a:ext uri="{FF2B5EF4-FFF2-40B4-BE49-F238E27FC236}">
                <a16:creationId xmlns:a16="http://schemas.microsoft.com/office/drawing/2014/main" id="{FE0BA7CF-3FB0-964D-BEF3-26A6126251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094" y="256253"/>
            <a:ext cx="2290921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Motivation</a:t>
            </a:r>
            <a:endParaRPr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59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79332" y="1199307"/>
            <a:ext cx="5293841" cy="354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3227" tIns="96587" rIns="193227" bIns="9658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srgbClr val="F8738C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NOT ONLY!: </a:t>
            </a: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srgbClr val="A1A9F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None</a:t>
            </a: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of the existing forecasting models is universally valid for every application.</a:t>
            </a:r>
            <a:endParaRPr kumimoji="0" lang="en-US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endParaRPr kumimoji="0" lang="en-US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62360" marR="0" lvl="0" indent="-36236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Forecasting models reveal a time-varying performance over the time series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2360" marR="0" lvl="0" indent="-22815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112A"/>
              </a:buClr>
              <a:buSzPts val="1000"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96629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Regions-of-Competence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1" name="Google Shape;181;p17" descr="Chart, histo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197" b="20307"/>
          <a:stretch/>
        </p:blipFill>
        <p:spPr>
          <a:xfrm>
            <a:off x="5421346" y="1496416"/>
            <a:ext cx="6233073" cy="195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 descr="Shape, arr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25997" r="1886" b="559"/>
          <a:stretch/>
        </p:blipFill>
        <p:spPr>
          <a:xfrm>
            <a:off x="6635469" y="3738830"/>
            <a:ext cx="621666" cy="100899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2745"/>
              </a:srgbClr>
            </a:outerShdw>
          </a:effectLst>
        </p:spPr>
      </p:pic>
      <p:pic>
        <p:nvPicPr>
          <p:cNvPr id="183" name="Google Shape;183;p17" descr="A picture containing sh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29080" y="3767212"/>
            <a:ext cx="644041" cy="13105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0000"/>
              </a:srgbClr>
            </a:outerShdw>
          </a:effectLst>
        </p:spPr>
      </p:pic>
      <p:pic>
        <p:nvPicPr>
          <p:cNvPr id="184" name="Google Shape;184;p17" descr="A picture containing text,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-5828" b="6489"/>
          <a:stretch/>
        </p:blipFill>
        <p:spPr>
          <a:xfrm>
            <a:off x="10782683" y="3729801"/>
            <a:ext cx="1272128" cy="20311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8738C">
                <a:alpha val="42745"/>
              </a:srgbClr>
            </a:outerShdw>
          </a:effectLst>
        </p:spPr>
      </p:pic>
      <p:sp>
        <p:nvSpPr>
          <p:cNvPr id="185" name="Google Shape;185;p17"/>
          <p:cNvSpPr/>
          <p:nvPr/>
        </p:nvSpPr>
        <p:spPr>
          <a:xfrm>
            <a:off x="9553237" y="1926773"/>
            <a:ext cx="434595" cy="1446346"/>
          </a:xfrm>
          <a:prstGeom prst="rect">
            <a:avLst/>
          </a:prstGeom>
          <a:solidFill>
            <a:srgbClr val="F8738C">
              <a:alpha val="8627"/>
            </a:srgbClr>
          </a:solidFill>
          <a:ln w="28575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6766472" y="1934080"/>
            <a:ext cx="359665" cy="1439040"/>
          </a:xfrm>
          <a:prstGeom prst="rect">
            <a:avLst/>
          </a:prstGeom>
          <a:solidFill>
            <a:srgbClr val="F8738C">
              <a:alpha val="8627"/>
            </a:srgbClr>
          </a:solidFill>
          <a:ln w="19050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srgbClr val="F8738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871370" y="4557341"/>
            <a:ext cx="5895102" cy="520406"/>
          </a:xfrm>
          <a:prstGeom prst="rect">
            <a:avLst/>
          </a:prstGeom>
          <a:solidFill>
            <a:srgbClr val="EBF6F6"/>
          </a:solidFill>
          <a:ln>
            <a:noFill/>
          </a:ln>
        </p:spPr>
        <p:txBody>
          <a:bodyPr spcFirstLastPara="1" wrap="square" lIns="193227" tIns="96587" rIns="193227" bIns="9658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Online Adaptive 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model selection is 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A1A9F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required !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srgbClr val="A1A9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17"/>
          <p:cNvSpPr/>
          <p:nvPr/>
        </p:nvSpPr>
        <p:spPr>
          <a:xfrm>
            <a:off x="10802914" y="3373117"/>
            <a:ext cx="1163316" cy="317089"/>
          </a:xfrm>
          <a:prstGeom prst="trapezoid">
            <a:avLst>
              <a:gd name="adj" fmla="val 107980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/>
          <p:nvPr/>
        </p:nvSpPr>
        <p:spPr>
          <a:xfrm>
            <a:off x="11140608" y="1685409"/>
            <a:ext cx="561976" cy="1687708"/>
          </a:xfrm>
          <a:prstGeom prst="rect">
            <a:avLst/>
          </a:prstGeom>
          <a:solidFill>
            <a:srgbClr val="F8738C">
              <a:alpha val="8627"/>
            </a:srgbClr>
          </a:solidFill>
          <a:ln w="19050" cap="flat" cmpd="sng">
            <a:solidFill>
              <a:srgbClr val="F873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7"/>
          <p:cNvSpPr/>
          <p:nvPr/>
        </p:nvSpPr>
        <p:spPr>
          <a:xfrm>
            <a:off x="9429080" y="3410526"/>
            <a:ext cx="644041" cy="319274"/>
          </a:xfrm>
          <a:prstGeom prst="trapezoid">
            <a:avLst>
              <a:gd name="adj" fmla="val 37865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4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Google Shape;191;p17"/>
          <p:cNvSpPr/>
          <p:nvPr/>
        </p:nvSpPr>
        <p:spPr>
          <a:xfrm>
            <a:off x="6646734" y="3412361"/>
            <a:ext cx="576612" cy="317438"/>
          </a:xfrm>
          <a:prstGeom prst="trapezoid">
            <a:avLst>
              <a:gd name="adj" fmla="val 30068"/>
            </a:avLst>
          </a:prstGeom>
          <a:solidFill>
            <a:srgbClr val="F8738C">
              <a:alpha val="9803"/>
            </a:srgbClr>
          </a:solidFill>
          <a:ln>
            <a:noFill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233778" y="4611485"/>
            <a:ext cx="483147" cy="3593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BF6F6"/>
          </a:solidFill>
          <a:ln w="25400" cap="flat" cmpd="sng">
            <a:solidFill>
              <a:srgbClr val="9AD1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7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64B812-431F-DD4B-B789-03708EC6A21F}"/>
              </a:ext>
            </a:extLst>
          </p:cNvPr>
          <p:cNvSpPr/>
          <p:nvPr/>
        </p:nvSpPr>
        <p:spPr>
          <a:xfrm>
            <a:off x="325120" y="5404678"/>
            <a:ext cx="9103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Noto Sans Symbols"/>
              <a:buChar char="▪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There is an increasing need for opting for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explainable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or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easy-to-understand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models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learning decisions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oogle Shape;192;p17">
            <a:extLst>
              <a:ext uri="{FF2B5EF4-FFF2-40B4-BE49-F238E27FC236}">
                <a16:creationId xmlns:a16="http://schemas.microsoft.com/office/drawing/2014/main" id="{22FF61EF-340F-B94B-B9E9-DA1A4AB529DC}"/>
              </a:ext>
            </a:extLst>
          </p:cNvPr>
          <p:cNvSpPr/>
          <p:nvPr/>
        </p:nvSpPr>
        <p:spPr>
          <a:xfrm>
            <a:off x="233777" y="6286363"/>
            <a:ext cx="483147" cy="3593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BF6F6"/>
          </a:solidFill>
          <a:ln w="25400" cap="flat" cmpd="sng">
            <a:solidFill>
              <a:srgbClr val="9AD1D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3227" tIns="96587" rIns="193227" bIns="9658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87;p17">
            <a:extLst>
              <a:ext uri="{FF2B5EF4-FFF2-40B4-BE49-F238E27FC236}">
                <a16:creationId xmlns:a16="http://schemas.microsoft.com/office/drawing/2014/main" id="{499786F4-B54F-294E-BDA1-8315A2DC15F9}"/>
              </a:ext>
            </a:extLst>
          </p:cNvPr>
          <p:cNvSpPr txBox="1"/>
          <p:nvPr/>
        </p:nvSpPr>
        <p:spPr>
          <a:xfrm>
            <a:off x="962810" y="6194939"/>
            <a:ext cx="5895102" cy="520406"/>
          </a:xfrm>
          <a:prstGeom prst="rect">
            <a:avLst/>
          </a:prstGeom>
          <a:solidFill>
            <a:srgbClr val="EBF6F6"/>
          </a:solidFill>
          <a:ln>
            <a:noFill/>
          </a:ln>
        </p:spPr>
        <p:txBody>
          <a:bodyPr spcFirstLastPara="1" wrap="square" lIns="193227" tIns="96587" rIns="193227" bIns="96587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F8738C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Explainable 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model selection is also </a:t>
            </a:r>
            <a:r>
              <a:rPr kumimoji="0" lang="en-US" sz="2114" b="0" i="0" u="none" strike="noStrike" kern="1200" cap="none" spc="0" normalizeH="0" baseline="0" noProof="0" dirty="0">
                <a:ln>
                  <a:noFill/>
                </a:ln>
                <a:solidFill>
                  <a:srgbClr val="A1A9F4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required !</a:t>
            </a:r>
            <a:endParaRPr kumimoji="0" sz="3804" b="0" i="0" u="none" strike="noStrike" kern="1200" cap="none" spc="0" normalizeH="0" baseline="0" noProof="0" dirty="0">
              <a:ln>
                <a:noFill/>
              </a:ln>
              <a:solidFill>
                <a:srgbClr val="A1A9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oogle Shape;148;p15">
            <a:extLst>
              <a:ext uri="{FF2B5EF4-FFF2-40B4-BE49-F238E27FC236}">
                <a16:creationId xmlns:a16="http://schemas.microsoft.com/office/drawing/2014/main" id="{E01BF031-BA96-D646-AD30-4F65EC9196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094" y="256253"/>
            <a:ext cx="2290921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Motivation</a:t>
            </a:r>
            <a:endParaRPr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09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499094" y="256253"/>
            <a:ext cx="7252986" cy="468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5468" rIns="0" bIns="0" rtlCol="0" anchor="t" anchorCtr="0">
            <a:spAutoFit/>
          </a:bodyPr>
          <a:lstStyle/>
          <a:p>
            <a:pPr marL="26841"/>
            <a:r>
              <a:rPr lang="en-US" sz="3200" dirty="0">
                <a:latin typeface="+mj-lt"/>
              </a:rPr>
              <a:t>Regions of Competence Computation</a:t>
            </a:r>
            <a:endParaRPr sz="3200" dirty="0">
              <a:latin typeface="+mj-lt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525937" y="930244"/>
            <a:ext cx="11128481" cy="42946"/>
          </a:xfrm>
          <a:custGeom>
            <a:avLst/>
            <a:gdLst/>
            <a:ahLst/>
            <a:cxnLst/>
            <a:rect l="l" t="t" r="r" b="b"/>
            <a:pathLst>
              <a:path w="5265420" h="20320" extrusionOk="0">
                <a:moveTo>
                  <a:pt x="5265140" y="0"/>
                </a:moveTo>
                <a:lnTo>
                  <a:pt x="0" y="0"/>
                </a:lnTo>
                <a:lnTo>
                  <a:pt x="0" y="20243"/>
                </a:lnTo>
                <a:lnTo>
                  <a:pt x="5265140" y="20243"/>
                </a:lnTo>
                <a:lnTo>
                  <a:pt x="5265140" y="0"/>
                </a:lnTo>
                <a:close/>
              </a:path>
            </a:pathLst>
          </a:custGeom>
          <a:solidFill>
            <a:srgbClr val="9AD1D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sldNum" idx="12"/>
          </p:nvPr>
        </p:nvSpPr>
        <p:spPr>
          <a:xfrm>
            <a:off x="8776928" y="6377941"/>
            <a:ext cx="2802788" cy="1846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FDFD04-3A7B-8642-921A-7E5F0E8095DF}"/>
              </a:ext>
            </a:extLst>
          </p:cNvPr>
          <p:cNvSpPr txBox="1"/>
          <p:nvPr/>
        </p:nvSpPr>
        <p:spPr>
          <a:xfrm>
            <a:off x="792480" y="1427480"/>
            <a:ext cx="111150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DNN specific approaches using gradient-based saliency maps </a:t>
            </a:r>
            <a:r>
              <a:rPr lang="en-US" sz="1400" dirty="0"/>
              <a:t>(</a:t>
            </a:r>
            <a:r>
              <a:rPr lang="en-US" sz="1400" dirty="0" err="1"/>
              <a:t>Saadallah</a:t>
            </a:r>
            <a:r>
              <a:rPr lang="en-US" sz="1400" dirty="0"/>
              <a:t> et al.,2021, </a:t>
            </a:r>
            <a:r>
              <a:rPr lang="en-US" sz="1400" dirty="0" err="1"/>
              <a:t>Saadallah</a:t>
            </a:r>
            <a:r>
              <a:rPr lang="en-US" sz="1400" dirty="0"/>
              <a:t> et al.,2022, </a:t>
            </a:r>
            <a:r>
              <a:rPr lang="en-US" sz="1400" dirty="0" err="1"/>
              <a:t>Saadallah</a:t>
            </a:r>
            <a:r>
              <a:rPr lang="en-US" sz="1400" dirty="0"/>
              <a:t> and Jackob, 2023)</a:t>
            </a:r>
            <a:endParaRPr lang="en-US" sz="2000" dirty="0"/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8322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763</Words>
  <Application>Microsoft Macintosh PowerPoint</Application>
  <PresentationFormat>Widescreen</PresentationFormat>
  <Paragraphs>194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Noto Sans Symbols</vt:lpstr>
      <vt:lpstr>Roboto Light</vt:lpstr>
      <vt:lpstr>Trebuchet MS</vt:lpstr>
      <vt:lpstr>Wingdings</vt:lpstr>
      <vt:lpstr>Office Theme</vt:lpstr>
      <vt:lpstr>1_Office Theme</vt:lpstr>
      <vt:lpstr>ML Solutions for Time Series  Problems</vt:lpstr>
      <vt:lpstr>Time Series</vt:lpstr>
      <vt:lpstr>PowerPoint Presentation</vt:lpstr>
      <vt:lpstr>Motivation</vt:lpstr>
      <vt:lpstr>PowerPoint Presentation</vt:lpstr>
      <vt:lpstr>Motivation</vt:lpstr>
      <vt:lpstr>Motivation</vt:lpstr>
      <vt:lpstr>Motivation</vt:lpstr>
      <vt:lpstr>Regions of Competence Computation</vt:lpstr>
      <vt:lpstr>Regions of Competence Computation</vt:lpstr>
      <vt:lpstr>Regions of Competence Computation</vt:lpstr>
      <vt:lpstr>Regions of Competence Computation</vt:lpstr>
      <vt:lpstr>Regions of Competence Computation</vt:lpstr>
      <vt:lpstr>Explainability using Regions of Competence</vt:lpstr>
      <vt:lpstr>Multivariate Time Series Forecasting</vt:lpstr>
      <vt:lpstr>Multivariate Time Series Forecasting</vt:lpstr>
      <vt:lpstr>Multivariate Time Series Forecasting</vt:lpstr>
      <vt:lpstr>Concluding Remarks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 Solutions for Time Series  Problems</dc:title>
  <dc:creator>Microsoft Office User</dc:creator>
  <cp:lastModifiedBy>Microsoft Office User</cp:lastModifiedBy>
  <cp:revision>5</cp:revision>
  <dcterms:created xsi:type="dcterms:W3CDTF">2023-11-30T11:41:55Z</dcterms:created>
  <dcterms:modified xsi:type="dcterms:W3CDTF">2023-12-01T08:26:08Z</dcterms:modified>
</cp:coreProperties>
</file>