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024" r:id="rId2"/>
    <p:sldId id="1644" r:id="rId3"/>
    <p:sldId id="1646" r:id="rId4"/>
    <p:sldId id="1674" r:id="rId5"/>
    <p:sldId id="1675" r:id="rId6"/>
    <p:sldId id="1974" r:id="rId7"/>
    <p:sldId id="1976" r:id="rId8"/>
    <p:sldId id="1975" r:id="rId9"/>
    <p:sldId id="1982" r:id="rId10"/>
    <p:sldId id="1940" r:id="rId11"/>
    <p:sldId id="2025" r:id="rId12"/>
    <p:sldId id="951" r:id="rId13"/>
    <p:sldId id="952" r:id="rId14"/>
    <p:sldId id="953" r:id="rId15"/>
    <p:sldId id="2027" r:id="rId16"/>
    <p:sldId id="2029" r:id="rId17"/>
    <p:sldId id="2030" r:id="rId18"/>
    <p:sldId id="2031" r:id="rId19"/>
    <p:sldId id="2032" r:id="rId20"/>
    <p:sldId id="2028" r:id="rId21"/>
    <p:sldId id="2026" r:id="rId22"/>
    <p:sldId id="1977" r:id="rId23"/>
    <p:sldId id="2019" r:id="rId24"/>
    <p:sldId id="1876" r:id="rId2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2" pos="573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2C12F"/>
    <a:srgbClr val="FFE708"/>
    <a:srgbClr val="E700F6"/>
    <a:srgbClr val="FFFFFF"/>
    <a:srgbClr val="134554"/>
    <a:srgbClr val="307BB1"/>
    <a:srgbClr val="2C70A0"/>
    <a:srgbClr val="5A5A5A"/>
    <a:srgbClr val="292929"/>
    <a:srgbClr val="FFF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0" autoAdjust="0"/>
    <p:restoredTop sz="82552" autoAdjust="0"/>
  </p:normalViewPr>
  <p:slideViewPr>
    <p:cSldViewPr snapToGrid="0">
      <p:cViewPr varScale="1">
        <p:scale>
          <a:sx n="164" d="100"/>
          <a:sy n="164" d="100"/>
        </p:scale>
        <p:origin x="2112" y="168"/>
      </p:cViewPr>
      <p:guideLst>
        <p:guide pos="5738"/>
        <p:guide orient="horz" pos="2160"/>
      </p:guideLst>
    </p:cSldViewPr>
  </p:slideViewPr>
  <p:outlineViewPr>
    <p:cViewPr>
      <p:scale>
        <a:sx n="33" d="100"/>
        <a:sy n="33" d="100"/>
      </p:scale>
      <p:origin x="0" y="-1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48"/>
    </p:cViewPr>
  </p:sorterViewPr>
  <p:notesViewPr>
    <p:cSldViewPr snapToObjects="1">
      <p:cViewPr varScale="1">
        <p:scale>
          <a:sx n="127" d="100"/>
          <a:sy n="127" d="100"/>
        </p:scale>
        <p:origin x="460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9E27555-16BA-4B4B-900F-0CB9105A1D02}" type="datetimeFigureOut">
              <a:rPr lang="en-US"/>
              <a:pPr>
                <a:defRPr/>
              </a:pPr>
              <a:t>11/28/23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BAF1ED8-7BAF-4CBA-A540-EEE8739A1F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0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F49CFEF-2F15-4D7C-B91A-21F3902E4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uperkekb.kek.jp/Luminosity_projection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Z' as the new force carrier of an additional U(1) gauge symmetry </a:t>
            </a:r>
          </a:p>
          <a:p>
            <a:endParaRPr lang="en-US" dirty="0"/>
          </a:p>
          <a:p>
            <a:r>
              <a:rPr lang="en-US" dirty="0" err="1"/>
              <a:t>Stephie</a:t>
            </a:r>
            <a:r>
              <a:rPr lang="en-US" dirty="0"/>
              <a:t>: </a:t>
            </a:r>
          </a:p>
          <a:p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Ist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es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wirklich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dass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proposed new particles solve questions</a:t>
            </a:r>
          </a:p>
          <a:p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oder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eher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dass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Theorien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die die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Fragen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lösen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neue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Teilchen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vorhersagen</a:t>
            </a:r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?</a:t>
            </a:r>
          </a:p>
          <a:p>
            <a:endParaRPr lang="en-GB" sz="1200" kern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Extended theories come with new (heavy) particles.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einen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festen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Zeitplan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für LS2 von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SuperKEKB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gibt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nicht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aber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mögliches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Szenario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auf </a:t>
            </a:r>
            <a:r>
              <a:rPr lang="en-GB" b="0" i="0" dirty="0">
                <a:effectLst/>
                <a:latin typeface="Helvetica" pitchFamily="2" charset="0"/>
                <a:hlinkClick r:id="rId3"/>
              </a:rPr>
              <a:t>https://www-superkekb.kek.jp/Luminosity_projection.html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dargestellt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LS1 hat Mitte 2022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angefangen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Physics Run2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ab 2024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laufen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LS2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kann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vielleicht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ab 2028 für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zwei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Jahre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eintragen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aber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gesagt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kann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ändern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Run3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dann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vermutlich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für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Jahre bis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50/ab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erreicht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haben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dirty="0"/>
            </a:b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1pPr>
            <a:lvl2pPr marL="748745" indent="-287979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51915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12682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73448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34214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94980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55746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916512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C0F85EC-75ED-A249-BE80-9DEFB6A58669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1pPr>
            <a:lvl2pPr marL="748745" indent="-287979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51915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12682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73448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34214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94980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55746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916512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4555EFB-B31E-F140-A463-580A610A2174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13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1pPr>
            <a:lvl2pPr marL="748745" indent="-287979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51915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12682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73448" indent="-230383" defTabSz="95673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34214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94980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55746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916512" indent="-230383" defTabSz="95673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E391ECB-2655-8E46-ACA5-F5F78A4DED32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628775"/>
            <a:ext cx="9144000" cy="2232025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5949950"/>
            <a:ext cx="6400800" cy="719138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/>
              <a:t>Meeting, &lt;Datum&gt;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1470025"/>
          </a:xfrm>
        </p:spPr>
        <p:txBody>
          <a:bodyPr/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9355" y="665718"/>
            <a:ext cx="3238500" cy="52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0298E3-C47F-3201-D8FB-2CB33F0322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0083" y="425741"/>
            <a:ext cx="2734562" cy="894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238125" y="66436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/21</a:t>
            </a: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Johannes Albrecht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857250"/>
            <a:ext cx="86423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11188" y="0"/>
            <a:ext cx="8532812" cy="620713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643688"/>
            <a:ext cx="8858250" cy="223837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436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6436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9250" y="66436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2BBE46-2BF0-41F1-8843-0C53BD9F4B57}" type="slidenum">
              <a:rPr lang="en-US" smtClean="0"/>
              <a:pPr>
                <a:defRPr/>
              </a:pPr>
              <a:t>‹#›</a:t>
            </a:fld>
            <a:r>
              <a:rPr lang="en-US" dirty="0"/>
              <a:t>/21</a:t>
            </a:r>
          </a:p>
        </p:txBody>
      </p:sp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860" y="44450"/>
            <a:ext cx="7566339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pic>
        <p:nvPicPr>
          <p:cNvPr id="6154" name="Picture 10" descr="logo_LH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0" y="6643688"/>
            <a:ext cx="3238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>
          <a:xfrm>
            <a:off x="0" y="0"/>
            <a:ext cx="901555" cy="633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4889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3.jpeg"/><Relationship Id="rId3" Type="http://schemas.openxmlformats.org/officeDocument/2006/relationships/image" Target="../media/image32.jpeg"/><Relationship Id="rId21" Type="http://schemas.openxmlformats.org/officeDocument/2006/relationships/image" Target="../media/image46.png"/><Relationship Id="rId7" Type="http://schemas.openxmlformats.org/officeDocument/2006/relationships/hyperlink" Target="https://www.sfb1491.ruhr-uni-bochum.de/cim/index.html.en" TargetMode="External"/><Relationship Id="rId12" Type="http://schemas.openxmlformats.org/officeDocument/2006/relationships/hyperlink" Target="https://sfb876.tu-dortmund.de/index.html" TargetMode="Externa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openxmlformats.org/officeDocument/2006/relationships/hyperlink" Target="https://lamarr-institute.org/" TargetMode="External"/><Relationship Id="rId23" Type="http://schemas.openxmlformats.org/officeDocument/2006/relationships/image" Target="../media/image47.jpe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hyperlink" Target="https://www.google.com/imgres?imgurl=https%3A%2F%2Fwww.uni-bonn.de%2Fde%2Fforschung-lehre%2Fforschungsprofil%2Ftransdisziplinaere-forschungsbereiche%2Ftra-4-individuals%2Fprogramme%2Fgerman-research-foundation%2Flogo-dfg.jpg%2F%40%40images%2Fimage%2Fleadimagesize&amp;tbnid=6usgF_itlj2lbM&amp;vet=12ahUKEwi45_f4k7j-AhVONewKHb7rBZYQMygfegUIARDzAQ..i&amp;imgrefurl=https%3A%2F%2Fwww.uni-bonn.de%2Fde%2Fforschung-lehre%2Fforschungsprofil%2Ftransdisziplinaere-forschungsbereiche%2Ftra-4-individuals%2Fprogramme%2Fgerman-research-foundation&amp;docid=PIRd5vUm9GNhJM&amp;w=733&amp;h=414&amp;q=dfg%20einzelfoerderung&amp;client=firefox-b-d&amp;ved=2ahUKEwi45_f4k7j-AhVONewKHb7rBZYQMygfegUIARDzAQ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de.wikipedia.org/wiki/Datei:Einstein_1921_portrait2.jpg" TargetMode="External"/><Relationship Id="rId7" Type="http://schemas.openxmlformats.org/officeDocument/2006/relationships/image" Target="../media/image12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ikhef.nl/~pkoppenb/anomalies/AnomaliesPlot-dimuons-muon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96E386-FE0B-AB9A-E176-73D6076E4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7224"/>
            <a:ext cx="7772400" cy="1470025"/>
          </a:xfrm>
        </p:spPr>
        <p:txBody>
          <a:bodyPr/>
          <a:lstStyle/>
          <a:p>
            <a:r>
              <a:rPr lang="de-DE" dirty="0"/>
              <a:t>Experimental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br>
              <a:rPr lang="de-DE" dirty="0"/>
            </a:br>
            <a:r>
              <a:rPr lang="de-DE" sz="2400" b="0" dirty="0"/>
              <a:t>Johannes Albrecht (TU Dortmund &amp; Lamarr)</a:t>
            </a:r>
            <a:br>
              <a:rPr lang="de-DE" sz="2400" b="0" dirty="0"/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29.11.2023</a:t>
            </a:r>
            <a:endParaRPr lang="de-DE" b="0" dirty="0"/>
          </a:p>
        </p:txBody>
      </p:sp>
      <p:pic>
        <p:nvPicPr>
          <p:cNvPr id="1026" name="Picture 2" descr="CS &amp; Physics Meet-Up by Lamarr &amp; B3D">
            <a:extLst>
              <a:ext uri="{FF2B5EF4-FFF2-40B4-BE49-F238E27FC236}">
                <a16:creationId xmlns:a16="http://schemas.microsoft.com/office/drawing/2014/main" id="{D99480B7-3C04-7959-2A2F-8D536901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30" y="3981038"/>
            <a:ext cx="7189940" cy="27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24BAE-A60A-374C-F6A1-6C389CF6C632}"/>
              </a:ext>
            </a:extLst>
          </p:cNvPr>
          <p:cNvSpPr txBox="1"/>
          <p:nvPr/>
        </p:nvSpPr>
        <p:spPr>
          <a:xfrm>
            <a:off x="1" y="6455044"/>
            <a:ext cx="9144000" cy="40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+mj-lt"/>
              </a:rPr>
              <a:t>Many </a:t>
            </a:r>
            <a:r>
              <a:rPr lang="de-DE" sz="2000" dirty="0" err="1">
                <a:latin typeface="+mj-lt"/>
              </a:rPr>
              <a:t>references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to</a:t>
            </a:r>
            <a:r>
              <a:rPr lang="de-DE" sz="2000" dirty="0">
                <a:latin typeface="+mj-lt"/>
              </a:rPr>
              <a:t> B. </a:t>
            </a:r>
            <a:r>
              <a:rPr lang="de-DE" sz="2000" dirty="0" err="1">
                <a:latin typeface="+mj-lt"/>
              </a:rPr>
              <a:t>Mitreska</a:t>
            </a:r>
            <a:r>
              <a:rPr lang="de-DE" sz="2000" dirty="0">
                <a:latin typeface="+mj-lt"/>
              </a:rPr>
              <a:t> and Q. Führing, Lamarr </a:t>
            </a:r>
            <a:r>
              <a:rPr lang="de-DE" sz="2000" dirty="0" err="1">
                <a:latin typeface="+mj-lt"/>
              </a:rPr>
              <a:t>meeting</a:t>
            </a:r>
            <a:r>
              <a:rPr lang="de-DE" sz="2000" dirty="0">
                <a:latin typeface="+mj-lt"/>
              </a:rPr>
              <a:t> 8.11.23</a:t>
            </a:r>
          </a:p>
        </p:txBody>
      </p:sp>
    </p:spTree>
    <p:extLst>
      <p:ext uri="{BB962C8B-B14F-4D97-AF65-F5344CB8AC3E}">
        <p14:creationId xmlns:p14="http://schemas.microsoft.com/office/powerpoint/2010/main" val="32452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7344" b="7344"/>
          <a:stretch>
            <a:fillRect/>
          </a:stretch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1982"/>
            <a:ext cx="91186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C1277-9A62-2FE7-8B49-87DB4E203CFA}"/>
              </a:ext>
            </a:extLst>
          </p:cNvPr>
          <p:cNvSpPr txBox="1"/>
          <p:nvPr/>
        </p:nvSpPr>
        <p:spPr>
          <a:xfrm>
            <a:off x="5131523" y="4834648"/>
            <a:ext cx="11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+mj-lt"/>
              </a:rPr>
              <a:t>Uni Bonn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KIT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7C771-C9B8-E9EF-06D4-E44C0D5F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DA6CC-EEEA-4954-D78F-9CA0A67F2C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7B1827-888F-BF10-F7B4-BE6633F06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10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4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441E-54E5-C52F-39B5-04691A8F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Beschleuniger, Experimente und Zeitskalen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879A22-84ED-4D1E-ED9D-5B57D005F65F}"/>
              </a:ext>
            </a:extLst>
          </p:cNvPr>
          <p:cNvGrpSpPr/>
          <p:nvPr/>
        </p:nvGrpSpPr>
        <p:grpSpPr>
          <a:xfrm>
            <a:off x="582507" y="1764063"/>
            <a:ext cx="8337835" cy="887034"/>
            <a:chOff x="0" y="1143000"/>
            <a:chExt cx="8920342" cy="904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5CEE33-C105-7C8B-A695-4A77FEFA7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111" b="52887"/>
            <a:stretch/>
          </p:blipFill>
          <p:spPr>
            <a:xfrm>
              <a:off x="0" y="1219200"/>
              <a:ext cx="8920342" cy="82867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BDC4D2-DDAC-4F1A-9344-047BDF450400}"/>
                </a:ext>
              </a:extLst>
            </p:cNvPr>
            <p:cNvSpPr/>
            <p:nvPr/>
          </p:nvSpPr>
          <p:spPr>
            <a:xfrm>
              <a:off x="1647825" y="1143000"/>
              <a:ext cx="35242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436" name="Picture 4" descr="LHC Logo PNG Vector (EPS) Free Download">
            <a:extLst>
              <a:ext uri="{FF2B5EF4-FFF2-40B4-BE49-F238E27FC236}">
                <a16:creationId xmlns:a16="http://schemas.microsoft.com/office/drawing/2014/main" id="{FB7E2BBF-3D56-A9E7-7581-DD7951D3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1410407"/>
            <a:ext cx="460692" cy="46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ERN projects ‒ LPAP ‐ EPFL">
            <a:extLst>
              <a:ext uri="{FF2B5EF4-FFF2-40B4-BE49-F238E27FC236}">
                <a16:creationId xmlns:a16="http://schemas.microsoft.com/office/drawing/2014/main" id="{6D610736-524A-E5E0-3101-FCC6D93D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43" y="1405822"/>
            <a:ext cx="1013656" cy="4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AAD65-A1E9-2F3C-D675-E6F33CD6E3FD}"/>
              </a:ext>
            </a:extLst>
          </p:cNvPr>
          <p:cNvSpPr/>
          <p:nvPr/>
        </p:nvSpPr>
        <p:spPr>
          <a:xfrm>
            <a:off x="1593803" y="5170427"/>
            <a:ext cx="2116049" cy="47791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Run 2</a:t>
            </a:r>
          </a:p>
        </p:txBody>
      </p:sp>
      <p:pic>
        <p:nvPicPr>
          <p:cNvPr id="18448" name="Picture 16" descr="SuperKEKB">
            <a:extLst>
              <a:ext uri="{FF2B5EF4-FFF2-40B4-BE49-F238E27FC236}">
                <a16:creationId xmlns:a16="http://schemas.microsoft.com/office/drawing/2014/main" id="{73832ABF-C9A2-A42A-2F54-16D84667B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" y="4465461"/>
            <a:ext cx="1006437" cy="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71365C-1AE6-D600-C160-3D01D7E10FA1}"/>
              </a:ext>
            </a:extLst>
          </p:cNvPr>
          <p:cNvSpPr/>
          <p:nvPr/>
        </p:nvSpPr>
        <p:spPr>
          <a:xfrm>
            <a:off x="46197" y="2153844"/>
            <a:ext cx="811577" cy="4972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LS2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04D7C-4696-8D08-92E2-B317638C838B}"/>
              </a:ext>
            </a:extLst>
          </p:cNvPr>
          <p:cNvSpPr txBox="1"/>
          <p:nvPr/>
        </p:nvSpPr>
        <p:spPr>
          <a:xfrm>
            <a:off x="8334105" y="1831424"/>
            <a:ext cx="1027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2041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5C2838-5F2B-D8C5-D964-748FC8A75A38}"/>
              </a:ext>
            </a:extLst>
          </p:cNvPr>
          <p:cNvSpPr txBox="1"/>
          <p:nvPr/>
        </p:nvSpPr>
        <p:spPr>
          <a:xfrm>
            <a:off x="0" y="2868931"/>
            <a:ext cx="2428876" cy="1323439"/>
          </a:xfrm>
          <a:prstGeom prst="rect">
            <a:avLst/>
          </a:prstGeom>
          <a:noFill/>
          <a:ln w="38100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>
                <a:solidFill>
                  <a:srgbClr val="000099"/>
                </a:solidFill>
                <a:latin typeface="+mj-lt"/>
              </a:rPr>
              <a:t>LS2 (2019-21)</a:t>
            </a:r>
          </a:p>
          <a:p>
            <a:pPr algn="ctr"/>
            <a:endParaRPr lang="de-DE" sz="200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ALICE Upgrade</a:t>
            </a:r>
          </a:p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LHCb Upgrade 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6801-3759-B438-CDC9-0294A6236ECF}"/>
              </a:ext>
            </a:extLst>
          </p:cNvPr>
          <p:cNvCxnSpPr>
            <a:endCxn id="10" idx="0"/>
          </p:cNvCxnSpPr>
          <p:nvPr/>
        </p:nvCxnSpPr>
        <p:spPr>
          <a:xfrm>
            <a:off x="451984" y="2696536"/>
            <a:ext cx="762454" cy="172395"/>
          </a:xfrm>
          <a:prstGeom prst="line">
            <a:avLst/>
          </a:prstGeom>
          <a:ln w="38100">
            <a:solidFill>
              <a:srgbClr val="82C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125615-3ADA-251E-39CB-9736D2A18C55}"/>
              </a:ext>
            </a:extLst>
          </p:cNvPr>
          <p:cNvSpPr txBox="1"/>
          <p:nvPr/>
        </p:nvSpPr>
        <p:spPr>
          <a:xfrm>
            <a:off x="2622415" y="2868930"/>
            <a:ext cx="2428876" cy="1631216"/>
          </a:xfrm>
          <a:prstGeom prst="rect">
            <a:avLst/>
          </a:prstGeom>
          <a:noFill/>
          <a:ln w="38100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>
                <a:solidFill>
                  <a:srgbClr val="000099"/>
                </a:solidFill>
                <a:latin typeface="+mj-lt"/>
              </a:rPr>
              <a:t>LS3 (2025-27)</a:t>
            </a:r>
          </a:p>
          <a:p>
            <a:pPr algn="ctr"/>
            <a:endParaRPr lang="de-DE" sz="200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HL-LHC</a:t>
            </a:r>
            <a:br>
              <a:rPr lang="de-DE" sz="2000" dirty="0">
                <a:solidFill>
                  <a:srgbClr val="000099"/>
                </a:solidFill>
                <a:latin typeface="+mj-lt"/>
              </a:rPr>
            </a:br>
            <a:r>
              <a:rPr lang="de-DE" sz="2000" dirty="0">
                <a:solidFill>
                  <a:srgbClr val="000099"/>
                </a:solidFill>
                <a:latin typeface="+mj-lt"/>
              </a:rPr>
              <a:t>ATLAS Phase 2</a:t>
            </a:r>
            <a:br>
              <a:rPr lang="de-DE" sz="2000" dirty="0">
                <a:solidFill>
                  <a:srgbClr val="000099"/>
                </a:solidFill>
                <a:latin typeface="+mj-lt"/>
              </a:rPr>
            </a:br>
            <a:r>
              <a:rPr lang="de-DE" sz="2000" dirty="0">
                <a:solidFill>
                  <a:srgbClr val="000099"/>
                </a:solidFill>
                <a:latin typeface="+mj-lt"/>
              </a:rPr>
              <a:t>CMS Phase 2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8C52CD-77D8-DC0E-422E-A56140D8018F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3553097" y="2673294"/>
            <a:ext cx="283756" cy="195636"/>
          </a:xfrm>
          <a:prstGeom prst="line">
            <a:avLst/>
          </a:prstGeom>
          <a:ln w="38100">
            <a:solidFill>
              <a:srgbClr val="82C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C3C10E-CF35-C7B8-C4C7-12990871E5D1}"/>
              </a:ext>
            </a:extLst>
          </p:cNvPr>
          <p:cNvSpPr txBox="1"/>
          <p:nvPr/>
        </p:nvSpPr>
        <p:spPr>
          <a:xfrm>
            <a:off x="5658040" y="2884289"/>
            <a:ext cx="2428876" cy="1323439"/>
          </a:xfrm>
          <a:prstGeom prst="rect">
            <a:avLst/>
          </a:prstGeom>
          <a:noFill/>
          <a:ln w="38100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>
                <a:solidFill>
                  <a:srgbClr val="000099"/>
                </a:solidFill>
                <a:latin typeface="+mj-lt"/>
              </a:rPr>
              <a:t>LS4 (2033-35)</a:t>
            </a:r>
          </a:p>
          <a:p>
            <a:pPr algn="ctr"/>
            <a:endParaRPr lang="de-DE" sz="200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ALICE 3 upgrade</a:t>
            </a:r>
          </a:p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LHCb Upgrade II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0315E8-4CAC-BF2B-CBC0-7FAACBF1AB7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789310" y="2696536"/>
            <a:ext cx="83169" cy="187753"/>
          </a:xfrm>
          <a:prstGeom prst="line">
            <a:avLst/>
          </a:prstGeom>
          <a:ln w="38100">
            <a:solidFill>
              <a:srgbClr val="82C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8C6AB3E-0C0F-3695-26FD-04C63FBEE099}"/>
              </a:ext>
            </a:extLst>
          </p:cNvPr>
          <p:cNvSpPr txBox="1"/>
          <p:nvPr/>
        </p:nvSpPr>
        <p:spPr>
          <a:xfrm>
            <a:off x="566403" y="4883165"/>
            <a:ext cx="645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</a:rPr>
              <a:t>2022      2024                           2028             2030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4716AF-6C0E-267C-A66F-9437D53AFB9F}"/>
              </a:ext>
            </a:extLst>
          </p:cNvPr>
          <p:cNvSpPr/>
          <p:nvPr/>
        </p:nvSpPr>
        <p:spPr>
          <a:xfrm>
            <a:off x="4864253" y="5170427"/>
            <a:ext cx="1675885" cy="47791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Run 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159B71-BF6B-5882-8762-BE237F8A1A66}"/>
              </a:ext>
            </a:extLst>
          </p:cNvPr>
          <p:cNvSpPr/>
          <p:nvPr/>
        </p:nvSpPr>
        <p:spPr>
          <a:xfrm>
            <a:off x="3709851" y="5170427"/>
            <a:ext cx="1154402" cy="4779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LS2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EA70D1-43D9-044B-90BD-0ACBC1E23EA7}"/>
              </a:ext>
            </a:extLst>
          </p:cNvPr>
          <p:cNvSpPr/>
          <p:nvPr/>
        </p:nvSpPr>
        <p:spPr>
          <a:xfrm>
            <a:off x="857773" y="5170231"/>
            <a:ext cx="736029" cy="4779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LS1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F54BD1-1D40-622F-2EF1-07771B537151}"/>
              </a:ext>
            </a:extLst>
          </p:cNvPr>
          <p:cNvSpPr txBox="1"/>
          <p:nvPr/>
        </p:nvSpPr>
        <p:spPr>
          <a:xfrm>
            <a:off x="6699250" y="5116203"/>
            <a:ext cx="229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+mj-lt"/>
              </a:rPr>
              <a:t>Disclaimer: </a:t>
            </a:r>
            <a:r>
              <a:rPr lang="de-DE" sz="1400" dirty="0" err="1">
                <a:latin typeface="+mj-lt"/>
              </a:rPr>
              <a:t>SuperKEKB</a:t>
            </a:r>
            <a:r>
              <a:rPr lang="de-DE" sz="1400" dirty="0">
                <a:latin typeface="+mj-lt"/>
              </a:rPr>
              <a:t> Zeitplan nicht offiziell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E9F488-D4C5-B986-58D8-F31032292E1E}"/>
              </a:ext>
            </a:extLst>
          </p:cNvPr>
          <p:cNvSpPr txBox="1"/>
          <p:nvPr/>
        </p:nvSpPr>
        <p:spPr>
          <a:xfrm>
            <a:off x="5759922" y="1851400"/>
            <a:ext cx="1027611" cy="292388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2033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67DFF-B290-3BBB-3AE1-21F09274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3EB7-8BF6-FA82-2371-647C2D8ABC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B05627B-2533-5201-7C33-298D4DB4C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11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/>
      <p:bldP spid="31" grpId="0" animBg="1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808024_14-A4-at-144-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0" i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LHCb Detector</a:t>
            </a:r>
            <a:endParaRPr lang="en-GB" sz="3600" b="0" i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8EAFD-EFE0-764A-C154-1E1439B5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43247-EA85-5DF9-1D89-A20C1687B6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A69EAB-D2CA-41D2-7C8B-D10F0ACB7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12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808024_14-A4-at-144-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0" i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LHCb Detector</a:t>
            </a:r>
            <a:endParaRPr lang="en-GB" sz="3600" b="0" i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DF41D-B408-CA09-7C52-C96A9D45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CE3AD-C748-ADE9-2A82-6FA11C6FFD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AC1805-73E1-D006-FF92-C8CB444B0A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13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7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808024_14-A4-at-144-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0" i="0">
                <a:solidFill>
                  <a:schemeClr val="bg1"/>
                </a:solidFill>
              </a:rPr>
              <a:t>23 sep 2010                  19:49:24</a:t>
            </a:r>
          </a:p>
          <a:p>
            <a:pPr algn="r" eaLnBrk="1" hangingPunct="1"/>
            <a:r>
              <a:rPr lang="en-US" sz="1200" b="0" i="0">
                <a:solidFill>
                  <a:schemeClr val="bg1"/>
                </a:solidFill>
              </a:rPr>
              <a:t>Run 79646        Event 143858637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0" i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LHCb Detector</a:t>
            </a:r>
            <a:endParaRPr lang="en-GB" sz="3600" b="0" i="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2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7150"/>
            <a:ext cx="91440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F216E-1527-4E2D-A73E-798D0ADC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97517-DEAE-C805-D06D-54A7806D70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F439AC-0DFC-2E9E-6641-43956614F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14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40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A316-5657-ADB9-81DF-4043C4C8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collection</a:t>
            </a:r>
            <a:r>
              <a:rPr lang="de-DE" dirty="0"/>
              <a:t>: „real time“ </a:t>
            </a:r>
            <a:r>
              <a:rPr lang="de-DE" dirty="0" err="1"/>
              <a:t>filtering</a:t>
            </a:r>
            <a:r>
              <a:rPr lang="de-DE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CAF1DD-C891-DB84-ABDE-C9A8533DB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18" y="1231710"/>
            <a:ext cx="8642350" cy="5183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2A9F1-21C5-F20E-0E28-1F7FE8EA9B32}"/>
              </a:ext>
            </a:extLst>
          </p:cNvPr>
          <p:cNvSpPr txBox="1"/>
          <p:nvPr/>
        </p:nvSpPr>
        <p:spPr>
          <a:xfrm>
            <a:off x="238124" y="728420"/>
            <a:ext cx="8572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0099"/>
                </a:solidFill>
                <a:latin typeface="+mj-lt"/>
              </a:rPr>
              <a:t>LHCb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gets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 4TB/s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to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process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for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 ~10</a:t>
            </a:r>
            <a:r>
              <a:rPr lang="de-DE" sz="2000" baseline="30000" dirty="0">
                <a:solidFill>
                  <a:srgbClr val="000099"/>
                </a:solidFill>
                <a:latin typeface="+mj-lt"/>
              </a:rPr>
              <a:t>7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s 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year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for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 ~30 </a:t>
            </a:r>
            <a:r>
              <a:rPr lang="de-DE" sz="2000" dirty="0" err="1">
                <a:solidFill>
                  <a:srgbClr val="000099"/>
                </a:solidFill>
                <a:latin typeface="+mj-lt"/>
              </a:rPr>
              <a:t>years</a:t>
            </a:r>
            <a:r>
              <a:rPr lang="de-DE" sz="2000" dirty="0">
                <a:solidFill>
                  <a:srgbClr val="000099"/>
                </a:solidFill>
                <a:latin typeface="+mj-lt"/>
              </a:rPr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E1A5403-45EC-5B1D-ABC4-A30388F7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CF7453-1B7D-E167-6817-9BFDEF5675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76AA5B-4365-B8CA-BAA1-B1FFEB832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15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1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BADF-BC28-6836-9419-E795762C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The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objective</a:t>
            </a:r>
            <a:r>
              <a:rPr lang="de-DE" sz="2400" dirty="0"/>
              <a:t>: </a:t>
            </a:r>
            <a:r>
              <a:rPr lang="de-DE" sz="2400" dirty="0" err="1"/>
              <a:t>case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machine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D1766-4AEA-27FB-AEC3-EE02E2127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0"/>
          <a:stretch/>
        </p:blipFill>
        <p:spPr>
          <a:xfrm>
            <a:off x="65868" y="712105"/>
            <a:ext cx="8392331" cy="593158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8BE7F03-B8F9-9BB7-D3FF-5161024D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9CDD67C-79B3-5F4E-4362-5B652EC8E2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625DE83-0E7C-1AD0-B095-FABEF7BF8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16</a:t>
            </a:fld>
            <a:r>
              <a:rPr lang="en-US"/>
              <a:t>/21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81837F-76EA-EF4A-B30E-A0AAFECFB426}"/>
              </a:ext>
            </a:extLst>
          </p:cNvPr>
          <p:cNvSpPr/>
          <p:nvPr/>
        </p:nvSpPr>
        <p:spPr>
          <a:xfrm>
            <a:off x="999641" y="1867546"/>
            <a:ext cx="1573078" cy="2433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02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E4E0-8B13-6102-298A-7040CE33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5153-F951-0325-BBB5-5F671BA84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1" name="Picture 1" descr="page14image300855664">
            <a:extLst>
              <a:ext uri="{FF2B5EF4-FFF2-40B4-BE49-F238E27FC236}">
                <a16:creationId xmlns:a16="http://schemas.microsoft.com/office/drawing/2014/main" id="{B3382F06-BC28-3F9F-2D83-1CCAD542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r="12047"/>
          <a:stretch/>
        </p:blipFill>
        <p:spPr bwMode="auto">
          <a:xfrm>
            <a:off x="287337" y="665725"/>
            <a:ext cx="8755587" cy="59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73604-8A16-8DFD-38C1-58853EE04F65}"/>
              </a:ext>
            </a:extLst>
          </p:cNvPr>
          <p:cNvSpPr txBox="1"/>
          <p:nvPr/>
        </p:nvSpPr>
        <p:spPr>
          <a:xfrm>
            <a:off x="542581" y="4866935"/>
            <a:ext cx="41225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FFFF00"/>
                </a:solidFill>
                <a:latin typeface="+mj-lt"/>
              </a:rPr>
              <a:t>Intersting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computationsl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problem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: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combine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~10.000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single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measurement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points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to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particle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hypotheses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to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(2-6)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signal</a:t>
            </a:r>
            <a:r>
              <a:rPr lang="de-DE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FF00"/>
                </a:solidFill>
                <a:latin typeface="+mj-lt"/>
              </a:rPr>
              <a:t>candidates</a:t>
            </a:r>
            <a:endParaRPr lang="de-DE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57FE5-8BBF-52D6-FC36-39B176B298B6}"/>
              </a:ext>
            </a:extLst>
          </p:cNvPr>
          <p:cNvSpPr txBox="1"/>
          <p:nvPr/>
        </p:nvSpPr>
        <p:spPr>
          <a:xfrm>
            <a:off x="2143125" y="807475"/>
            <a:ext cx="41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FFFF00"/>
                </a:solidFill>
                <a:latin typeface="+mj-lt"/>
              </a:rPr>
              <a:t>„Event“, rate: 30MHz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299B28E-04C5-C852-5E51-F53F74B5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8AA70BE-1CFB-4FB3-C502-04FFE80314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BEAC40-FEC3-7A70-BBA4-74840DF44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17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9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2742-481C-0E4C-2842-2BAD5042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 and </a:t>
            </a:r>
            <a:r>
              <a:rPr lang="de-DE" dirty="0" err="1"/>
              <a:t>vertex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95F75-C3EF-6474-5F3C-AF4AB21A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88"/>
            <a:ext cx="6168325" cy="5346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3657D1-EE9A-5A09-DC53-FB355535BC6A}"/>
              </a:ext>
            </a:extLst>
          </p:cNvPr>
          <p:cNvSpPr txBox="1"/>
          <p:nvPr/>
        </p:nvSpPr>
        <p:spPr>
          <a:xfrm>
            <a:off x="6168325" y="785278"/>
            <a:ext cx="27354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j-lt"/>
              </a:rPr>
              <a:t>Many </a:t>
            </a:r>
            <a:r>
              <a:rPr lang="de-DE" sz="1800" dirty="0" err="1">
                <a:latin typeface="+mj-lt"/>
              </a:rPr>
              <a:t>problems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where</a:t>
            </a:r>
            <a:r>
              <a:rPr lang="de-DE" sz="1800" dirty="0">
                <a:latin typeface="+mj-lt"/>
              </a:rPr>
              <a:t> expert </a:t>
            </a:r>
            <a:r>
              <a:rPr lang="de-DE" sz="1800" dirty="0" err="1">
                <a:latin typeface="+mj-lt"/>
              </a:rPr>
              <a:t>knowledge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might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be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able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to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help</a:t>
            </a:r>
            <a:r>
              <a:rPr lang="de-DE" sz="1800" dirty="0">
                <a:latin typeface="+mj-lt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Pattern </a:t>
            </a:r>
            <a:r>
              <a:rPr lang="de-DE" sz="1800" dirty="0" err="1">
                <a:latin typeface="+mj-lt"/>
              </a:rPr>
              <a:t>recognition</a:t>
            </a:r>
            <a:endParaRPr lang="de-DE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Parameter </a:t>
            </a:r>
            <a:r>
              <a:rPr lang="de-DE" sz="1800" dirty="0" err="1">
                <a:latin typeface="+mj-lt"/>
              </a:rPr>
              <a:t>estimate</a:t>
            </a:r>
            <a:endParaRPr lang="de-DE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Ring </a:t>
            </a:r>
            <a:r>
              <a:rPr lang="de-DE" sz="1800" dirty="0" err="1">
                <a:latin typeface="+mj-lt"/>
              </a:rPr>
              <a:t>finding</a:t>
            </a:r>
            <a:endParaRPr lang="de-DE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latin typeface="+mj-lt"/>
              </a:rPr>
              <a:t>Anomaly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testeing</a:t>
            </a:r>
            <a:endParaRPr lang="de-DE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System </a:t>
            </a:r>
            <a:r>
              <a:rPr lang="de-DE" sz="1800" dirty="0" err="1">
                <a:latin typeface="+mj-lt"/>
              </a:rPr>
              <a:t>architecture</a:t>
            </a:r>
            <a:r>
              <a:rPr lang="de-DE" sz="1800" dirty="0">
                <a:latin typeface="+mj-lt"/>
              </a:rPr>
              <a:t>, hybrid </a:t>
            </a:r>
            <a:r>
              <a:rPr lang="de-DE" sz="1800" dirty="0" err="1">
                <a:latin typeface="+mj-lt"/>
              </a:rPr>
              <a:t>optimization</a:t>
            </a:r>
            <a:br>
              <a:rPr lang="de-DE" sz="1800" dirty="0">
                <a:latin typeface="+mj-lt"/>
              </a:rPr>
            </a:br>
            <a:r>
              <a:rPr lang="de-DE" sz="1200" dirty="0">
                <a:latin typeface="+mj-lt"/>
              </a:rPr>
              <a:t>(Volume: 400 </a:t>
            </a:r>
            <a:r>
              <a:rPr lang="de-DE" sz="1200" dirty="0" err="1">
                <a:latin typeface="+mj-lt"/>
              </a:rPr>
              <a:t>nvidia</a:t>
            </a:r>
            <a:r>
              <a:rPr lang="de-DE" sz="1200" dirty="0">
                <a:latin typeface="+mj-lt"/>
              </a:rPr>
              <a:t> A5000 GPUs + O(70k) Intel E5-2630 </a:t>
            </a:r>
            <a:r>
              <a:rPr lang="de-DE" sz="1200" dirty="0" err="1">
                <a:latin typeface="+mj-lt"/>
              </a:rPr>
              <a:t>equivalent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physical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cores</a:t>
            </a:r>
            <a:r>
              <a:rPr lang="de-DE" sz="1200" dirty="0">
                <a:latin typeface="+mj-lt"/>
              </a:rPr>
              <a:t>, 30PB </a:t>
            </a:r>
            <a:r>
              <a:rPr lang="de-DE" sz="1200" dirty="0" err="1">
                <a:latin typeface="+mj-lt"/>
              </a:rPr>
              <a:t>disc</a:t>
            </a:r>
            <a:r>
              <a:rPr lang="de-DE" sz="1200" dirty="0">
                <a:latin typeface="+mj-lt"/>
              </a:rPr>
              <a:t>, 1-2M network </a:t>
            </a:r>
            <a:r>
              <a:rPr lang="de-DE" sz="1200" dirty="0" err="1">
                <a:latin typeface="+mj-lt"/>
              </a:rPr>
              <a:t>cost</a:t>
            </a:r>
            <a:r>
              <a:rPr lang="de-DE" sz="1200" dirty="0">
                <a:latin typeface="+mj-lt"/>
              </a:rPr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Fast and </a:t>
            </a:r>
            <a:r>
              <a:rPr lang="de-DE" sz="1800" dirty="0" err="1">
                <a:latin typeface="+mj-lt"/>
              </a:rPr>
              <a:t>efficient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candidate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selection</a:t>
            </a:r>
            <a:r>
              <a:rPr lang="de-DE" sz="1800" dirty="0">
                <a:latin typeface="+mj-lt"/>
              </a:rPr>
              <a:t> </a:t>
            </a:r>
            <a:br>
              <a:rPr lang="de-DE" sz="1800" dirty="0">
                <a:latin typeface="+mj-lt"/>
              </a:rPr>
            </a:br>
            <a:r>
              <a:rPr lang="de-DE" sz="1800" dirty="0">
                <a:latin typeface="+mj-lt"/>
              </a:rPr>
              <a:t>~</a:t>
            </a:r>
            <a:r>
              <a:rPr lang="de-DE" sz="1800" dirty="0" err="1">
                <a:latin typeface="+mj-lt"/>
              </a:rPr>
              <a:t>signal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fraction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up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to</a:t>
            </a:r>
            <a:r>
              <a:rPr lang="de-DE" sz="1800" dirty="0">
                <a:latin typeface="+mj-lt"/>
              </a:rPr>
              <a:t> 1:10</a:t>
            </a:r>
            <a:r>
              <a:rPr lang="de-DE" sz="1800" baseline="30000" dirty="0">
                <a:latin typeface="+mj-lt"/>
              </a:rPr>
              <a:t>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+mj-lt"/>
              </a:rPr>
              <a:t>…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AC6D8CD-C5FD-BB9B-1606-7F915022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10A5B30-019A-6B41-7795-8A1E67E55D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4EA9D8-0E68-892F-02BC-ED9CDEEA6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18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8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2FC2-B61B-19FB-6CF4-0D24BFB0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Analysis: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separation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86E82-50B3-8FE6-0DBD-1EEEE49DC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857250"/>
            <a:ext cx="8642350" cy="700330"/>
          </a:xfrm>
        </p:spPr>
        <p:txBody>
          <a:bodyPr/>
          <a:lstStyle/>
          <a:p>
            <a:r>
              <a:rPr lang="de-DE" dirty="0" err="1"/>
              <a:t>Typical</a:t>
            </a:r>
            <a:r>
              <a:rPr lang="de-DE" dirty="0"/>
              <a:t>: </a:t>
            </a:r>
            <a:r>
              <a:rPr lang="de-DE" dirty="0" err="1"/>
              <a:t>many</a:t>
            </a:r>
            <a:r>
              <a:rPr lang="de-DE" dirty="0"/>
              <a:t> variables, all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power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F9E91-791F-74A5-F9DB-24A723756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"/>
          <a:stretch/>
        </p:blipFill>
        <p:spPr>
          <a:xfrm>
            <a:off x="0" y="1302414"/>
            <a:ext cx="5180443" cy="2959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FAE91-789D-0443-3BBD-D9832AE2D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72" y="3509606"/>
            <a:ext cx="4004763" cy="29020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3A529E-D835-DD30-DBA4-CD1AA7341AD5}"/>
              </a:ext>
            </a:extLst>
          </p:cNvPr>
          <p:cNvSpPr txBox="1">
            <a:spLocks/>
          </p:cNvSpPr>
          <p:nvPr/>
        </p:nvSpPr>
        <p:spPr bwMode="auto">
          <a:xfrm>
            <a:off x="5117130" y="1470940"/>
            <a:ext cx="3579328" cy="195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de-DE" sz="2000" kern="0" dirty="0"/>
              <a:t>Combine variables in </a:t>
            </a:r>
            <a:r>
              <a:rPr lang="de-DE" sz="2000" kern="0" dirty="0" err="1"/>
              <a:t>clasifier</a:t>
            </a:r>
            <a:r>
              <a:rPr lang="de-DE" sz="2000" kern="0" dirty="0"/>
              <a:t> (BDT, NN, ..) </a:t>
            </a:r>
          </a:p>
          <a:p>
            <a:r>
              <a:rPr lang="de-DE" sz="2000" kern="0" dirty="0"/>
              <a:t> Problem: </a:t>
            </a:r>
            <a:r>
              <a:rPr lang="de-DE" sz="2000" kern="0" dirty="0" err="1"/>
              <a:t>simulation</a:t>
            </a:r>
            <a:r>
              <a:rPr lang="de-DE" sz="2000" kern="0" dirty="0"/>
              <a:t> &amp; </a:t>
            </a:r>
            <a:r>
              <a:rPr lang="de-DE" sz="2000" kern="0" dirty="0" err="1"/>
              <a:t>signal</a:t>
            </a:r>
            <a:r>
              <a:rPr lang="de-DE" sz="2000" kern="0" dirty="0"/>
              <a:t> </a:t>
            </a:r>
            <a:r>
              <a:rPr lang="de-DE" sz="2000" kern="0" dirty="0" err="1"/>
              <a:t>proxy</a:t>
            </a:r>
            <a:r>
              <a:rPr lang="de-DE" sz="2000" kern="0" dirty="0"/>
              <a:t> </a:t>
            </a:r>
          </a:p>
          <a:p>
            <a:r>
              <a:rPr lang="de-DE" sz="2000" kern="0" dirty="0"/>
              <a:t>Put </a:t>
            </a:r>
            <a:r>
              <a:rPr lang="de-DE" sz="2000" kern="0" dirty="0" err="1"/>
              <a:t>some</a:t>
            </a:r>
            <a:r>
              <a:rPr lang="de-DE" sz="2000" kern="0" dirty="0"/>
              <a:t> </a:t>
            </a:r>
            <a:r>
              <a:rPr lang="de-DE" sz="2000" kern="0" dirty="0" err="1"/>
              <a:t>thought</a:t>
            </a:r>
            <a:r>
              <a:rPr lang="de-DE" sz="2000" kern="0" dirty="0"/>
              <a:t> in </a:t>
            </a:r>
            <a:r>
              <a:rPr lang="de-DE" sz="2000" kern="0" dirty="0" err="1"/>
              <a:t>Labelling</a:t>
            </a:r>
            <a:r>
              <a:rPr lang="de-DE" sz="2000" kern="0" dirty="0"/>
              <a:t> 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16FBA2-F39A-27D7-E05D-EF1713E82BC6}"/>
              </a:ext>
            </a:extLst>
          </p:cNvPr>
          <p:cNvSpPr txBox="1">
            <a:spLocks/>
          </p:cNvSpPr>
          <p:nvPr/>
        </p:nvSpPr>
        <p:spPr bwMode="auto">
          <a:xfrm>
            <a:off x="0" y="4003184"/>
            <a:ext cx="5180442" cy="248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de-DE" kern="0" dirty="0"/>
              <a:t>Many </a:t>
            </a:r>
            <a:r>
              <a:rPr lang="de-DE" kern="0" dirty="0" err="1"/>
              <a:t>intersting</a:t>
            </a:r>
            <a:r>
              <a:rPr lang="de-DE" kern="0" dirty="0"/>
              <a:t> </a:t>
            </a:r>
            <a:r>
              <a:rPr lang="de-DE" kern="0" dirty="0" err="1"/>
              <a:t>problems</a:t>
            </a:r>
            <a:r>
              <a:rPr lang="de-DE" kern="0" dirty="0"/>
              <a:t>:</a:t>
            </a:r>
          </a:p>
          <a:p>
            <a:pPr lvl="1"/>
            <a:r>
              <a:rPr lang="de-DE" kern="0" dirty="0"/>
              <a:t>Simulation: </a:t>
            </a:r>
            <a:r>
              <a:rPr lang="de-DE" kern="0" dirty="0" err="1"/>
              <a:t>enourmous</a:t>
            </a:r>
            <a:r>
              <a:rPr lang="de-DE" kern="0" dirty="0"/>
              <a:t> </a:t>
            </a:r>
            <a:r>
              <a:rPr lang="de-DE" kern="0" dirty="0" err="1"/>
              <a:t>ressources</a:t>
            </a:r>
            <a:r>
              <a:rPr lang="de-DE" kern="0" dirty="0"/>
              <a:t>, </a:t>
            </a:r>
            <a:r>
              <a:rPr lang="de-DE" kern="0" dirty="0" err="1"/>
              <a:t>event</a:t>
            </a:r>
            <a:r>
              <a:rPr lang="de-DE" kern="0" dirty="0"/>
              <a:t> </a:t>
            </a:r>
            <a:r>
              <a:rPr lang="de-DE" kern="0" dirty="0" err="1"/>
              <a:t>generation</a:t>
            </a:r>
            <a:r>
              <a:rPr lang="de-DE" kern="0" dirty="0"/>
              <a:t> (</a:t>
            </a:r>
            <a:r>
              <a:rPr lang="de-DE" kern="0" dirty="0" err="1"/>
              <a:t>learning</a:t>
            </a:r>
            <a:r>
              <a:rPr lang="de-DE" kern="0" dirty="0"/>
              <a:t> possible?), </a:t>
            </a:r>
            <a:r>
              <a:rPr lang="de-DE" kern="0" dirty="0" err="1"/>
              <a:t>detector</a:t>
            </a:r>
            <a:r>
              <a:rPr lang="de-DE" kern="0" dirty="0"/>
              <a:t> </a:t>
            </a:r>
            <a:r>
              <a:rPr lang="de-DE" kern="0" dirty="0" err="1"/>
              <a:t>response</a:t>
            </a:r>
            <a:r>
              <a:rPr lang="de-DE" kern="0" dirty="0"/>
              <a:t>, </a:t>
            </a:r>
            <a:r>
              <a:rPr lang="de-DE" kern="0" dirty="0" err="1"/>
              <a:t>etc</a:t>
            </a:r>
            <a:r>
              <a:rPr lang="de-DE" kern="0" dirty="0"/>
              <a:t> </a:t>
            </a:r>
          </a:p>
          <a:p>
            <a:pPr lvl="1"/>
            <a:r>
              <a:rPr lang="de-DE" kern="0" dirty="0"/>
              <a:t>Smart </a:t>
            </a:r>
            <a:r>
              <a:rPr lang="de-DE" kern="0" dirty="0" err="1"/>
              <a:t>use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entire</a:t>
            </a:r>
            <a:r>
              <a:rPr lang="de-DE" kern="0" dirty="0"/>
              <a:t> </a:t>
            </a:r>
            <a:r>
              <a:rPr lang="de-DE" kern="0" dirty="0" err="1"/>
              <a:t>event</a:t>
            </a:r>
            <a:r>
              <a:rPr lang="de-DE" kern="0" dirty="0"/>
              <a:t>? </a:t>
            </a:r>
          </a:p>
          <a:p>
            <a:pPr lvl="1"/>
            <a:r>
              <a:rPr lang="de-DE" kern="0" dirty="0"/>
              <a:t>Hypothesis </a:t>
            </a:r>
            <a:r>
              <a:rPr lang="de-DE" kern="0" dirty="0" err="1"/>
              <a:t>based</a:t>
            </a:r>
            <a:r>
              <a:rPr lang="de-DE" kern="0" dirty="0"/>
              <a:t> </a:t>
            </a:r>
            <a:r>
              <a:rPr lang="de-DE" kern="0" dirty="0" err="1"/>
              <a:t>analysis</a:t>
            </a:r>
            <a:r>
              <a:rPr lang="de-DE" kern="0" dirty="0"/>
              <a:t> </a:t>
            </a:r>
            <a:br>
              <a:rPr lang="de-DE" kern="0" dirty="0"/>
            </a:br>
            <a:r>
              <a:rPr lang="de-DE" kern="0" dirty="0">
                <a:sym typeface="Wingdings" pitchFamily="2" charset="2"/>
              </a:rPr>
              <a:t> </a:t>
            </a:r>
            <a:r>
              <a:rPr lang="de-DE" kern="0" dirty="0" err="1">
                <a:sym typeface="Wingdings" pitchFamily="2" charset="2"/>
              </a:rPr>
              <a:t>learned</a:t>
            </a:r>
            <a:r>
              <a:rPr lang="de-DE" kern="0" dirty="0">
                <a:sym typeface="Wingdings" pitchFamily="2" charset="2"/>
              </a:rPr>
              <a:t> Standard Model ? </a:t>
            </a:r>
            <a:r>
              <a:rPr lang="de-DE" kern="0" dirty="0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4608A1E-CDAC-C150-444E-82D62389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6FF0F6B-2678-3141-B971-D02751B366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1DA7FD8-0D53-B80B-C4F7-18F4F5EDD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19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9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AF54-FDEE-F137-6E5D-79AD62B2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Modern particle physics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C493A-A6BC-AC61-ECB5-4096BB5B9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7"/>
          <a:stretch/>
        </p:blipFill>
        <p:spPr>
          <a:xfrm>
            <a:off x="2050546" y="1953039"/>
            <a:ext cx="4726571" cy="3780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F17850-3770-A949-8A19-2998AB2C7D05}"/>
              </a:ext>
            </a:extLst>
          </p:cNvPr>
          <p:cNvSpPr txBox="1"/>
          <p:nvPr/>
        </p:nvSpPr>
        <p:spPr>
          <a:xfrm>
            <a:off x="4439378" y="3885952"/>
            <a:ext cx="13252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Gravity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6249B-FB38-9989-1F15-6BCB55804E08}"/>
              </a:ext>
            </a:extLst>
          </p:cNvPr>
          <p:cNvSpPr txBox="1"/>
          <p:nvPr/>
        </p:nvSpPr>
        <p:spPr>
          <a:xfrm>
            <a:off x="2384835" y="1621131"/>
            <a:ext cx="19604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Strong </a:t>
            </a:r>
            <a:r>
              <a:rPr lang="de-DE" sz="1500" dirty="0" err="1">
                <a:latin typeface="+mj-lt"/>
              </a:rPr>
              <a:t>force</a:t>
            </a:r>
            <a:r>
              <a:rPr lang="de-DE" sz="1500" dirty="0">
                <a:latin typeface="+mj-lt"/>
              </a:rPr>
              <a:t> (QCD)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0734B4-62FA-836C-533C-9885C03D5E4A}"/>
              </a:ext>
            </a:extLst>
          </p:cNvPr>
          <p:cNvSpPr/>
          <p:nvPr/>
        </p:nvSpPr>
        <p:spPr>
          <a:xfrm>
            <a:off x="4099048" y="3817604"/>
            <a:ext cx="2385392" cy="1609736"/>
          </a:xfrm>
          <a:prstGeom prst="rect">
            <a:avLst/>
          </a:prstGeom>
          <a:solidFill>
            <a:schemeClr val="bg1">
              <a:alpha val="8235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BFED8-9D53-D44D-F16E-16725541D443}"/>
              </a:ext>
            </a:extLst>
          </p:cNvPr>
          <p:cNvSpPr txBox="1"/>
          <p:nvPr/>
        </p:nvSpPr>
        <p:spPr>
          <a:xfrm>
            <a:off x="4562061" y="1617345"/>
            <a:ext cx="19604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err="1">
                <a:latin typeface="+mj-lt"/>
              </a:rPr>
              <a:t>Electrodynamics</a:t>
            </a:r>
            <a:endParaRPr lang="de-DE" sz="15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67F8A-96C5-E8C9-609C-5D86C0E510E6}"/>
              </a:ext>
            </a:extLst>
          </p:cNvPr>
          <p:cNvSpPr txBox="1"/>
          <p:nvPr/>
        </p:nvSpPr>
        <p:spPr>
          <a:xfrm>
            <a:off x="2311363" y="3066969"/>
            <a:ext cx="196049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+mj-lt"/>
              </a:rPr>
              <a:t>Strong </a:t>
            </a:r>
            <a:r>
              <a:rPr lang="de-DE" sz="1050" dirty="0" err="1">
                <a:latin typeface="+mj-lt"/>
              </a:rPr>
              <a:t>force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binds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quarks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to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nucleons</a:t>
            </a:r>
            <a:r>
              <a:rPr lang="de-DE" sz="1050" dirty="0">
                <a:latin typeface="+mj-lt"/>
              </a:rPr>
              <a:t> / </a:t>
            </a:r>
            <a:r>
              <a:rPr lang="de-DE" sz="1050" dirty="0" err="1">
                <a:latin typeface="+mj-lt"/>
              </a:rPr>
              <a:t>hadrons</a:t>
            </a:r>
            <a:endParaRPr lang="de-DE" sz="105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FBB54-C59D-C9FB-9CAA-E0EB9BEE44FF}"/>
              </a:ext>
            </a:extLst>
          </p:cNvPr>
          <p:cNvSpPr txBox="1"/>
          <p:nvPr/>
        </p:nvSpPr>
        <p:spPr>
          <a:xfrm>
            <a:off x="2236175" y="3889737"/>
            <a:ext cx="196049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500" dirty="0" err="1">
                <a:latin typeface="+mj-lt"/>
              </a:rPr>
              <a:t>Weak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force</a:t>
            </a:r>
            <a:endParaRPr lang="de-DE" sz="15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A62F4D-B0DE-AE6B-77A6-AA4C26B1FAEE}"/>
              </a:ext>
            </a:extLst>
          </p:cNvPr>
          <p:cNvSpPr txBox="1"/>
          <p:nvPr/>
        </p:nvSpPr>
        <p:spPr>
          <a:xfrm>
            <a:off x="1170332" y="2454714"/>
            <a:ext cx="1214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Color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E899C1-CAD6-914E-418C-667225C06654}"/>
              </a:ext>
            </a:extLst>
          </p:cNvPr>
          <p:cNvSpPr txBox="1"/>
          <p:nvPr/>
        </p:nvSpPr>
        <p:spPr>
          <a:xfrm>
            <a:off x="1170331" y="4296461"/>
            <a:ext cx="1214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Flavor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5C94D-67C3-9E93-1F64-6565F8E6794F}"/>
              </a:ext>
            </a:extLst>
          </p:cNvPr>
          <p:cNvSpPr txBox="1"/>
          <p:nvPr/>
        </p:nvSpPr>
        <p:spPr>
          <a:xfrm>
            <a:off x="944217" y="5419311"/>
            <a:ext cx="40467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+mj-lt"/>
              </a:rPr>
              <a:t>Strong and </a:t>
            </a:r>
            <a:r>
              <a:rPr lang="de-DE" sz="1350" dirty="0" err="1">
                <a:latin typeface="+mj-lt"/>
              </a:rPr>
              <a:t>weak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force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need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to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be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studied</a:t>
            </a:r>
            <a:r>
              <a:rPr lang="de-DE" sz="1350" dirty="0">
                <a:latin typeface="+mj-lt"/>
              </a:rPr>
              <a:t> </a:t>
            </a:r>
            <a:r>
              <a:rPr lang="de-DE" sz="1350" dirty="0" err="1">
                <a:latin typeface="+mj-lt"/>
              </a:rPr>
              <a:t>jointly</a:t>
            </a:r>
            <a:endParaRPr lang="de-DE" sz="135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8AC49-DAC9-399D-BA1C-52D878E7F5C2}"/>
              </a:ext>
            </a:extLst>
          </p:cNvPr>
          <p:cNvSpPr txBox="1"/>
          <p:nvPr/>
        </p:nvSpPr>
        <p:spPr>
          <a:xfrm>
            <a:off x="6522555" y="2349379"/>
            <a:ext cx="1214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Well </a:t>
            </a:r>
            <a:r>
              <a:rPr lang="de-DE" sz="1500" dirty="0" err="1">
                <a:latin typeface="+mj-lt"/>
              </a:rPr>
              <a:t>understood</a:t>
            </a:r>
            <a:endParaRPr lang="de-DE" sz="15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EE801-F135-64DD-5001-42B0FD0EA168}"/>
              </a:ext>
            </a:extLst>
          </p:cNvPr>
          <p:cNvSpPr txBox="1"/>
          <p:nvPr/>
        </p:nvSpPr>
        <p:spPr>
          <a:xfrm>
            <a:off x="6484440" y="4147359"/>
            <a:ext cx="2522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Can </a:t>
            </a:r>
            <a:r>
              <a:rPr lang="de-DE" sz="1500" dirty="0" err="1">
                <a:latin typeface="+mj-lt"/>
              </a:rPr>
              <a:t>only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be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studied</a:t>
            </a:r>
            <a:r>
              <a:rPr lang="de-DE" sz="1500" dirty="0">
                <a:latin typeface="+mj-lt"/>
              </a:rPr>
              <a:t> on large </a:t>
            </a:r>
            <a:r>
              <a:rPr lang="de-DE" sz="1500" dirty="0" err="1">
                <a:latin typeface="+mj-lt"/>
              </a:rPr>
              <a:t>scales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(Astro- [</a:t>
            </a:r>
            <a:r>
              <a:rPr lang="de-DE" sz="1500" dirty="0" err="1">
                <a:latin typeface="+mj-lt"/>
              </a:rPr>
              <a:t>particle</a:t>
            </a:r>
            <a:r>
              <a:rPr lang="de-DE" sz="1500" dirty="0">
                <a:latin typeface="+mj-lt"/>
              </a:rPr>
              <a:t>] </a:t>
            </a:r>
            <a:r>
              <a:rPr lang="de-DE" sz="1500" dirty="0" err="1">
                <a:latin typeface="+mj-lt"/>
              </a:rPr>
              <a:t>physics</a:t>
            </a:r>
            <a:r>
              <a:rPr lang="de-DE" sz="1500" dirty="0">
                <a:latin typeface="+mj-lt"/>
              </a:rPr>
              <a:t>, </a:t>
            </a:r>
            <a:r>
              <a:rPr lang="de-DE" sz="1500" dirty="0" err="1">
                <a:latin typeface="+mj-lt"/>
              </a:rPr>
              <a:t>Gravitational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waves</a:t>
            </a:r>
            <a:r>
              <a:rPr lang="de-DE" sz="1500" dirty="0">
                <a:latin typeface="+mj-lt"/>
              </a:rPr>
              <a:t>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861455-BBE5-D1FA-38DB-86E81F370929}"/>
              </a:ext>
            </a:extLst>
          </p:cNvPr>
          <p:cNvSpPr/>
          <p:nvPr/>
        </p:nvSpPr>
        <p:spPr>
          <a:xfrm>
            <a:off x="4454247" y="1554360"/>
            <a:ext cx="1971401" cy="2210086"/>
          </a:xfrm>
          <a:prstGeom prst="rect">
            <a:avLst/>
          </a:prstGeom>
          <a:solidFill>
            <a:schemeClr val="bg1">
              <a:alpha val="8235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46549D-2E91-387F-894D-84B36F5AA593}"/>
              </a:ext>
            </a:extLst>
          </p:cNvPr>
          <p:cNvSpPr/>
          <p:nvPr/>
        </p:nvSpPr>
        <p:spPr>
          <a:xfrm>
            <a:off x="1308514" y="1501203"/>
            <a:ext cx="3224587" cy="3918109"/>
          </a:xfrm>
          <a:prstGeom prst="rect">
            <a:avLst/>
          </a:prstGeom>
          <a:noFill/>
          <a:ln w="38100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604EB7-18D9-A4FB-E082-C773B66F1451}"/>
              </a:ext>
            </a:extLst>
          </p:cNvPr>
          <p:cNvSpPr/>
          <p:nvPr/>
        </p:nvSpPr>
        <p:spPr>
          <a:xfrm>
            <a:off x="5749039" y="3977707"/>
            <a:ext cx="132215" cy="169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409CED-6151-AE88-9C0F-E7A274ADBCFC}"/>
              </a:ext>
            </a:extLst>
          </p:cNvPr>
          <p:cNvSpPr txBox="1"/>
          <p:nvPr/>
        </p:nvSpPr>
        <p:spPr>
          <a:xfrm>
            <a:off x="2098300" y="4912153"/>
            <a:ext cx="196049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50" dirty="0" err="1">
                <a:latin typeface="+mj-lt"/>
              </a:rPr>
              <a:t>Weak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force</a:t>
            </a:r>
            <a:r>
              <a:rPr lang="de-DE" sz="1050" dirty="0">
                <a:latin typeface="+mj-lt"/>
              </a:rPr>
              <a:t> in</a:t>
            </a:r>
            <a:br>
              <a:rPr lang="de-DE" sz="1050" dirty="0">
                <a:latin typeface="+mj-lt"/>
              </a:rPr>
            </a:b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radioactive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decay</a:t>
            </a:r>
            <a:endParaRPr lang="de-DE" sz="105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5ED03-2B7C-C7C1-01D5-F69A4EE31948}"/>
              </a:ext>
            </a:extLst>
          </p:cNvPr>
          <p:cNvSpPr txBox="1"/>
          <p:nvPr/>
        </p:nvSpPr>
        <p:spPr>
          <a:xfrm>
            <a:off x="853611" y="788700"/>
            <a:ext cx="701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We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know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four</a:t>
            </a:r>
            <a:r>
              <a:rPr lang="de-DE" dirty="0">
                <a:latin typeface="+mj-lt"/>
              </a:rPr>
              <a:t> fundamental  </a:t>
            </a:r>
            <a:r>
              <a:rPr lang="de-DE" dirty="0" err="1">
                <a:latin typeface="+mj-lt"/>
              </a:rPr>
              <a:t>forces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nature</a:t>
            </a:r>
            <a:r>
              <a:rPr lang="de-DE" dirty="0">
                <a:latin typeface="+mj-lt"/>
              </a:rPr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F2B3A-94E1-E5AB-0C29-31B37735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4F040-6D92-4247-5FE5-4DA158B5C9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793FF-431D-5E9A-41AC-51359E1FBB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15" grpId="0"/>
      <p:bldP spid="17" grpId="0"/>
      <p:bldP spid="18" grpId="0"/>
      <p:bldP spid="19" grpId="0"/>
      <p:bldP spid="20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3CE5-B2CF-4D7D-409E-3A0589C25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Flavor Tagging: a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playground</a:t>
            </a:r>
            <a:r>
              <a:rPr lang="de-DE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0FB3D-4B0A-C661-FA92-F00F6F40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76" y="653494"/>
            <a:ext cx="5534887" cy="2623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26F19-4F92-5250-8A91-3CE352356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" b="1691"/>
          <a:stretch/>
        </p:blipFill>
        <p:spPr>
          <a:xfrm>
            <a:off x="238125" y="835026"/>
            <a:ext cx="3122908" cy="22247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BFB4B7-411B-6CFA-2E6E-27683A48C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3581064"/>
            <a:ext cx="8642350" cy="2821323"/>
          </a:xfrm>
        </p:spPr>
        <p:txBody>
          <a:bodyPr/>
          <a:lstStyle/>
          <a:p>
            <a:r>
              <a:rPr lang="de-DE" dirty="0"/>
              <a:t>Limits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, </a:t>
            </a:r>
            <a:r>
              <a:rPr lang="de-DE" dirty="0" err="1"/>
              <a:t>currently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loose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20</a:t>
            </a:r>
          </a:p>
          <a:p>
            <a:r>
              <a:rPr lang="de-DE" dirty="0" err="1"/>
              <a:t>Complex</a:t>
            </a:r>
            <a:r>
              <a:rPr lang="de-DE" dirty="0"/>
              <a:t>, </a:t>
            </a:r>
            <a:r>
              <a:rPr lang="de-DE" dirty="0" err="1"/>
              <a:t>hypothesis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can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we</a:t>
            </a:r>
            <a:r>
              <a:rPr lang="de-DE" dirty="0">
                <a:sym typeface="Wingdings" pitchFamily="2" charset="2"/>
              </a:rPr>
              <a:t> do </a:t>
            </a:r>
            <a:r>
              <a:rPr lang="de-DE" dirty="0" err="1">
                <a:sym typeface="Wingdings" pitchFamily="2" charset="2"/>
              </a:rPr>
              <a:t>better</a:t>
            </a:r>
            <a:r>
              <a:rPr lang="de-DE" dirty="0">
                <a:sym typeface="Wingdings" pitchFamily="2" charset="2"/>
              </a:rPr>
              <a:t>? </a:t>
            </a:r>
          </a:p>
          <a:p>
            <a:r>
              <a:rPr lang="de-DE" dirty="0">
                <a:sym typeface="Wingdings" pitchFamily="2" charset="2"/>
              </a:rPr>
              <a:t>Inclusive </a:t>
            </a:r>
            <a:r>
              <a:rPr lang="de-DE" dirty="0" err="1">
                <a:sym typeface="Wingdings" pitchFamily="2" charset="2"/>
              </a:rPr>
              <a:t>tagger</a:t>
            </a:r>
            <a:r>
              <a:rPr lang="de-DE" dirty="0">
                <a:sym typeface="Wingdings" pitchFamily="2" charset="2"/>
              </a:rPr>
              <a:t> in </a:t>
            </a:r>
            <a:r>
              <a:rPr lang="de-DE" dirty="0" err="1">
                <a:sym typeface="Wingdings" pitchFamily="2" charset="2"/>
              </a:rPr>
              <a:t>development</a:t>
            </a:r>
            <a:r>
              <a:rPr lang="de-DE" dirty="0">
                <a:sym typeface="Wingdings" pitchFamily="2" charset="2"/>
              </a:rPr>
              <a:t> (</a:t>
            </a:r>
            <a:r>
              <a:rPr lang="de-DE" dirty="0" err="1">
                <a:sym typeface="Wingdings" pitchFamily="2" charset="2"/>
              </a:rPr>
              <a:t>since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many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years</a:t>
            </a:r>
            <a:r>
              <a:rPr lang="de-DE" dirty="0">
                <a:sym typeface="Wingdings" pitchFamily="2" charset="2"/>
              </a:rPr>
              <a:t> … )</a:t>
            </a:r>
          </a:p>
          <a:p>
            <a:r>
              <a:rPr lang="de-DE" dirty="0" err="1">
                <a:sym typeface="Wingdings" pitchFamily="2" charset="2"/>
              </a:rPr>
              <a:t>Differences</a:t>
            </a:r>
            <a:r>
              <a:rPr lang="de-DE" dirty="0">
                <a:sym typeface="Wingdings" pitchFamily="2" charset="2"/>
              </a:rPr>
              <a:t>: </a:t>
            </a:r>
            <a:r>
              <a:rPr lang="de-DE" dirty="0" err="1">
                <a:sym typeface="Wingdings" pitchFamily="2" charset="2"/>
              </a:rPr>
              <a:t>simulation-data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known</a:t>
            </a:r>
            <a:r>
              <a:rPr lang="de-DE" dirty="0">
                <a:sym typeface="Wingdings" pitchFamily="2" charset="2"/>
              </a:rPr>
              <a:t>, but </a:t>
            </a:r>
            <a:r>
              <a:rPr lang="de-DE" dirty="0" err="1">
                <a:sym typeface="Wingdings" pitchFamily="2" charset="2"/>
              </a:rPr>
              <a:t>complex</a:t>
            </a:r>
            <a:endParaRPr lang="de-DE" dirty="0">
              <a:sym typeface="Wingdings" pitchFamily="2" charset="2"/>
            </a:endParaRPr>
          </a:p>
          <a:p>
            <a:pPr lvl="1"/>
            <a:r>
              <a:rPr lang="de-DE" dirty="0" err="1">
                <a:sym typeface="Wingdings" pitchFamily="2" charset="2"/>
              </a:rPr>
              <a:t>Often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recovered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by</a:t>
            </a:r>
            <a:r>
              <a:rPr lang="de-DE" dirty="0">
                <a:sym typeface="Wingdings" pitchFamily="2" charset="2"/>
              </a:rPr>
              <a:t> multivariate </a:t>
            </a:r>
            <a:r>
              <a:rPr lang="de-DE" dirty="0" err="1">
                <a:sym typeface="Wingdings" pitchFamily="2" charset="2"/>
              </a:rPr>
              <a:t>reweighting</a:t>
            </a:r>
            <a:r>
              <a:rPr lang="de-DE" dirty="0">
                <a:sym typeface="Wingdings" pitchFamily="2" charset="2"/>
              </a:rPr>
              <a:t> </a:t>
            </a:r>
          </a:p>
          <a:p>
            <a:pPr lvl="1"/>
            <a:r>
              <a:rPr lang="de-DE" dirty="0">
                <a:sym typeface="Wingdings" pitchFamily="2" charset="2"/>
              </a:rPr>
              <a:t>Alternative </a:t>
            </a:r>
            <a:r>
              <a:rPr lang="de-DE" dirty="0" err="1">
                <a:sym typeface="Wingdings" pitchFamily="2" charset="2"/>
              </a:rPr>
              <a:t>approaches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studied</a:t>
            </a:r>
            <a:r>
              <a:rPr lang="de-DE" dirty="0">
                <a:sym typeface="Wingdings" pitchFamily="2" charset="2"/>
              </a:rPr>
              <a:t> (e.g. Domain Adaptation) </a:t>
            </a:r>
          </a:p>
          <a:p>
            <a:r>
              <a:rPr lang="de-DE" dirty="0">
                <a:sym typeface="Wingdings" pitchFamily="2" charset="2"/>
              </a:rPr>
              <a:t> Work in </a:t>
            </a:r>
            <a:r>
              <a:rPr lang="de-DE" dirty="0" err="1">
                <a:sym typeface="Wingdings" pitchFamily="2" charset="2"/>
              </a:rPr>
              <a:t>progress</a:t>
            </a:r>
            <a:r>
              <a:rPr lang="de-DE" dirty="0">
                <a:sym typeface="Wingdings" pitchFamily="2" charset="2"/>
              </a:rPr>
              <a:t> (Führing, </a:t>
            </a:r>
            <a:r>
              <a:rPr lang="de-DE" dirty="0" err="1">
                <a:sym typeface="Wingdings" pitchFamily="2" charset="2"/>
              </a:rPr>
              <a:t>Bunse</a:t>
            </a:r>
            <a:r>
              <a:rPr lang="de-DE" dirty="0">
                <a:sym typeface="Wingdings" pitchFamily="2" charset="2"/>
              </a:rPr>
              <a:t>, </a:t>
            </a:r>
            <a:r>
              <a:rPr lang="de-DE" dirty="0" err="1">
                <a:sym typeface="Wingdings" pitchFamily="2" charset="2"/>
              </a:rPr>
              <a:t>Pfahler</a:t>
            </a:r>
            <a:r>
              <a:rPr lang="de-DE" dirty="0">
                <a:sym typeface="Wingdings" pitchFamily="2" charset="2"/>
              </a:rPr>
              <a:t>) </a:t>
            </a:r>
            <a:endParaRPr lang="de-D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38C4A56-2B7E-9A70-590A-43155B45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F5F822-F694-B3B7-280A-3C242CFF4B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DA525E6-20A5-B90D-E9E8-8DB46097A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20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1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CC1C-B049-7E4D-7BA2-C0367879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8C78C-9562-35CA-D7D3-73186FD75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Physics: Experimental </a:t>
            </a:r>
            <a:r>
              <a:rPr lang="de-DE" dirty="0" err="1"/>
              <a:t>situation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interesting</a:t>
            </a:r>
            <a:endParaRPr lang="de-DE" dirty="0"/>
          </a:p>
          <a:p>
            <a:pPr lvl="1"/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joined</a:t>
            </a:r>
            <a:r>
              <a:rPr lang="de-DE" dirty="0"/>
              <a:t> </a:t>
            </a:r>
            <a:r>
              <a:rPr lang="de-DE" dirty="0" err="1"/>
              <a:t>forces</a:t>
            </a:r>
            <a:r>
              <a:rPr lang="de-DE" dirty="0"/>
              <a:t> at </a:t>
            </a:r>
            <a:r>
              <a:rPr lang="de-DE" dirty="0" err="1"/>
              <a:t>one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at a time  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focussed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10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LHC </a:t>
            </a:r>
            <a:r>
              <a:rPr lang="de-DE" dirty="0" err="1"/>
              <a:t>data</a:t>
            </a:r>
            <a:r>
              <a:rPr lang="de-DE" dirty="0"/>
              <a:t> and will </a:t>
            </a:r>
            <a:br>
              <a:rPr lang="de-DE" dirty="0"/>
            </a:b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20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huge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dataset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exploit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optimally</a:t>
            </a:r>
            <a:r>
              <a:rPr lang="de-DE" dirty="0">
                <a:sym typeface="Wingdings" pitchFamily="2" charset="2"/>
              </a:rPr>
              <a:t> </a:t>
            </a:r>
            <a:endParaRPr lang="de-DE" dirty="0"/>
          </a:p>
          <a:p>
            <a:pPr lvl="3"/>
            <a:endParaRPr lang="de-DE" dirty="0"/>
          </a:p>
          <a:p>
            <a:r>
              <a:rPr lang="de-DE" dirty="0"/>
              <a:t>Modern </a:t>
            </a:r>
            <a:r>
              <a:rPr lang="de-DE" dirty="0" err="1"/>
              <a:t>Particle</a:t>
            </a:r>
            <a:r>
              <a:rPr lang="de-DE" dirty="0"/>
              <a:t> Physics </a:t>
            </a:r>
            <a:r>
              <a:rPr lang="de-DE" dirty="0" err="1"/>
              <a:t>is</a:t>
            </a:r>
            <a:r>
              <a:rPr lang="de-DE" dirty="0"/>
              <a:t> (in a </a:t>
            </a:r>
            <a:r>
              <a:rPr lang="de-DE" dirty="0" err="1"/>
              <a:t>part</a:t>
            </a:r>
            <a:r>
              <a:rPr lang="de-DE" dirty="0"/>
              <a:t>)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Process</a:t>
            </a:r>
            <a:r>
              <a:rPr lang="de-DE" dirty="0"/>
              <a:t> 4TB/s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in „real time“ </a:t>
            </a:r>
          </a:p>
          <a:p>
            <a:pPr lvl="1"/>
            <a:r>
              <a:rPr lang="de-DE" dirty="0"/>
              <a:t>Many </a:t>
            </a:r>
            <a:r>
              <a:rPr lang="de-DE" dirty="0" err="1"/>
              <a:t>hypothesis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approaches</a:t>
            </a:r>
            <a:r>
              <a:rPr lang="de-DE" dirty="0"/>
              <a:t>, </a:t>
            </a:r>
            <a:r>
              <a:rPr lang="de-DE" dirty="0" err="1"/>
              <a:t>often</a:t>
            </a:r>
            <a:r>
              <a:rPr lang="de-DE" dirty="0"/>
              <a:t> optimal, </a:t>
            </a:r>
            <a:r>
              <a:rPr lang="de-DE" dirty="0" err="1"/>
              <a:t>sometimes</a:t>
            </a:r>
            <a:r>
              <a:rPr lang="de-DE" dirty="0"/>
              <a:t> not?  </a:t>
            </a:r>
          </a:p>
          <a:p>
            <a:pPr lvl="1"/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in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large potential </a:t>
            </a:r>
          </a:p>
          <a:p>
            <a:pPr lvl="2"/>
            <a:endParaRPr lang="de-DE" dirty="0"/>
          </a:p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(</a:t>
            </a:r>
            <a:r>
              <a:rPr lang="de-DE" dirty="0" err="1"/>
              <a:t>entirely</a:t>
            </a:r>
            <a:r>
              <a:rPr lang="de-DE" dirty="0"/>
              <a:t>) naive</a:t>
            </a:r>
          </a:p>
          <a:p>
            <a:pPr lvl="1"/>
            <a:r>
              <a:rPr lang="de-DE" dirty="0" err="1"/>
              <a:t>No</a:t>
            </a:r>
            <a:r>
              <a:rPr lang="de-DE" dirty="0"/>
              <a:t> quick </a:t>
            </a:r>
            <a:r>
              <a:rPr lang="de-DE" dirty="0" err="1"/>
              <a:t>solutions</a:t>
            </a:r>
            <a:r>
              <a:rPr lang="de-DE" dirty="0"/>
              <a:t>, </a:t>
            </a:r>
            <a:r>
              <a:rPr lang="de-DE" dirty="0" err="1"/>
              <a:t>joint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and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Lamarr, </a:t>
            </a:r>
            <a:br>
              <a:rPr lang="de-DE" dirty="0"/>
            </a:b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collaborations</a:t>
            </a:r>
            <a:r>
              <a:rPr lang="de-DE" dirty="0"/>
              <a:t> </a:t>
            </a:r>
            <a:r>
              <a:rPr lang="de-DE" dirty="0" err="1"/>
              <a:t>welcome</a:t>
            </a:r>
            <a:r>
              <a:rPr lang="de-DE" dirty="0"/>
              <a:t>  </a:t>
            </a:r>
          </a:p>
          <a:p>
            <a:endParaRPr lang="de-D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90B74B-4203-4A7F-9E31-C853CEE5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24" y="1266556"/>
            <a:ext cx="3145373" cy="21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439AB-89E3-F20D-B1D8-386460D86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524F1-179E-0294-9270-C85DA1BB9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0F7B02-3C44-60E8-4B03-90FF874A78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21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3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5138-157E-4F2F-32CF-02F08505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Stamp</a:t>
            </a:r>
            <a:r>
              <a:rPr lang="de-DE" sz="2400" dirty="0"/>
              <a:t> Collection / Danksagung and Fördergeber </a:t>
            </a:r>
          </a:p>
        </p:txBody>
      </p:sp>
      <p:pic>
        <p:nvPicPr>
          <p:cNvPr id="7" name="Picture 6" descr="logo_en_org.jpg">
            <a:extLst>
              <a:ext uri="{FF2B5EF4-FFF2-40B4-BE49-F238E27FC236}">
                <a16:creationId xmlns:a16="http://schemas.microsoft.com/office/drawing/2014/main" id="{4DB1D78B-955C-1D3A-4D31-AAD407865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25311B"/>
              </a:clrFrom>
              <a:clrTo>
                <a:srgbClr val="25311B">
                  <a:alpha val="0"/>
                </a:srgbClr>
              </a:clrTo>
            </a:clrChange>
            <a:duotone>
              <a:prstClr val="black"/>
              <a:prstClr val="white">
                <a:tint val="45000"/>
                <a:satMod val="400000"/>
              </a:prst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497" y="819342"/>
            <a:ext cx="1693333" cy="91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2D614-985E-E13D-33F5-A6F96A6D7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8041" t="14767" r="7749" b="14080"/>
          <a:stretch/>
        </p:blipFill>
        <p:spPr>
          <a:xfrm>
            <a:off x="6241263" y="819689"/>
            <a:ext cx="1724527" cy="973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EE20B-1513-5704-AE4F-C15D512D85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20" t="24754" r="6683" b="23880"/>
          <a:stretch/>
        </p:blipFill>
        <p:spPr>
          <a:xfrm>
            <a:off x="891860" y="676827"/>
            <a:ext cx="2861714" cy="1210698"/>
          </a:xfrm>
          <a:prstGeom prst="rect">
            <a:avLst/>
          </a:prstGeom>
        </p:spPr>
      </p:pic>
      <p:pic>
        <p:nvPicPr>
          <p:cNvPr id="10" name="Picture 2" descr="Logo Cosmic Interacting Matters">
            <a:hlinkClick r:id="rId7"/>
            <a:extLst>
              <a:ext uri="{FF2B5EF4-FFF2-40B4-BE49-F238E27FC236}">
                <a16:creationId xmlns:a16="http://schemas.microsoft.com/office/drawing/2014/main" id="{C6EDF12A-D93D-1011-8E71-3C1885D1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7" y="2100669"/>
            <a:ext cx="1636380" cy="10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B95439F9-CC0C-83F3-8338-9BD7D924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3" y="2082422"/>
            <a:ext cx="2132275" cy="10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8C33A-B641-5407-D62F-C5A5C52203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855" y="3401521"/>
            <a:ext cx="1753438" cy="69214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127C4071-055E-E61A-F272-5FB0AA0B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3" y="4564840"/>
            <a:ext cx="1604493" cy="9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Logo des SFB876 an der TU Dortnund">
            <a:hlinkClick r:id="rId12"/>
            <a:extLst>
              <a:ext uri="{FF2B5EF4-FFF2-40B4-BE49-F238E27FC236}">
                <a16:creationId xmlns:a16="http://schemas.microsoft.com/office/drawing/2014/main" id="{0660A94E-8837-BF17-5586-13F8C908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136817"/>
            <a:ext cx="3858459" cy="7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>
            <a:extLst>
              <a:ext uri="{FF2B5EF4-FFF2-40B4-BE49-F238E27FC236}">
                <a16:creationId xmlns:a16="http://schemas.microsoft.com/office/drawing/2014/main" id="{94EB9F52-1E8E-B1D0-DB58-0077FBA7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08" y="3161139"/>
            <a:ext cx="1159356" cy="11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>
            <a:hlinkClick r:id="rId15"/>
            <a:extLst>
              <a:ext uri="{FF2B5EF4-FFF2-40B4-BE49-F238E27FC236}">
                <a16:creationId xmlns:a16="http://schemas.microsoft.com/office/drawing/2014/main" id="{7564C41F-5B29-6549-4057-B8504EA97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563563"/>
            <a:ext cx="29083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08A642F-2CD1-1321-C47B-DAB3AD105E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78200" y="-563563"/>
            <a:ext cx="29083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369E0994-6BD5-ED29-CC62-F92EF06A76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0600" y="-411163"/>
            <a:ext cx="29083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7EF262-1A8C-2B4C-F8AD-F480AFFE0C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125" y="3356890"/>
            <a:ext cx="2420854" cy="1002813"/>
          </a:xfrm>
          <a:prstGeom prst="rect">
            <a:avLst/>
          </a:prstGeom>
        </p:spPr>
      </p:pic>
      <p:sp>
        <p:nvSpPr>
          <p:cNvPr id="20" name="AutoShape 15" descr="smartHEP">
            <a:extLst>
              <a:ext uri="{FF2B5EF4-FFF2-40B4-BE49-F238E27FC236}">
                <a16:creationId xmlns:a16="http://schemas.microsoft.com/office/drawing/2014/main" id="{81B5F209-A55A-D00D-74B6-510C66646B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76650" y="-152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4048" name="Picture 16" descr="smartHEP">
            <a:extLst>
              <a:ext uri="{FF2B5EF4-FFF2-40B4-BE49-F238E27FC236}">
                <a16:creationId xmlns:a16="http://schemas.microsoft.com/office/drawing/2014/main" id="{C3981F17-5EA8-C225-5236-B6C9E5F8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26837"/>
            <a:ext cx="3065089" cy="12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9" name="Picture 17" descr="smartHEP">
            <a:extLst>
              <a:ext uri="{FF2B5EF4-FFF2-40B4-BE49-F238E27FC236}">
                <a16:creationId xmlns:a16="http://schemas.microsoft.com/office/drawing/2014/main" id="{1FF6A363-7528-4406-75BB-3255F0EC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38" y="-1524000"/>
            <a:ext cx="33147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A4980788-DC26-2063-F75A-39CF8E2B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43" y="5649199"/>
            <a:ext cx="1811758" cy="9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08086D-EFEA-17A7-1E5F-DE818197D7EC}"/>
              </a:ext>
            </a:extLst>
          </p:cNvPr>
          <p:cNvSpPr txBox="1"/>
          <p:nvPr/>
        </p:nvSpPr>
        <p:spPr>
          <a:xfrm>
            <a:off x="4183114" y="4896349"/>
            <a:ext cx="4268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latin typeface="+mj-lt"/>
              </a:rPr>
              <a:t>There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is</a:t>
            </a:r>
            <a:r>
              <a:rPr lang="de-DE" sz="2000" dirty="0">
                <a:latin typeface="+mj-lt"/>
              </a:rPr>
              <a:t> still </a:t>
            </a:r>
            <a:r>
              <a:rPr lang="de-DE" sz="2000" dirty="0" err="1">
                <a:latin typeface="+mj-lt"/>
              </a:rPr>
              <a:t>some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space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left</a:t>
            </a:r>
            <a:r>
              <a:rPr lang="de-DE" sz="2000" dirty="0">
                <a:latin typeface="+mj-lt"/>
              </a:rPr>
              <a:t>…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30330E-1F68-FEA0-A0DA-CCD2214BF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515" y="5649199"/>
            <a:ext cx="1686437" cy="863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429CC8-A9DD-771E-87FA-1D18C135A8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6855" y="5523287"/>
            <a:ext cx="2612519" cy="1003444"/>
          </a:xfrm>
          <a:prstGeom prst="rect">
            <a:avLst/>
          </a:prstGeom>
        </p:spPr>
      </p:pic>
      <p:pic>
        <p:nvPicPr>
          <p:cNvPr id="1026" name="Picture 2" descr="Deutsche Forschungsgemeinschaft — Universität Bonn">
            <a:hlinkClick r:id="rId22"/>
            <a:extLst>
              <a:ext uri="{FF2B5EF4-FFF2-40B4-BE49-F238E27FC236}">
                <a16:creationId xmlns:a16="http://schemas.microsoft.com/office/drawing/2014/main" id="{9FC281E7-A6F1-71C4-3872-55F5C676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83" y="4646492"/>
            <a:ext cx="1611815" cy="9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EC7E5-3054-3458-9B21-F21ADB04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62876-5BED-6550-C72F-6896C1140D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FFC4-32A1-A4D4-E187-1F9DFAF2D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22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167BB-100E-DD4F-50CE-F9AD53177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CE7B1-5E40-A774-8A5D-5C6750B9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7936" y="44450"/>
            <a:ext cx="914399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C67A2-0B60-3429-62A8-1CFF1F9F2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890" b="95927"/>
          <a:stretch/>
        </p:blipFill>
        <p:spPr>
          <a:xfrm>
            <a:off x="-1" y="-32249"/>
            <a:ext cx="9143999" cy="795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F424DA-EA20-82A8-AE00-7ADA40F2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Many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AD80F-AAD9-2060-82BC-ACB52C1D385F}"/>
              </a:ext>
            </a:extLst>
          </p:cNvPr>
          <p:cNvSpPr txBox="1"/>
          <p:nvPr/>
        </p:nvSpPr>
        <p:spPr>
          <a:xfrm>
            <a:off x="3173950" y="6544383"/>
            <a:ext cx="5902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err="1">
                <a:solidFill>
                  <a:srgbClr val="FFE708"/>
                </a:solidFill>
                <a:latin typeface="+mj-lt"/>
              </a:rPr>
              <a:t>Orgateam</a:t>
            </a:r>
            <a:r>
              <a:rPr lang="de-DE" sz="2000" dirty="0">
                <a:solidFill>
                  <a:srgbClr val="FFE708"/>
                </a:solidFill>
                <a:latin typeface="+mj-lt"/>
              </a:rPr>
              <a:t> LHCb Woche, 09/2022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94284-9990-C597-6CE4-1FD09833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D7726-432C-49B5-227D-BA5E2B0BFB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E4EF0-2528-9A72-8A62-9DCC4A735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23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42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839" b="9839"/>
          <a:stretch>
            <a:fillRect/>
          </a:stretch>
        </p:blipFill>
        <p:spPr>
          <a:xfrm>
            <a:off x="354013" y="590550"/>
            <a:ext cx="8642350" cy="5545138"/>
          </a:xfrm>
        </p:spPr>
      </p:pic>
      <p:sp>
        <p:nvSpPr>
          <p:cNvPr id="9" name="TextBox 8"/>
          <p:cNvSpPr txBox="1"/>
          <p:nvPr/>
        </p:nvSpPr>
        <p:spPr>
          <a:xfrm>
            <a:off x="3213100" y="5918200"/>
            <a:ext cx="247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  <a:latin typeface="+mj-lt"/>
              </a:rPr>
              <a:t>Clearly influenced by M. Charles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A812CA-2C67-87C5-90D6-D3BD64E8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EAB97B-C614-D5D9-B4D5-3DB575D9CB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83EAECB-5CDF-38E6-74BE-93CA8B465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24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86A4-8172-F1D5-5F83-3B9EC4AF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Fundamental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5660D-3C78-A3B1-AD58-BC8030DDB695}"/>
              </a:ext>
            </a:extLst>
          </p:cNvPr>
          <p:cNvSpPr txBox="1"/>
          <p:nvPr/>
        </p:nvSpPr>
        <p:spPr>
          <a:xfrm>
            <a:off x="469099" y="2805753"/>
            <a:ext cx="841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j-lt"/>
              </a:rPr>
              <a:t>1 000 000 000 000 000 000 000 000 000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                                                                0,000 000 000 000 000 000 01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EA89D64-0163-403E-E8A6-4333C56F7515}"/>
              </a:ext>
            </a:extLst>
          </p:cNvPr>
          <p:cNvSpPr/>
          <p:nvPr/>
        </p:nvSpPr>
        <p:spPr>
          <a:xfrm>
            <a:off x="385010" y="2433387"/>
            <a:ext cx="409074" cy="34891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04F5F-E789-3D45-C14E-DEBBA7797BF3}"/>
              </a:ext>
            </a:extLst>
          </p:cNvPr>
          <p:cNvSpPr txBox="1"/>
          <p:nvPr/>
        </p:nvSpPr>
        <p:spPr>
          <a:xfrm>
            <a:off x="-362952" y="1614570"/>
            <a:ext cx="1904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Visible </a:t>
            </a:r>
            <a:br>
              <a:rPr lang="de-DE" sz="1500" dirty="0">
                <a:latin typeface="+mj-lt"/>
              </a:rPr>
            </a:br>
            <a:r>
              <a:rPr lang="de-DE" sz="1500" dirty="0" err="1">
                <a:latin typeface="+mj-lt"/>
              </a:rPr>
              <a:t>universe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10</a:t>
            </a:r>
            <a:r>
              <a:rPr lang="de-DE" sz="1500" baseline="30000" dirty="0">
                <a:latin typeface="+mj-lt"/>
              </a:rPr>
              <a:t>27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759777B-BFCF-6028-496B-B27DCA492B4E}"/>
              </a:ext>
            </a:extLst>
          </p:cNvPr>
          <p:cNvSpPr/>
          <p:nvPr/>
        </p:nvSpPr>
        <p:spPr>
          <a:xfrm>
            <a:off x="7398458" y="2431182"/>
            <a:ext cx="409074" cy="34891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F1F79-F9BC-747E-05A6-7F989BFC3350}"/>
              </a:ext>
            </a:extLst>
          </p:cNvPr>
          <p:cNvSpPr txBox="1"/>
          <p:nvPr/>
        </p:nvSpPr>
        <p:spPr>
          <a:xfrm>
            <a:off x="6993629" y="1765976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Quarks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&lt;10</a:t>
            </a:r>
            <a:r>
              <a:rPr lang="de-DE" sz="1500" baseline="30000" dirty="0">
                <a:latin typeface="+mj-lt"/>
              </a:rPr>
              <a:t>-19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C3F5A6C-5086-CBA1-8942-3A06797A1AC1}"/>
              </a:ext>
            </a:extLst>
          </p:cNvPr>
          <p:cNvSpPr/>
          <p:nvPr/>
        </p:nvSpPr>
        <p:spPr>
          <a:xfrm flipV="1">
            <a:off x="5996637" y="3554946"/>
            <a:ext cx="409074" cy="62324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9B0B5-3BC6-FDBA-6C98-D68797694B65}"/>
              </a:ext>
            </a:extLst>
          </p:cNvPr>
          <p:cNvSpPr txBox="1"/>
          <p:nvPr/>
        </p:nvSpPr>
        <p:spPr>
          <a:xfrm>
            <a:off x="5572715" y="4304137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Atom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&lt;10</a:t>
            </a:r>
            <a:r>
              <a:rPr lang="de-DE" sz="1500" baseline="30000" dirty="0">
                <a:latin typeface="+mj-lt"/>
              </a:rPr>
              <a:t>-10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BE8D158-0EF6-0A1D-05FF-FF23D406690A}"/>
              </a:ext>
            </a:extLst>
          </p:cNvPr>
          <p:cNvSpPr/>
          <p:nvPr/>
        </p:nvSpPr>
        <p:spPr>
          <a:xfrm flipV="1">
            <a:off x="6625097" y="3452450"/>
            <a:ext cx="409074" cy="34282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16BEC-BA84-931E-DB96-B3A279A9BF15}"/>
              </a:ext>
            </a:extLst>
          </p:cNvPr>
          <p:cNvSpPr txBox="1"/>
          <p:nvPr/>
        </p:nvSpPr>
        <p:spPr>
          <a:xfrm>
            <a:off x="6216083" y="3818593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err="1">
                <a:latin typeface="+mj-lt"/>
              </a:rPr>
              <a:t>proton</a:t>
            </a:r>
            <a:br>
              <a:rPr lang="de-DE" sz="1500" dirty="0">
                <a:latin typeface="+mj-lt"/>
              </a:rPr>
            </a:br>
            <a:r>
              <a:rPr lang="de-DE" sz="1500" dirty="0" err="1">
                <a:latin typeface="+mj-lt"/>
              </a:rPr>
              <a:t>neutron</a:t>
            </a:r>
            <a:endParaRPr lang="de-DE" sz="1500" dirty="0">
              <a:latin typeface="+mj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B9488-AF35-0458-8DDA-19D92437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D98E-5553-1D96-EC2F-14F0E32430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29B7B-746F-C58F-D2A9-540208570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5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86A4-8172-F1D5-5F83-3B9EC4AF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Fundamental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5660D-3C78-A3B1-AD58-BC8030DDB695}"/>
              </a:ext>
            </a:extLst>
          </p:cNvPr>
          <p:cNvSpPr txBox="1"/>
          <p:nvPr/>
        </p:nvSpPr>
        <p:spPr>
          <a:xfrm>
            <a:off x="469099" y="2805753"/>
            <a:ext cx="841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j-lt"/>
              </a:rPr>
              <a:t>1 000 000 000 000 000 000 000 00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0 000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                                                               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0,000</a:t>
            </a:r>
            <a:r>
              <a:rPr lang="de-DE" sz="1800" dirty="0">
                <a:latin typeface="+mj-lt"/>
              </a:rPr>
              <a:t> 000 000 000 000 000 01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EA89D64-0163-403E-E8A6-4333C56F7515}"/>
              </a:ext>
            </a:extLst>
          </p:cNvPr>
          <p:cNvSpPr/>
          <p:nvPr/>
        </p:nvSpPr>
        <p:spPr>
          <a:xfrm>
            <a:off x="385010" y="2433387"/>
            <a:ext cx="409074" cy="34891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04F5F-E789-3D45-C14E-DEBBA7797BF3}"/>
              </a:ext>
            </a:extLst>
          </p:cNvPr>
          <p:cNvSpPr txBox="1"/>
          <p:nvPr/>
        </p:nvSpPr>
        <p:spPr>
          <a:xfrm>
            <a:off x="-362952" y="1614570"/>
            <a:ext cx="1904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Visible </a:t>
            </a:r>
            <a:br>
              <a:rPr lang="de-DE" sz="1500" dirty="0">
                <a:latin typeface="+mj-lt"/>
              </a:rPr>
            </a:br>
            <a:r>
              <a:rPr lang="de-DE" sz="1500" dirty="0" err="1">
                <a:latin typeface="+mj-lt"/>
              </a:rPr>
              <a:t>universe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10</a:t>
            </a:r>
            <a:r>
              <a:rPr lang="de-DE" sz="1500" baseline="30000" dirty="0">
                <a:latin typeface="+mj-lt"/>
              </a:rPr>
              <a:t>27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759777B-BFCF-6028-496B-B27DCA492B4E}"/>
              </a:ext>
            </a:extLst>
          </p:cNvPr>
          <p:cNvSpPr/>
          <p:nvPr/>
        </p:nvSpPr>
        <p:spPr>
          <a:xfrm>
            <a:off x="7398458" y="2431182"/>
            <a:ext cx="409074" cy="34891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F1F79-F9BC-747E-05A6-7F989BFC3350}"/>
              </a:ext>
            </a:extLst>
          </p:cNvPr>
          <p:cNvSpPr txBox="1"/>
          <p:nvPr/>
        </p:nvSpPr>
        <p:spPr>
          <a:xfrm>
            <a:off x="6993629" y="1765976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Quarks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&lt;10</a:t>
            </a:r>
            <a:r>
              <a:rPr lang="de-DE" sz="1500" baseline="30000" dirty="0">
                <a:latin typeface="+mj-lt"/>
              </a:rPr>
              <a:t>-19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C3F5A6C-5086-CBA1-8942-3A06797A1AC1}"/>
              </a:ext>
            </a:extLst>
          </p:cNvPr>
          <p:cNvSpPr/>
          <p:nvPr/>
        </p:nvSpPr>
        <p:spPr>
          <a:xfrm flipV="1">
            <a:off x="5996637" y="3554946"/>
            <a:ext cx="409074" cy="62324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9B0B5-3BC6-FDBA-6C98-D68797694B65}"/>
              </a:ext>
            </a:extLst>
          </p:cNvPr>
          <p:cNvSpPr txBox="1"/>
          <p:nvPr/>
        </p:nvSpPr>
        <p:spPr>
          <a:xfrm>
            <a:off x="5572715" y="4304137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Atom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&lt;10</a:t>
            </a:r>
            <a:r>
              <a:rPr lang="de-DE" sz="1500" baseline="30000" dirty="0">
                <a:latin typeface="+mj-lt"/>
              </a:rPr>
              <a:t>-10</a:t>
            </a:r>
            <a:r>
              <a:rPr lang="de-DE" sz="1500" dirty="0">
                <a:latin typeface="+mj-lt"/>
              </a:rPr>
              <a:t>m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BE8D158-0EF6-0A1D-05FF-FF23D406690A}"/>
              </a:ext>
            </a:extLst>
          </p:cNvPr>
          <p:cNvSpPr/>
          <p:nvPr/>
        </p:nvSpPr>
        <p:spPr>
          <a:xfrm flipV="1">
            <a:off x="6625097" y="3452450"/>
            <a:ext cx="409074" cy="34282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16BEC-BA84-931E-DB96-B3A279A9BF15}"/>
              </a:ext>
            </a:extLst>
          </p:cNvPr>
          <p:cNvSpPr txBox="1"/>
          <p:nvPr/>
        </p:nvSpPr>
        <p:spPr>
          <a:xfrm>
            <a:off x="6216083" y="3818593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 err="1">
                <a:latin typeface="+mj-lt"/>
              </a:rPr>
              <a:t>proton</a:t>
            </a:r>
            <a:br>
              <a:rPr lang="de-DE" sz="1500" dirty="0">
                <a:latin typeface="+mj-lt"/>
              </a:rPr>
            </a:br>
            <a:r>
              <a:rPr lang="de-DE" sz="1500" dirty="0" err="1">
                <a:latin typeface="+mj-lt"/>
              </a:rPr>
              <a:t>neutron</a:t>
            </a:r>
            <a:endParaRPr lang="de-DE" sz="1500" dirty="0">
              <a:latin typeface="+mj-lt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DF2EC88-20BD-6D4B-CA93-2AFF0F2270FE}"/>
              </a:ext>
            </a:extLst>
          </p:cNvPr>
          <p:cNvSpPr/>
          <p:nvPr/>
        </p:nvSpPr>
        <p:spPr>
          <a:xfrm>
            <a:off x="4348370" y="2431182"/>
            <a:ext cx="409074" cy="34891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5481A-6D7E-6793-02A3-4BAC35AB58C8}"/>
              </a:ext>
            </a:extLst>
          </p:cNvPr>
          <p:cNvSpPr txBox="1"/>
          <p:nvPr/>
        </p:nvSpPr>
        <p:spPr>
          <a:xfrm>
            <a:off x="3943541" y="1765977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solidFill>
                  <a:srgbClr val="FF0000"/>
                </a:solidFill>
                <a:latin typeface="+mj-lt"/>
              </a:rPr>
              <a:t>Visible </a:t>
            </a:r>
            <a:r>
              <a:rPr lang="de-DE" sz="1500" dirty="0" err="1">
                <a:solidFill>
                  <a:srgbClr val="FF0000"/>
                </a:solidFill>
                <a:latin typeface="+mj-lt"/>
              </a:rPr>
              <a:t>with</a:t>
            </a:r>
            <a:r>
              <a:rPr lang="de-DE" sz="15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+mj-lt"/>
              </a:rPr>
              <a:t>eyes</a:t>
            </a:r>
            <a:endParaRPr lang="de-DE" sz="15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6742E2D4-8CE4-CF7D-22E4-0F35232B6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113" t="10617" r="19703" b="67147"/>
          <a:stretch/>
        </p:blipFill>
        <p:spPr>
          <a:xfrm>
            <a:off x="5476852" y="1764434"/>
            <a:ext cx="1478462" cy="1002222"/>
          </a:xfrm>
          <a:prstGeom prst="rect">
            <a:avLst/>
          </a:prstGeom>
        </p:spPr>
      </p:pic>
      <p:sp>
        <p:nvSpPr>
          <p:cNvPr id="23" name="U-turn Arrow 22">
            <a:extLst>
              <a:ext uri="{FF2B5EF4-FFF2-40B4-BE49-F238E27FC236}">
                <a16:creationId xmlns:a16="http://schemas.microsoft.com/office/drawing/2014/main" id="{36DA88CF-8196-A5B1-3FF6-C4D61132F01D}"/>
              </a:ext>
            </a:extLst>
          </p:cNvPr>
          <p:cNvSpPr/>
          <p:nvPr/>
        </p:nvSpPr>
        <p:spPr>
          <a:xfrm>
            <a:off x="4572001" y="1399766"/>
            <a:ext cx="3235532" cy="361887"/>
          </a:xfrm>
          <a:prstGeom prst="uturnArrow">
            <a:avLst>
              <a:gd name="adj1" fmla="val 17317"/>
              <a:gd name="adj2" fmla="val 25000"/>
              <a:gd name="adj3" fmla="val 35244"/>
              <a:gd name="adj4" fmla="val 43750"/>
              <a:gd name="adj5" fmla="val 75000"/>
            </a:avLst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FF029-5032-5365-8C97-F14D2288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F4017C-F29D-3DF9-784B-67DBABC2F1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1D5FC0-33A7-2A23-AD2E-3E275496E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2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86A4-8172-F1D5-5F83-3B9EC4AF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Fundamental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5660D-3C78-A3B1-AD58-BC8030DDB695}"/>
              </a:ext>
            </a:extLst>
          </p:cNvPr>
          <p:cNvSpPr txBox="1"/>
          <p:nvPr/>
        </p:nvSpPr>
        <p:spPr>
          <a:xfrm>
            <a:off x="469099" y="2805753"/>
            <a:ext cx="841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+mj-lt"/>
              </a:rPr>
              <a:t>1 000 000 000 000 000 000 000 00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0 000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  <a:p>
            <a:r>
              <a:rPr lang="de-DE" sz="1800" dirty="0">
                <a:latin typeface="+mj-lt"/>
              </a:rPr>
              <a:t>                                                                </a:t>
            </a:r>
            <a:r>
              <a:rPr lang="de-DE" sz="1800" dirty="0">
                <a:solidFill>
                  <a:srgbClr val="FF0000"/>
                </a:solidFill>
                <a:latin typeface="+mj-lt"/>
              </a:rPr>
              <a:t>0,000</a:t>
            </a:r>
            <a:r>
              <a:rPr lang="de-DE" sz="1800" dirty="0">
                <a:latin typeface="+mj-lt"/>
              </a:rPr>
              <a:t> 000 000 000 000 000 01 </a:t>
            </a:r>
            <a:r>
              <a:rPr lang="de-DE" sz="1800" dirty="0" err="1">
                <a:latin typeface="+mj-lt"/>
              </a:rPr>
              <a:t>meter</a:t>
            </a:r>
            <a:endParaRPr lang="de-DE" sz="1800" dirty="0">
              <a:latin typeface="+mj-lt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C3F5A6C-5086-CBA1-8942-3A06797A1AC1}"/>
              </a:ext>
            </a:extLst>
          </p:cNvPr>
          <p:cNvSpPr/>
          <p:nvPr/>
        </p:nvSpPr>
        <p:spPr>
          <a:xfrm flipV="1">
            <a:off x="6526729" y="3583283"/>
            <a:ext cx="409074" cy="986310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9B0B5-3BC6-FDBA-6C98-D68797694B65}"/>
              </a:ext>
            </a:extLst>
          </p:cNvPr>
          <p:cNvSpPr txBox="1"/>
          <p:nvPr/>
        </p:nvSpPr>
        <p:spPr>
          <a:xfrm>
            <a:off x="5987484" y="4712401"/>
            <a:ext cx="1487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Hadrons</a:t>
            </a:r>
            <a:br>
              <a:rPr lang="de-DE" sz="1500" dirty="0">
                <a:latin typeface="+mj-lt"/>
              </a:rPr>
            </a:br>
            <a:r>
              <a:rPr lang="de-DE" sz="1500" dirty="0">
                <a:latin typeface="+mj-lt"/>
              </a:rPr>
              <a:t>(</a:t>
            </a:r>
            <a:r>
              <a:rPr lang="de-DE" sz="1500" dirty="0" err="1">
                <a:latin typeface="+mj-lt"/>
              </a:rPr>
              <a:t>bound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states</a:t>
            </a:r>
            <a:r>
              <a:rPr lang="de-DE" sz="1500" dirty="0">
                <a:latin typeface="+mj-lt"/>
              </a:rPr>
              <a:t>)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BE8D158-0EF6-0A1D-05FF-FF23D406690A}"/>
              </a:ext>
            </a:extLst>
          </p:cNvPr>
          <p:cNvSpPr/>
          <p:nvPr/>
        </p:nvSpPr>
        <p:spPr>
          <a:xfrm flipV="1">
            <a:off x="7465895" y="3606775"/>
            <a:ext cx="409074" cy="342826"/>
          </a:xfrm>
          <a:prstGeom prst="down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16BEC-BA84-931E-DB96-B3A279A9BF15}"/>
              </a:ext>
            </a:extLst>
          </p:cNvPr>
          <p:cNvSpPr txBox="1"/>
          <p:nvPr/>
        </p:nvSpPr>
        <p:spPr>
          <a:xfrm>
            <a:off x="7041972" y="4038680"/>
            <a:ext cx="125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+mj-lt"/>
              </a:rPr>
              <a:t>Quark </a:t>
            </a:r>
            <a:r>
              <a:rPr lang="de-DE" sz="1500" dirty="0" err="1">
                <a:latin typeface="+mj-lt"/>
              </a:rPr>
              <a:t>decays</a:t>
            </a:r>
            <a:endParaRPr lang="de-DE" sz="15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C50D23-4A69-B78E-54F1-39C4C840227E}"/>
              </a:ext>
            </a:extLst>
          </p:cNvPr>
          <p:cNvSpPr txBox="1"/>
          <p:nvPr/>
        </p:nvSpPr>
        <p:spPr>
          <a:xfrm>
            <a:off x="6056774" y="2311271"/>
            <a:ext cx="224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>
                <a:solidFill>
                  <a:srgbClr val="82C12F"/>
                </a:solidFill>
                <a:latin typeface="+mj-lt"/>
              </a:rPr>
              <a:t>Accessible</a:t>
            </a:r>
            <a:r>
              <a:rPr lang="de-DE" sz="1800" dirty="0">
                <a:solidFill>
                  <a:srgbClr val="82C12F"/>
                </a:solidFill>
                <a:latin typeface="+mj-lt"/>
              </a:rPr>
              <a:t> at </a:t>
            </a:r>
            <a:r>
              <a:rPr lang="de-DE" sz="1800" dirty="0" err="1">
                <a:solidFill>
                  <a:srgbClr val="82C12F"/>
                </a:solidFill>
                <a:latin typeface="+mj-lt"/>
              </a:rPr>
              <a:t>colliders</a:t>
            </a:r>
            <a:endParaRPr lang="de-DE" sz="1800" dirty="0">
              <a:solidFill>
                <a:srgbClr val="82C12F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08629B-2B64-59BD-2303-4CE1FAA7621D}"/>
              </a:ext>
            </a:extLst>
          </p:cNvPr>
          <p:cNvSpPr/>
          <p:nvPr/>
        </p:nvSpPr>
        <p:spPr>
          <a:xfrm>
            <a:off x="6656389" y="3088801"/>
            <a:ext cx="1073149" cy="342826"/>
          </a:xfrm>
          <a:prstGeom prst="rect">
            <a:avLst/>
          </a:prstGeom>
          <a:noFill/>
          <a:ln w="38100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BF249-BA41-2917-0A81-15CC60A81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2ADA4-AC26-CE4F-F33A-71FAE8E5FD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061B1-B40F-39C6-70C3-6750615C5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6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charset="0"/>
                <a:cs typeface="Tahoma" charset="0"/>
              </a:rPr>
              <a:t>The Standard Model of Particle Physics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2122020" y="1416226"/>
            <a:ext cx="1957954" cy="1908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Fermions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1342913" y="2213614"/>
            <a:ext cx="1287293" cy="149723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Quarks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1352480" y="3599823"/>
            <a:ext cx="1269969" cy="149723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r>
              <a:rPr lang="de-DE" sz="1050" dirty="0" err="1">
                <a:solidFill>
                  <a:schemeClr val="tx1"/>
                </a:solidFill>
              </a:rPr>
              <a:t>Leptons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270749" y="4676527"/>
            <a:ext cx="3657134" cy="1116963"/>
          </a:xfrm>
        </p:spPr>
        <p:txBody>
          <a:bodyPr/>
          <a:lstStyle/>
          <a:p>
            <a:pPr marL="0" indent="0">
              <a:buNone/>
            </a:pPr>
            <a:r>
              <a:rPr lang="en-GB" sz="1600" u="sng" dirty="0"/>
              <a:t>Open questions of the SM</a:t>
            </a:r>
          </a:p>
          <a:p>
            <a:pPr marL="335756" lvl="1" indent="-198835"/>
            <a:r>
              <a:rPr lang="en-GB" sz="1400" dirty="0"/>
              <a:t>Cosmological observations: dark matter </a:t>
            </a:r>
            <a:br>
              <a:rPr lang="en-GB" sz="1400" dirty="0"/>
            </a:br>
            <a:r>
              <a:rPr lang="en-GB" sz="1400" dirty="0"/>
              <a:t>&amp; matter-antimatter asymmetry</a:t>
            </a:r>
          </a:p>
          <a:p>
            <a:pPr marL="335756" lvl="1" indent="-198835"/>
            <a:r>
              <a:rPr lang="en-GB" sz="1400" dirty="0"/>
              <a:t>Hierarchy of masses &amp; couplings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65360" y="2204546"/>
            <a:ext cx="54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+mj-lt"/>
              </a:rPr>
              <a:t>Spin ½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63658" y="3533930"/>
            <a:ext cx="548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+mj-lt"/>
              </a:rPr>
              <a:t>Spin ½ </a:t>
            </a:r>
          </a:p>
        </p:txBody>
      </p:sp>
      <p:sp>
        <p:nvSpPr>
          <p:cNvPr id="52" name="Rectangle 51"/>
          <p:cNvSpPr/>
          <p:nvPr/>
        </p:nvSpPr>
        <p:spPr>
          <a:xfrm rot="5400000">
            <a:off x="2119979" y="3686422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31370" y="3592929"/>
            <a:ext cx="63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0090"/>
                </a:solidFill>
                <a:latin typeface="+mj-lt"/>
              </a:rPr>
              <a:t>e</a:t>
            </a:r>
            <a:r>
              <a:rPr lang="en-GB" sz="2700" baseline="30000" dirty="0">
                <a:solidFill>
                  <a:srgbClr val="000090"/>
                </a:solidFill>
                <a:latin typeface="+mj-lt"/>
              </a:rPr>
              <a:t>-</a:t>
            </a:r>
            <a:br>
              <a:rPr lang="en-GB" sz="2700" dirty="0">
                <a:solidFill>
                  <a:srgbClr val="000090"/>
                </a:solidFill>
                <a:latin typeface="+mj-lt"/>
              </a:rPr>
            </a:br>
            <a:br>
              <a:rPr lang="en-GB" sz="6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electron</a:t>
            </a:r>
          </a:p>
        </p:txBody>
      </p:sp>
      <p:sp>
        <p:nvSpPr>
          <p:cNvPr id="54" name="Rectangle 53"/>
          <p:cNvSpPr/>
          <p:nvPr/>
        </p:nvSpPr>
        <p:spPr>
          <a:xfrm rot="5400000">
            <a:off x="2788409" y="3688556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5400000">
            <a:off x="3454286" y="3688556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60571" y="3591710"/>
            <a:ext cx="63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GB" sz="2700" baseline="30000" dirty="0">
                <a:solidFill>
                  <a:srgbClr val="000090"/>
                </a:solidFill>
                <a:latin typeface="+mj-lt"/>
              </a:rPr>
              <a:t>-</a:t>
            </a:r>
            <a:br>
              <a:rPr lang="en-GB" sz="2700" dirty="0">
                <a:solidFill>
                  <a:srgbClr val="000090"/>
                </a:solidFill>
                <a:latin typeface="+mj-lt"/>
              </a:rPr>
            </a:br>
            <a:br>
              <a:rPr lang="en-GB" sz="6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tau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90917" y="3591096"/>
            <a:ext cx="63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GB" sz="2700" baseline="30000" dirty="0">
                <a:solidFill>
                  <a:srgbClr val="000090"/>
                </a:solidFill>
                <a:latin typeface="+mj-lt"/>
              </a:rPr>
              <a:t>-</a:t>
            </a:r>
            <a:br>
              <a:rPr lang="en-GB" sz="2700" dirty="0">
                <a:solidFill>
                  <a:srgbClr val="000090"/>
                </a:solidFill>
                <a:latin typeface="+mj-lt"/>
              </a:rPr>
            </a:br>
            <a:br>
              <a:rPr lang="en-GB" sz="6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muon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83979" y="1421238"/>
            <a:ext cx="1325268" cy="1863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err="1">
                <a:solidFill>
                  <a:schemeClr val="tx1"/>
                </a:solidFill>
              </a:rPr>
              <a:t>Bosons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92516" y="3686068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1" name="Rectangle 60"/>
          <p:cNvSpPr/>
          <p:nvPr/>
        </p:nvSpPr>
        <p:spPr>
          <a:xfrm>
            <a:off x="5083465" y="1635919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2" name="TextBox 61"/>
          <p:cNvSpPr txBox="1"/>
          <p:nvPr/>
        </p:nvSpPr>
        <p:spPr>
          <a:xfrm>
            <a:off x="5095610" y="1617158"/>
            <a:ext cx="630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photon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088755" y="2300590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4" name="TextBox 63"/>
          <p:cNvSpPr txBox="1"/>
          <p:nvPr/>
        </p:nvSpPr>
        <p:spPr>
          <a:xfrm>
            <a:off x="5090318" y="2281830"/>
            <a:ext cx="630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Z</a:t>
            </a:r>
            <a:r>
              <a:rPr lang="en-GB" sz="2100" baseline="30000" dirty="0">
                <a:solidFill>
                  <a:srgbClr val="800000"/>
                </a:solidFill>
                <a:latin typeface="+mj-lt"/>
              </a:rPr>
              <a:t>0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Z-boson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771843" y="1647434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6" name="TextBox 65"/>
          <p:cNvSpPr txBox="1"/>
          <p:nvPr/>
        </p:nvSpPr>
        <p:spPr>
          <a:xfrm>
            <a:off x="5778698" y="1628674"/>
            <a:ext cx="6304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W</a:t>
            </a:r>
            <a:r>
              <a:rPr lang="en-GB" sz="2100" baseline="30000" dirty="0">
                <a:solidFill>
                  <a:srgbClr val="800000"/>
                </a:solidFill>
                <a:latin typeface="+mj-lt"/>
              </a:rPr>
              <a:t>±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W-boson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771843" y="2305253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8" name="TextBox 67"/>
          <p:cNvSpPr txBox="1"/>
          <p:nvPr/>
        </p:nvSpPr>
        <p:spPr>
          <a:xfrm>
            <a:off x="5778697" y="2286493"/>
            <a:ext cx="630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g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gluon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41398" y="2212366"/>
            <a:ext cx="66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+mj-lt"/>
              </a:rPr>
              <a:t>Spin 1</a:t>
            </a:r>
            <a:br>
              <a:rPr lang="en-GB" sz="900" dirty="0">
                <a:solidFill>
                  <a:srgbClr val="000000"/>
                </a:solidFill>
                <a:latin typeface="+mj-lt"/>
              </a:rPr>
            </a:br>
            <a:r>
              <a:rPr lang="en-GB" sz="900" dirty="0">
                <a:solidFill>
                  <a:srgbClr val="000000"/>
                </a:solidFill>
                <a:latin typeface="+mj-lt"/>
              </a:rPr>
              <a:t>“Vector”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095079" y="3683078"/>
            <a:ext cx="644169" cy="630410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8" name="TextBox 77"/>
          <p:cNvSpPr txBox="1"/>
          <p:nvPr/>
        </p:nvSpPr>
        <p:spPr>
          <a:xfrm>
            <a:off x="5101932" y="3655581"/>
            <a:ext cx="6304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H</a:t>
            </a:r>
            <a:r>
              <a:rPr lang="en-GB" sz="2100" baseline="30000" dirty="0">
                <a:solidFill>
                  <a:srgbClr val="800000"/>
                </a:solidFill>
                <a:latin typeface="+mj-lt"/>
              </a:rPr>
              <a:t>0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Higgs </a:t>
            </a:r>
            <a:br>
              <a:rPr lang="en-GB" sz="9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boson</a:t>
            </a:r>
          </a:p>
        </p:txBody>
      </p:sp>
      <p:sp>
        <p:nvSpPr>
          <p:cNvPr id="82" name="Rectangle 81"/>
          <p:cNvSpPr/>
          <p:nvPr/>
        </p:nvSpPr>
        <p:spPr>
          <a:xfrm rot="5400000">
            <a:off x="5908500" y="2193576"/>
            <a:ext cx="1297860" cy="181369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Force </a:t>
            </a:r>
            <a:r>
              <a:rPr lang="de-DE" sz="1050" dirty="0" err="1">
                <a:solidFill>
                  <a:schemeClr val="tx1"/>
                </a:solidFill>
              </a:rPr>
              <a:t>carriers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rot="5400000">
            <a:off x="2122465" y="3026585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2790895" y="3028718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 rot="5400000">
            <a:off x="3456772" y="3028718"/>
            <a:ext cx="626454" cy="624849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63057" y="2919356"/>
            <a:ext cx="630463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GB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br>
              <a:rPr lang="en-GB" sz="2700" dirty="0">
                <a:solidFill>
                  <a:srgbClr val="000090"/>
                </a:solidFill>
                <a:latin typeface="+mj-lt"/>
              </a:rPr>
            </a:br>
            <a:br>
              <a:rPr lang="en-GB" sz="375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tau</a:t>
            </a:r>
            <a:br>
              <a:rPr lang="en-GB" sz="9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Neutrino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801989" y="2915209"/>
            <a:ext cx="630463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GB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br>
              <a:rPr lang="en-GB" sz="270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</a:br>
            <a:br>
              <a:rPr lang="en-GB" sz="375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muon</a:t>
            </a:r>
            <a:br>
              <a:rPr lang="en-GB" sz="9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Neutrino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137578" y="2912887"/>
            <a:ext cx="630463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GB" baseline="-25000" dirty="0">
                <a:solidFill>
                  <a:srgbClr val="000090"/>
                </a:solidFill>
                <a:latin typeface="Times"/>
                <a:cs typeface="Times"/>
              </a:rPr>
              <a:t>e</a:t>
            </a:r>
            <a:br>
              <a:rPr lang="en-GB" sz="270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</a:br>
            <a:br>
              <a:rPr lang="en-GB" sz="375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electron</a:t>
            </a:r>
            <a:br>
              <a:rPr lang="en-GB" sz="900" dirty="0">
                <a:solidFill>
                  <a:srgbClr val="000090"/>
                </a:solidFill>
                <a:latin typeface="+mj-lt"/>
              </a:rPr>
            </a:br>
            <a:r>
              <a:rPr lang="en-GB" sz="900" dirty="0">
                <a:solidFill>
                  <a:srgbClr val="000090"/>
                </a:solidFill>
                <a:latin typeface="+mj-lt"/>
              </a:rPr>
              <a:t>Neutrino</a:t>
            </a:r>
          </a:p>
        </p:txBody>
      </p:sp>
      <p:sp>
        <p:nvSpPr>
          <p:cNvPr id="101" name="Rectangle 100"/>
          <p:cNvSpPr/>
          <p:nvPr/>
        </p:nvSpPr>
        <p:spPr>
          <a:xfrm rot="5400000">
            <a:off x="2120309" y="2305572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131700" y="2239296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down</a:t>
            </a:r>
          </a:p>
        </p:txBody>
      </p:sp>
      <p:sp>
        <p:nvSpPr>
          <p:cNvPr id="103" name="Rectangle 102"/>
          <p:cNvSpPr/>
          <p:nvPr/>
        </p:nvSpPr>
        <p:spPr>
          <a:xfrm rot="5400000">
            <a:off x="2788739" y="2307706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 rot="5400000">
            <a:off x="3454616" y="2307706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 rot="5400000">
            <a:off x="2122795" y="1645736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5400000">
            <a:off x="2791225" y="1647869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5400000">
            <a:off x="3457102" y="1647869"/>
            <a:ext cx="626454" cy="624849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786883" y="2234528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strange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48620" y="2231130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beauty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131700" y="1578149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up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786883" y="1573381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charm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448620" y="1569983"/>
            <a:ext cx="63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</a:t>
            </a:r>
            <a:br>
              <a:rPr lang="en-GB" sz="27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top</a:t>
            </a:r>
          </a:p>
        </p:txBody>
      </p:sp>
      <p:sp>
        <p:nvSpPr>
          <p:cNvPr id="96" name="Rectangle 95"/>
          <p:cNvSpPr/>
          <p:nvPr/>
        </p:nvSpPr>
        <p:spPr>
          <a:xfrm rot="5400000">
            <a:off x="5587736" y="2572170"/>
            <a:ext cx="1944517" cy="181369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709166" y="3265517"/>
            <a:ext cx="793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+mj-lt"/>
              </a:rPr>
              <a:t>Spin 1 or 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771314" y="3687742"/>
            <a:ext cx="644169" cy="630410"/>
          </a:xfrm>
          <a:prstGeom prst="rect">
            <a:avLst/>
          </a:prstGeom>
          <a:solidFill>
            <a:srgbClr val="E2696A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5" name="Rectangle 104"/>
          <p:cNvSpPr/>
          <p:nvPr/>
        </p:nvSpPr>
        <p:spPr>
          <a:xfrm>
            <a:off x="5090681" y="3020881"/>
            <a:ext cx="644169" cy="630410"/>
          </a:xfrm>
          <a:prstGeom prst="rect">
            <a:avLst/>
          </a:prstGeom>
          <a:solidFill>
            <a:srgbClr val="E2696A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6" name="Rectangle 105"/>
          <p:cNvSpPr/>
          <p:nvPr/>
        </p:nvSpPr>
        <p:spPr>
          <a:xfrm>
            <a:off x="5775968" y="3020880"/>
            <a:ext cx="644169" cy="630410"/>
          </a:xfrm>
          <a:prstGeom prst="rect">
            <a:avLst/>
          </a:prstGeom>
          <a:solidFill>
            <a:srgbClr val="E2696A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0" name="TextBox 109"/>
          <p:cNvSpPr txBox="1"/>
          <p:nvPr/>
        </p:nvSpPr>
        <p:spPr>
          <a:xfrm>
            <a:off x="5083829" y="3070642"/>
            <a:ext cx="630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Z’?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Z’-boson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698131" y="3077496"/>
            <a:ext cx="7538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>
                <a:solidFill>
                  <a:srgbClr val="800000"/>
                </a:solidFill>
                <a:latin typeface="+mj-lt"/>
              </a:rPr>
              <a:t>Lq</a:t>
            </a:r>
            <a:r>
              <a:rPr lang="en-GB" sz="2100" dirty="0">
                <a:solidFill>
                  <a:srgbClr val="800000"/>
                </a:solidFill>
                <a:latin typeface="+mj-lt"/>
              </a:rPr>
              <a:t>?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 err="1">
                <a:solidFill>
                  <a:srgbClr val="800000"/>
                </a:solidFill>
                <a:latin typeface="+mj-lt"/>
              </a:rPr>
              <a:t>Leptoquark</a:t>
            </a:r>
            <a:endParaRPr lang="en-GB" sz="9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71314" y="3668982"/>
            <a:ext cx="63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>
                <a:solidFill>
                  <a:srgbClr val="800000"/>
                </a:solidFill>
                <a:latin typeface="+mj-lt"/>
              </a:rPr>
              <a:t>A</a:t>
            </a:r>
            <a:r>
              <a:rPr lang="en-GB" sz="2100" baseline="30000" dirty="0">
                <a:solidFill>
                  <a:srgbClr val="800000"/>
                </a:solidFill>
                <a:latin typeface="+mj-lt"/>
              </a:rPr>
              <a:t>0</a:t>
            </a:r>
            <a:r>
              <a:rPr lang="en-GB" sz="2100" dirty="0">
                <a:solidFill>
                  <a:srgbClr val="800000"/>
                </a:solidFill>
                <a:latin typeface="+mj-lt"/>
              </a:rPr>
              <a:t>?</a:t>
            </a:r>
            <a:br>
              <a:rPr lang="en-GB" sz="2100" dirty="0">
                <a:solidFill>
                  <a:srgbClr val="800000"/>
                </a:solidFill>
                <a:latin typeface="+mj-lt"/>
              </a:rPr>
            </a:br>
            <a:r>
              <a:rPr lang="en-GB" sz="900" dirty="0">
                <a:solidFill>
                  <a:srgbClr val="800000"/>
                </a:solidFill>
                <a:latin typeface="+mj-lt"/>
              </a:rPr>
              <a:t>Multiple Higgs </a:t>
            </a:r>
            <a:br>
              <a:rPr lang="en-GB" sz="900" dirty="0">
                <a:solidFill>
                  <a:srgbClr val="800000"/>
                </a:solidFill>
                <a:latin typeface="+mj-lt"/>
              </a:rPr>
            </a:br>
            <a:endParaRPr lang="en-GB" sz="9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845118" y="3892182"/>
            <a:ext cx="65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000000"/>
                </a:solidFill>
                <a:latin typeface="+mj-lt"/>
              </a:rPr>
              <a:t>Spin 0</a:t>
            </a:r>
            <a:br>
              <a:rPr lang="en-GB" sz="900" dirty="0">
                <a:solidFill>
                  <a:srgbClr val="000000"/>
                </a:solidFill>
                <a:latin typeface="+mj-lt"/>
              </a:rPr>
            </a:br>
            <a:r>
              <a:rPr lang="en-GB" sz="900" dirty="0">
                <a:solidFill>
                  <a:srgbClr val="000000"/>
                </a:solidFill>
                <a:latin typeface="+mj-lt"/>
              </a:rPr>
              <a:t>“Scalar”</a:t>
            </a:r>
          </a:p>
        </p:txBody>
      </p:sp>
      <p:sp>
        <p:nvSpPr>
          <p:cNvPr id="119" name="Rectangle 9"/>
          <p:cNvSpPr>
            <a:spLocks noChangeArrowheads="1"/>
          </p:cNvSpPr>
          <p:nvPr/>
        </p:nvSpPr>
        <p:spPr bwMode="auto">
          <a:xfrm>
            <a:off x="5021427" y="4759124"/>
            <a:ext cx="2157979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8000"/>
                </a:solidFill>
                <a:latin typeface="Tahoma" charset="0"/>
                <a:cs typeface="Tahoma" charset="0"/>
              </a:rPr>
              <a:t>Extended theories come with new heavy particles</a:t>
            </a:r>
            <a:endParaRPr lang="en-GB" sz="1400" b="1" dirty="0">
              <a:solidFill>
                <a:srgbClr val="008000"/>
              </a:solidFill>
              <a:latin typeface="Tahoma" charset="0"/>
              <a:cs typeface="Tahoma" charset="0"/>
            </a:endParaRPr>
          </a:p>
        </p:txBody>
      </p:sp>
      <p:sp>
        <p:nvSpPr>
          <p:cNvPr id="120" name="Rectangle 119"/>
          <p:cNvSpPr/>
          <p:nvPr/>
        </p:nvSpPr>
        <p:spPr>
          <a:xfrm rot="5400000">
            <a:off x="5915249" y="2203488"/>
            <a:ext cx="1297860" cy="181369"/>
          </a:xfrm>
          <a:prstGeom prst="rect">
            <a:avLst/>
          </a:prstGeom>
          <a:solidFill>
            <a:srgbClr val="E269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54000"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Force </a:t>
            </a:r>
            <a:r>
              <a:rPr lang="de-DE" sz="1050" dirty="0" err="1">
                <a:solidFill>
                  <a:schemeClr val="tx1"/>
                </a:solidFill>
              </a:rPr>
              <a:t>carriers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102642" y="5839894"/>
            <a:ext cx="6858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8000"/>
                </a:solidFill>
                <a:latin typeface="Tahoma" charset="0"/>
                <a:cs typeface="Tahoma" charset="0"/>
              </a:rPr>
              <a:t>How can we discover these extensions? </a:t>
            </a:r>
            <a:endParaRPr lang="en-GB" sz="2000" dirty="0">
              <a:solidFill>
                <a:srgbClr val="008000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B7D37-2E09-DD6E-8CD3-23E62D84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A4CCC-903E-181C-20E8-B711CB0CCE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D55D7-6582-0507-7F65-E9302474E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6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xmlns:p14="http://schemas.microsoft.com/office/powerpoint/2010/main" spd="slow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  <p:bldP spid="98" grpId="0" animBg="1"/>
      <p:bldP spid="105" grpId="0" animBg="1"/>
      <p:bldP spid="106" grpId="0" animBg="1"/>
      <p:bldP spid="110" grpId="0"/>
      <p:bldP spid="111" grpId="0"/>
      <p:bldP spid="112" grpId="0"/>
      <p:bldP spid="11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49275"/>
          </a:xfrm>
        </p:spPr>
        <p:txBody>
          <a:bodyPr/>
          <a:lstStyle/>
          <a:p>
            <a:r>
              <a:rPr lang="de-DE" dirty="0"/>
              <a:t>Einstein and Heisenberg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37969" y="3765680"/>
                <a:ext cx="410603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latin typeface="+mj-lt"/>
                  </a:rPr>
                  <a:t>Heisenberg: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ΔE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≥ℏ/2 </m:t>
                    </m:r>
                  </m:oMath>
                </a14:m>
                <a:endParaRPr lang="de-DE" sz="2000" dirty="0">
                  <a:latin typeface="+mj-lt"/>
                </a:endParaRPr>
              </a:p>
              <a:p>
                <a:pPr algn="ctr"/>
                <a:endParaRPr lang="de-DE" sz="2000" dirty="0">
                  <a:latin typeface="+mj-lt"/>
                </a:endParaRPr>
              </a:p>
              <a:p>
                <a:pPr algn="ctr"/>
                <a:r>
                  <a:rPr lang="de-DE" sz="2000" dirty="0">
                    <a:latin typeface="+mj-lt"/>
                  </a:rPr>
                  <a:t>Use </a:t>
                </a:r>
                <a:r>
                  <a:rPr lang="de-DE" sz="2000" dirty="0" err="1">
                    <a:latin typeface="+mj-lt"/>
                  </a:rPr>
                  <a:t>quantum</a:t>
                </a:r>
                <a:r>
                  <a:rPr lang="de-DE" sz="2000" dirty="0">
                    <a:latin typeface="+mj-lt"/>
                  </a:rPr>
                  <a:t> </a:t>
                </a:r>
                <a:r>
                  <a:rPr lang="de-DE" sz="2000" dirty="0" err="1">
                    <a:latin typeface="+mj-lt"/>
                  </a:rPr>
                  <a:t>fluctuations</a:t>
                </a:r>
                <a:endParaRPr lang="de-DE" sz="2000" dirty="0">
                  <a:latin typeface="+mj-lt"/>
                </a:endParaRPr>
              </a:p>
              <a:p>
                <a:pPr algn="ctr"/>
                <a:endParaRPr lang="de-DE" sz="2000" dirty="0">
                  <a:latin typeface="+mj-lt"/>
                </a:endParaRPr>
              </a:p>
              <a:p>
                <a:pPr algn="ctr"/>
                <a:r>
                  <a:rPr lang="de-DE" sz="2000" dirty="0">
                    <a:latin typeface="+mj-lt"/>
                    <a:sym typeface="Wingdings"/>
                  </a:rPr>
                  <a:t> Limited </a:t>
                </a:r>
                <a:r>
                  <a:rPr lang="de-DE" sz="2000" dirty="0" err="1">
                    <a:latin typeface="+mj-lt"/>
                    <a:sym typeface="Wingdings"/>
                  </a:rPr>
                  <a:t>only</a:t>
                </a:r>
                <a:r>
                  <a:rPr lang="de-DE" sz="2000" dirty="0">
                    <a:latin typeface="+mj-lt"/>
                    <a:sym typeface="Wingdings"/>
                  </a:rPr>
                  <a:t> in </a:t>
                </a:r>
                <a:r>
                  <a:rPr lang="de-DE" sz="2000" dirty="0" err="1">
                    <a:latin typeface="+mj-lt"/>
                    <a:sym typeface="Wingdings"/>
                  </a:rPr>
                  <a:t>precision</a:t>
                </a:r>
                <a:br>
                  <a:rPr lang="de-DE" sz="2000" dirty="0">
                    <a:latin typeface="+mj-lt"/>
                    <a:sym typeface="Wingdings"/>
                  </a:rPr>
                </a:br>
                <a:r>
                  <a:rPr lang="de-DE" sz="2000" dirty="0">
                    <a:latin typeface="+mj-lt"/>
                    <a:sym typeface="Wingdings"/>
                  </a:rPr>
                  <a:t> Model </a:t>
                </a:r>
                <a:r>
                  <a:rPr lang="de-DE" sz="2000" dirty="0" err="1">
                    <a:latin typeface="+mj-lt"/>
                    <a:sym typeface="Wingdings"/>
                  </a:rPr>
                  <a:t>dependent</a:t>
                </a:r>
                <a:r>
                  <a:rPr lang="de-DE" sz="2000" dirty="0">
                    <a:latin typeface="+mj-lt"/>
                    <a:sym typeface="Wingdings"/>
                  </a:rPr>
                  <a:t> O(100)</a:t>
                </a:r>
                <a:r>
                  <a:rPr lang="de-DE" sz="2000" dirty="0" err="1">
                    <a:latin typeface="+mj-lt"/>
                    <a:sym typeface="Wingdings"/>
                  </a:rPr>
                  <a:t>TeV</a:t>
                </a:r>
                <a:br>
                  <a:rPr lang="de-DE" sz="2000" dirty="0">
                    <a:latin typeface="+mj-lt"/>
                    <a:sym typeface="Wingdings"/>
                  </a:rPr>
                </a:br>
                <a:br>
                  <a:rPr lang="de-DE" sz="2000" dirty="0">
                    <a:latin typeface="+mj-lt"/>
                    <a:sym typeface="Wingdings"/>
                  </a:rPr>
                </a:br>
                <a:r>
                  <a:rPr lang="de-DE" sz="2000" dirty="0">
                    <a:latin typeface="+mj-lt"/>
                    <a:sym typeface="Wingdings" pitchFamily="2" charset="2"/>
                  </a:rPr>
                  <a:t> A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lot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of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precision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data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coming</a:t>
                </a:r>
                <a:br>
                  <a:rPr lang="de-DE" sz="2000" dirty="0">
                    <a:latin typeface="+mj-lt"/>
                    <a:sym typeface="Wingdings" pitchFamily="2" charset="2"/>
                  </a:rPr>
                </a:br>
                <a:r>
                  <a:rPr lang="de-DE" sz="2000" dirty="0">
                    <a:latin typeface="+mj-lt"/>
                    <a:sym typeface="Wingdings" pitchFamily="2" charset="2"/>
                  </a:rPr>
                  <a:t>(HL-LHC, Belle 2, CERN BDF, …) </a:t>
                </a:r>
                <a:endParaRPr lang="de-DE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969" y="3765680"/>
                <a:ext cx="4106031" cy="2862322"/>
              </a:xfrm>
              <a:prstGeom prst="rect">
                <a:avLst/>
              </a:prstGeom>
              <a:blipFill>
                <a:blip r:embed="rId2"/>
                <a:stretch>
                  <a:fillRect t="-1327" r="-2160" b="-30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Einstein mit Kreide in der Hand vor einer Tafel stehend, auf die er einen Kreidekreis gezeichnet hat, lächelnd, von halblinks">
            <a:hlinkClick r:id="rId3"/>
            <a:extLst>
              <a:ext uri="{FF2B5EF4-FFF2-40B4-BE49-F238E27FC236}">
                <a16:creationId xmlns:a16="http://schemas.microsoft.com/office/drawing/2014/main" id="{B8963B24-FC90-A143-6C1E-3135F2C9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76" y="1026533"/>
            <a:ext cx="2010186" cy="251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4004" y="3811584"/>
                <a:ext cx="4331137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latin typeface="+mj-lt"/>
                  </a:rPr>
                  <a:t>Einstein: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000" dirty="0">
                  <a:latin typeface="+mj-lt"/>
                </a:endParaRPr>
              </a:p>
              <a:p>
                <a:pPr algn="ctr"/>
                <a:endParaRPr lang="de-DE" sz="2000" dirty="0">
                  <a:latin typeface="+mj-lt"/>
                </a:endParaRPr>
              </a:p>
              <a:p>
                <a:pPr algn="ctr"/>
                <a:r>
                  <a:rPr lang="de-DE" sz="2000" dirty="0" err="1">
                    <a:latin typeface="+mj-lt"/>
                  </a:rPr>
                  <a:t>Typical</a:t>
                </a:r>
                <a:r>
                  <a:rPr lang="de-DE" sz="2000" dirty="0">
                    <a:latin typeface="+mj-lt"/>
                  </a:rPr>
                  <a:t> </a:t>
                </a:r>
                <a:r>
                  <a:rPr lang="de-DE" sz="2000" dirty="0" err="1">
                    <a:latin typeface="+mj-lt"/>
                  </a:rPr>
                  <a:t>collider</a:t>
                </a:r>
                <a:endParaRPr lang="de-DE" sz="2000" dirty="0">
                  <a:latin typeface="+mj-lt"/>
                </a:endParaRPr>
              </a:p>
              <a:p>
                <a:pPr algn="ctr"/>
                <a:endParaRPr lang="de-DE" sz="2000" dirty="0">
                  <a:latin typeface="+mj-lt"/>
                </a:endParaRPr>
              </a:p>
              <a:p>
                <a:pPr algn="ctr"/>
                <a:r>
                  <a:rPr lang="de-DE" sz="2000" dirty="0">
                    <a:latin typeface="+mj-lt"/>
                    <a:sym typeface="Wingdings"/>
                  </a:rPr>
                  <a:t> Limited </a:t>
                </a:r>
                <a:r>
                  <a:rPr lang="de-DE" sz="2000" dirty="0" err="1">
                    <a:latin typeface="+mj-lt"/>
                    <a:sym typeface="Wingdings"/>
                  </a:rPr>
                  <a:t>by</a:t>
                </a:r>
                <a:r>
                  <a:rPr lang="de-DE" sz="2000" dirty="0">
                    <a:latin typeface="+mj-lt"/>
                    <a:sym typeface="Wingdings"/>
                  </a:rPr>
                  <a:t> </a:t>
                </a:r>
                <a:r>
                  <a:rPr lang="de-DE" sz="2000" dirty="0" err="1">
                    <a:latin typeface="+mj-lt"/>
                    <a:sym typeface="Wingdings"/>
                  </a:rPr>
                  <a:t>collider</a:t>
                </a:r>
                <a:r>
                  <a:rPr lang="de-DE" sz="2000" dirty="0">
                    <a:latin typeface="+mj-lt"/>
                    <a:sym typeface="Wingdings"/>
                  </a:rPr>
                  <a:t> </a:t>
                </a:r>
                <a:r>
                  <a:rPr lang="de-DE" sz="2000" dirty="0" err="1">
                    <a:latin typeface="+mj-lt"/>
                    <a:sym typeface="Wingdings"/>
                  </a:rPr>
                  <a:t>energy</a:t>
                </a:r>
                <a:endParaRPr lang="de-DE" sz="2000" dirty="0">
                  <a:latin typeface="+mj-lt"/>
                  <a:sym typeface="Wingdings"/>
                </a:endParaRPr>
              </a:p>
              <a:p>
                <a:pPr algn="ctr"/>
                <a:r>
                  <a:rPr lang="de-DE" sz="2000" dirty="0">
                    <a:latin typeface="+mj-lt"/>
                    <a:sym typeface="Wingdings"/>
                  </a:rPr>
                  <a:t> LHC: O(1TeV)</a:t>
                </a:r>
                <a:br>
                  <a:rPr lang="de-DE" sz="2000" dirty="0">
                    <a:latin typeface="+mj-lt"/>
                    <a:sym typeface="Wingdings"/>
                  </a:rPr>
                </a:br>
                <a:br>
                  <a:rPr lang="de-DE" sz="2000" dirty="0">
                    <a:latin typeface="+mj-lt"/>
                    <a:sym typeface="Wingdings"/>
                  </a:rPr>
                </a:br>
                <a:r>
                  <a:rPr lang="de-DE" sz="2000" dirty="0">
                    <a:latin typeface="+mj-lt"/>
                    <a:sym typeface="Wingdings" pitchFamily="2" charset="2"/>
                  </a:rPr>
                  <a:t>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No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increase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in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energy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</a:t>
                </a:r>
                <a:r>
                  <a:rPr lang="de-DE" sz="2000" dirty="0" err="1">
                    <a:latin typeface="+mj-lt"/>
                    <a:sym typeface="Wingdings" pitchFamily="2" charset="2"/>
                  </a:rPr>
                  <a:t>until</a:t>
                </a:r>
                <a:r>
                  <a:rPr lang="de-DE" sz="2000" dirty="0">
                    <a:latin typeface="+mj-lt"/>
                    <a:sym typeface="Wingdings" pitchFamily="2" charset="2"/>
                  </a:rPr>
                  <a:t> ~2050</a:t>
                </a:r>
                <a:endParaRPr lang="de-DE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04" y="3811584"/>
                <a:ext cx="4331137" cy="2554545"/>
              </a:xfrm>
              <a:prstGeom prst="rect">
                <a:avLst/>
              </a:prstGeom>
              <a:blipFill>
                <a:blip r:embed="rId7"/>
                <a:stretch>
                  <a:fillRect l="-877" t="-1485" r="-1170" b="-2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2" name="Picture 2" descr="DFG Heisenberg-Programm – Logo - axeptDESIGN">
            <a:extLst>
              <a:ext uri="{FF2B5EF4-FFF2-40B4-BE49-F238E27FC236}">
                <a16:creationId xmlns:a16="http://schemas.microsoft.com/office/drawing/2014/main" id="{11676D0E-40FF-B095-3B7D-D4BD0206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840" y="1018373"/>
            <a:ext cx="4106030" cy="27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05DDA-5285-D2BC-61F0-3C950895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A4CC9-DD3A-9C1C-DE96-A883FF3ED3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F982-AA79-ACF0-0952-CE831F8A81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7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"/>
    </mc:Choice>
    <mc:Fallback xmlns="">
      <p:transition xmlns:p14="http://schemas.microsoft.com/office/powerpoint/2010/main" spd="slow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and unexpected discoveries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004"/>
          <a:stretch/>
        </p:blipFill>
        <p:spPr>
          <a:xfrm>
            <a:off x="938361" y="673308"/>
            <a:ext cx="7077456" cy="5812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6563" y="1528987"/>
            <a:ext cx="7267045" cy="4957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ADB4D-1096-D610-6E78-F3442BCF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FA124-0B25-4250-E507-077739132F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73B83-F3A7-23A8-FD97-DA0971BA4F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8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  <a:extLst>
              <a:ext uri="{FF2B5EF4-FFF2-40B4-BE49-F238E27FC236}">
                <a16:creationId xmlns:a16="http://schemas.microsoft.com/office/drawing/2014/main" id="{3679E7EF-8A60-E676-6CB5-5D74730D6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4" y="1501958"/>
            <a:ext cx="4453183" cy="44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73832-6DA0-022E-8CF2-4F438CCC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? </a:t>
            </a:r>
            <a:r>
              <a:rPr lang="de-DE" dirty="0" err="1"/>
              <a:t>Anomalies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28EC8-4DEE-EA5A-D246-5A36987AF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9591"/>
          <a:stretch/>
        </p:blipFill>
        <p:spPr>
          <a:xfrm>
            <a:off x="5727398" y="3610159"/>
            <a:ext cx="2730801" cy="1834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98D607-7F16-2A20-062F-2B04E5C9AD00}"/>
              </a:ext>
            </a:extLst>
          </p:cNvPr>
          <p:cNvSpPr txBox="1"/>
          <p:nvPr/>
        </p:nvSpPr>
        <p:spPr>
          <a:xfrm>
            <a:off x="5427771" y="1624705"/>
            <a:ext cx="371623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dirty="0">
                <a:latin typeface="Helvetica" pitchFamily="2" charset="0"/>
              </a:rPr>
              <a:t>So far no clear 5</a:t>
            </a:r>
            <a:r>
              <a:rPr lang="en-GB" sz="2100" dirty="0">
                <a:latin typeface="Symbol" pitchFamily="2" charset="2"/>
              </a:rPr>
              <a:t>s</a:t>
            </a:r>
            <a:r>
              <a:rPr lang="en-GB" sz="2100" dirty="0">
                <a:latin typeface="Helvetica" pitchFamily="2" charset="0"/>
              </a:rPr>
              <a:t> sigma deviation</a:t>
            </a:r>
          </a:p>
          <a:p>
            <a:endParaRPr lang="en-GB" sz="2100" dirty="0">
              <a:latin typeface="Helvetica" pitchFamily="2" charset="0"/>
            </a:endParaRPr>
          </a:p>
          <a:p>
            <a:r>
              <a:rPr lang="en-GB" sz="2100" dirty="0">
                <a:latin typeface="Helvetica" pitchFamily="2" charset="0"/>
              </a:rPr>
              <a:t>Falsifying anomalies is prime task for flavour-physicists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FA027-B2A1-2DB2-25BA-3AA98CDEAE39}"/>
              </a:ext>
            </a:extLst>
          </p:cNvPr>
          <p:cNvSpPr/>
          <p:nvPr/>
        </p:nvSpPr>
        <p:spPr>
          <a:xfrm>
            <a:off x="569563" y="1519803"/>
            <a:ext cx="4349724" cy="211389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494A-A715-A088-9035-CD2F7DCB4162}"/>
              </a:ext>
            </a:extLst>
          </p:cNvPr>
          <p:cNvSpPr/>
          <p:nvPr/>
        </p:nvSpPr>
        <p:spPr>
          <a:xfrm>
            <a:off x="581104" y="4239064"/>
            <a:ext cx="4349724" cy="1309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7CB6C-6918-5FF9-02B1-177FEA352B6C}"/>
              </a:ext>
            </a:extLst>
          </p:cNvPr>
          <p:cNvSpPr txBox="1"/>
          <p:nvPr/>
        </p:nvSpPr>
        <p:spPr>
          <a:xfrm rot="16200000">
            <a:off x="-298512" y="2235023"/>
            <a:ext cx="141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imes"/>
                <a:cs typeface="Times"/>
              </a:rPr>
              <a:t>b </a:t>
            </a:r>
            <a:r>
              <a:rPr lang="en-GB" sz="1800" dirty="0">
                <a:latin typeface="Times New Roman"/>
                <a:cs typeface="Times New Roman"/>
              </a:rPr>
              <a:t>→ </a:t>
            </a:r>
            <a:r>
              <a:rPr lang="en-GB" sz="1800" dirty="0">
                <a:latin typeface="Times"/>
                <a:cs typeface="Times"/>
                <a:sym typeface="Wingdings"/>
              </a:rPr>
              <a:t>s</a:t>
            </a:r>
            <a:r>
              <a:rPr lang="en-GB" sz="1800" dirty="0">
                <a:sym typeface="Wingdings"/>
              </a:rPr>
              <a:t>  </a:t>
            </a:r>
            <a:r>
              <a:rPr lang="en-GB" sz="1800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1800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sz="1800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1800" baseline="30000" dirty="0">
                <a:latin typeface="Brush Script MT Italic"/>
                <a:cs typeface="Brush Script MT Italic"/>
                <a:sym typeface="Wingdings"/>
              </a:rPr>
              <a:t>-</a:t>
            </a:r>
            <a:endParaRPr lang="de-DE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54C8B4-35E2-5398-499E-49C4A1B08FCE}"/>
              </a:ext>
            </a:extLst>
          </p:cNvPr>
          <p:cNvSpPr txBox="1"/>
          <p:nvPr/>
        </p:nvSpPr>
        <p:spPr>
          <a:xfrm rot="16200000">
            <a:off x="-148003" y="4692848"/>
            <a:ext cx="111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imes"/>
                <a:cs typeface="Times"/>
              </a:rPr>
              <a:t>b </a:t>
            </a:r>
            <a:r>
              <a:rPr lang="en-GB" sz="1800" dirty="0">
                <a:latin typeface="Times New Roman"/>
                <a:cs typeface="Times New Roman"/>
              </a:rPr>
              <a:t>→ </a:t>
            </a:r>
            <a:r>
              <a:rPr lang="en-GB" sz="1800" dirty="0">
                <a:latin typeface="Times"/>
                <a:cs typeface="Times New Roman"/>
                <a:sym typeface="Wingdings"/>
              </a:rPr>
              <a:t>c</a:t>
            </a:r>
            <a:r>
              <a:rPr lang="en-GB" sz="1800" dirty="0">
                <a:sym typeface="Wingdings"/>
              </a:rPr>
              <a:t> </a:t>
            </a:r>
            <a:r>
              <a:rPr lang="en-GB" sz="1800" dirty="0">
                <a:latin typeface="Symbol" pitchFamily="2" charset="2"/>
                <a:cs typeface="Brush Script MT Italic"/>
                <a:sym typeface="Wingdings"/>
              </a:rPr>
              <a:t>t n</a:t>
            </a:r>
            <a:endParaRPr lang="de-DE" sz="1800" dirty="0">
              <a:latin typeface="Symbol" pitchFamily="2" charset="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551333-7915-0C78-2119-E31BD95074AE}"/>
              </a:ext>
            </a:extLst>
          </p:cNvPr>
          <p:cNvSpPr/>
          <p:nvPr/>
        </p:nvSpPr>
        <p:spPr>
          <a:xfrm rot="21424042">
            <a:off x="5728404" y="3680670"/>
            <a:ext cx="1839650" cy="132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A394A61-8244-6F0A-9D02-084993C5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29. November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4AE1A00-AF1E-B1A3-9574-D1FEAFDAAB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Johannes Albrecht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6CEC590-D58D-B637-A189-5677FA9D7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9</a:t>
            </a:fld>
            <a:r>
              <a:rPr lang="en-US"/>
              <a:t>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2000" dirty="0" err="1" smtClean="0">
            <a:solidFill>
              <a:srgbClr val="000099"/>
            </a:solidFill>
            <a:latin typeface="+mj-lt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154180</TotalTime>
  <Words>1262</Words>
  <Application>Microsoft Macintosh PowerPoint</Application>
  <PresentationFormat>On-screen Show (4:3)</PresentationFormat>
  <Paragraphs>253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Brush Script MT Italic</vt:lpstr>
      <vt:lpstr>Arial</vt:lpstr>
      <vt:lpstr>Cambria Math</vt:lpstr>
      <vt:lpstr>Helvetica</vt:lpstr>
      <vt:lpstr>Symbol</vt:lpstr>
      <vt:lpstr>Tahoma</vt:lpstr>
      <vt:lpstr>Times</vt:lpstr>
      <vt:lpstr>Times New Roman</vt:lpstr>
      <vt:lpstr>Verdana</vt:lpstr>
      <vt:lpstr>Standarddesign</vt:lpstr>
      <vt:lpstr>Experimental particle physics Johannes Albrecht (TU Dortmund &amp; Lamarr) 29.11.2023</vt:lpstr>
      <vt:lpstr>Modern particle physics</vt:lpstr>
      <vt:lpstr>Fundamental Physics</vt:lpstr>
      <vt:lpstr>Fundamental Physics</vt:lpstr>
      <vt:lpstr>Fundamental Physics</vt:lpstr>
      <vt:lpstr>The Standard Model of Particle Physics</vt:lpstr>
      <vt:lpstr>Einstein and Heisenberg</vt:lpstr>
      <vt:lpstr>Expected and unexpected discoveries</vt:lpstr>
      <vt:lpstr>Where are we? Anomalies</vt:lpstr>
      <vt:lpstr>PowerPoint Presentation</vt:lpstr>
      <vt:lpstr>Beschleuniger, Experimente und Zeitskalen</vt:lpstr>
      <vt:lpstr>PowerPoint Presentation</vt:lpstr>
      <vt:lpstr>PowerPoint Presentation</vt:lpstr>
      <vt:lpstr>PowerPoint Presentation</vt:lpstr>
      <vt:lpstr>Data collection: „real time“ filtering </vt:lpstr>
      <vt:lpstr>The physics objective: case for machine learning </vt:lpstr>
      <vt:lpstr>Detector images </vt:lpstr>
      <vt:lpstr>Track and vertex reconstruction</vt:lpstr>
      <vt:lpstr>Analysis: signal separation</vt:lpstr>
      <vt:lpstr>Flavor Tagging: a whole playground </vt:lpstr>
      <vt:lpstr>Summary </vt:lpstr>
      <vt:lpstr>Stamp Collection / Danksagung and Fördergeber </vt:lpstr>
      <vt:lpstr>Many thanks to my group!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Johannes Albrecht</dc:creator>
  <cp:lastModifiedBy>Johannes Albrecht</cp:lastModifiedBy>
  <cp:revision>4126</cp:revision>
  <cp:lastPrinted>2023-04-20T09:39:05Z</cp:lastPrinted>
  <dcterms:created xsi:type="dcterms:W3CDTF">1601-01-01T00:00:00Z</dcterms:created>
  <dcterms:modified xsi:type="dcterms:W3CDTF">2023-11-29T08:17:29Z</dcterms:modified>
</cp:coreProperties>
</file>