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70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D9BF6E9-ED82-4B4D-B570-5DA10988F93A}">
          <p14:sldIdLst>
            <p14:sldId id="256"/>
            <p14:sldId id="260"/>
            <p14:sldId id="261"/>
            <p14:sldId id="262"/>
            <p14:sldId id="263"/>
            <p14:sldId id="270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D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3" autoAdjust="0"/>
    <p:restoredTop sz="87080" autoAdjust="0"/>
  </p:normalViewPr>
  <p:slideViewPr>
    <p:cSldViewPr snapToGrid="0">
      <p:cViewPr>
        <p:scale>
          <a:sx n="125" d="100"/>
          <a:sy n="125" d="100"/>
        </p:scale>
        <p:origin x="782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0B993-53A9-45EA-AF11-1000707A2356}" type="datetimeFigureOut">
              <a:rPr lang="en-DE" smtClean="0"/>
              <a:t>02/16/2023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C0E12-5BE0-4D05-9AF2-4B10BBF801C3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5549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51879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6949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1970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043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1940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535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7741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157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C0E12-5BE0-4D05-9AF2-4B10BBF801C3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672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E4B04-B0CA-C1FE-174A-6C17BCA1A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71B184-0515-31C6-F44A-B42DDA87D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36CAE2-3460-24B6-FF28-A451679E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025A-BC8E-4326-B04C-029DDD986A0E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37897-9136-FD0B-C7EC-5024E362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6A3AF-3C55-131D-363D-C6DB4C1D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8050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7D912-5AB8-5D5D-D19C-82E8B827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69EAF6-7C14-9038-2B28-5B8095209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40F7B3-9075-3E72-EFC5-62E5A728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9F3E-4A6A-4FC7-B468-478FDBE7D8C4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69812-3CAB-5AA1-2BFE-9F406EBF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466551-8953-78F4-E1E4-8F40C1A7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560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D22E279-F911-7782-C229-51A3B051F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F3B25A-D4D6-6D2C-F3FE-32E967A98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7E5616-E650-57F8-0D6A-CD8DEECC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26FE-2EF0-4EB9-8B22-A83023CC288E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965290-ABB3-2AC6-3273-9DEEB866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6DD1AE-1472-195E-2D7F-42715F2B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623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BB4FF-9075-C6C4-426C-F8A54CEE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4D06C-CB71-5D54-B1E1-F1BC22D9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33628-113A-ADEA-DD8A-6678CFDC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1F64-8DAC-40F2-B015-1D0A4817B1A0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F170C9-2751-0297-07B2-25C1D016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0E7B88-2A97-A173-705D-4920019A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4566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A9AB4-7ED7-154F-98FB-40CC2E2E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06C21E-4077-DDAC-35EF-14080604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F6B38F-A601-B8F8-6D10-62CFDE38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0461-2ADE-475C-AE2F-F559F209C3AC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A246D8-5FCB-D727-FED5-7CEAB91C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9D372-E1C1-A5A6-74E2-93FC1BB3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481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99D57-932E-037F-C28B-E39813833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601E7E-56CD-A216-FE2B-96EC9CFB9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789E26-FE2B-D8B3-CE2B-C434BB253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9CC78F-54AA-DF54-0623-29160A3A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A0D3-82E6-4D02-95E9-7E33188A7BE7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7CAF3F-CE51-00D6-BB7D-0AE82663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70009E-7D8C-7093-8549-E18820CD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028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944DB-785F-A289-D99D-07E99BFA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EF4BC3-BE49-0531-0FC6-A79C953C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2EF017-A322-3368-6F0B-60FA157D1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AC6B91-7718-22BA-7155-52F967091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0D3DEE-DFF6-23D6-7DC2-7D4F3C65D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811C10-7252-350D-7D2E-43B2424D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FC92-4322-46CC-A7E7-B91FE7BE56FA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F91B0D1-EE14-25B6-E54E-45E6A505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6F497E9-A7CB-C3E8-DA5F-23F17CDE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1431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04943-49CA-4ED6-266F-FAA4FE23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71D21C-17E9-CD9B-88A2-FFFAA8AC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96EC-0ACD-4C9F-8B26-0E5AC8E559FD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D77CB2-4B27-1266-E404-E8EAB9A7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FC3860-2C32-95EC-3682-493008F2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705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B43CC6E-FB62-FD88-1F72-3A90871F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9284-0294-4A51-B347-A0B6C072315C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BAD5D6-A1C9-8902-D3A6-CECA14B5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53F8BA-3E2A-7527-2D7A-57654EB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214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582DA-5E9E-65DD-3309-DE2BEDA8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641406-5284-8648-0608-58B329125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E7A9E0-177A-AADA-4CAA-269C6DDD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A20F42-5548-B988-2E78-88E633F8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DF27-EAE0-4F2B-A50A-2CAC85475CD9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F7C046-D24D-798B-9198-D31E3EB3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F0077E-8BD5-08AD-A859-05580817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7091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6F251-D085-D2FB-9D3B-DD5515C2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F044B9-EF9B-D5B2-3EDA-7E93A5187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2AC780-51D1-C97F-F77F-94CD4D2C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8C13E7-268F-56E2-5BA3-D83AD0C6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1065-D7C9-4583-A475-DB1392D71A6E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F7774B-E873-D2B9-2A5A-1B8D8E1D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B205C1-2EB2-5A66-D4D5-DCE2F445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25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717705-8430-1B25-95FA-88A70FB2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54541-CDFB-673F-1055-A304B4127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626B69-A632-3582-044A-DD63CFA92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FABD-EDE1-4094-88EB-85C0DD206F74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6F659-F7BE-27B8-C6CC-422DB1A31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6E2671-2949-DD93-5609-5BC6BF28C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2C52-43C8-47B1-944C-334FDA54DE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464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de.wikipedia.org/w/index.php?title=Cascadia-Subduktionszone&amp;oldid=224893476" TargetMode="External"/><Relationship Id="rId7" Type="http://schemas.openxmlformats.org/officeDocument/2006/relationships/hyperlink" Target="https://doi.org/10.1140/epjc/s10052-021-09872-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2323/1.395.1092" TargetMode="External"/><Relationship Id="rId5" Type="http://schemas.openxmlformats.org/officeDocument/2006/relationships/hyperlink" Target="https://www.pacific-neutrino.org/p-one,%20https:/www.pacific-neutrino.org/p-one" TargetMode="External"/><Relationship Id="rId4" Type="http://schemas.openxmlformats.org/officeDocument/2006/relationships/hyperlink" Target="http://arxiv.org/abs/2209.147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cific-neutrino.org/p-one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140/epjc/s10052-021-09872-5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140/epjc/s10052-021-09872-5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cific-neutrino.org/p-one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acific-neutrino.org/p-one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acific-neutrino.org/p-one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FB640ED-39EB-BF71-0FBC-EA2038213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P-ONE Tiefsee Neutrino Teleskop</a:t>
            </a:r>
            <a:endParaRPr lang="en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8CD35166-B80B-9587-D98E-666BCAB01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Richard Leven</a:t>
            </a:r>
          </a:p>
          <a:p>
            <a:endParaRPr lang="en-US" dirty="0"/>
          </a:p>
          <a:p>
            <a:r>
              <a:rPr lang="en-US" dirty="0"/>
              <a:t>Neutrino- und </a:t>
            </a:r>
            <a:r>
              <a:rPr lang="en-US" dirty="0" err="1"/>
              <a:t>Gammaastronomie</a:t>
            </a:r>
            <a:endParaRPr lang="en-US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0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116"/>
            <a:ext cx="10515600" cy="558572"/>
          </a:xfrm>
        </p:spPr>
        <p:txBody>
          <a:bodyPr>
            <a:normAutofit/>
          </a:bodyPr>
          <a:lstStyle/>
          <a:p>
            <a:r>
              <a:rPr lang="de-DE" sz="3200" dirty="0"/>
              <a:t>Quellen</a:t>
            </a:r>
            <a:endParaRPr lang="en-DE" sz="32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A17FD2E-1C83-BEC9-F4FD-91BC7CA0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400" dirty="0">
                <a:effectLst/>
              </a:rPr>
              <a:t>„</a:t>
            </a:r>
            <a:r>
              <a:rPr lang="de-DE" sz="1400" dirty="0" err="1">
                <a:effectLst/>
              </a:rPr>
              <a:t>Cascadia</a:t>
            </a:r>
            <a:r>
              <a:rPr lang="de-DE" sz="1400" dirty="0">
                <a:effectLst/>
              </a:rPr>
              <a:t>-Subduktionszone“. In </a:t>
            </a:r>
            <a:r>
              <a:rPr lang="de-DE" sz="1400" i="1" dirty="0">
                <a:effectLst/>
              </a:rPr>
              <a:t>Wikipedia</a:t>
            </a:r>
            <a:r>
              <a:rPr lang="de-DE" sz="1400" dirty="0">
                <a:effectLst/>
              </a:rPr>
              <a:t>, 28. Juli 2022. </a:t>
            </a:r>
            <a:r>
              <a:rPr lang="de-DE" sz="1400" dirty="0">
                <a:effectLst/>
                <a:hlinkClick r:id="rId3"/>
              </a:rPr>
              <a:t>https://de.wikipedia.org/w/index.php?title=Cascadia-Subduktionszone&amp;oldid=224893476</a:t>
            </a:r>
            <a:r>
              <a:rPr lang="de-DE" sz="1400" dirty="0">
                <a:effectLst/>
              </a:rPr>
              <a:t>.</a:t>
            </a:r>
          </a:p>
          <a:p>
            <a:r>
              <a:rPr lang="de-DE" sz="1400" dirty="0">
                <a:effectLst/>
              </a:rPr>
              <a:t>Henningsen, Felix, und Lisa Schumacher. „Letter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Interest: Ocean </a:t>
            </a:r>
            <a:r>
              <a:rPr lang="de-DE" sz="1400" dirty="0" err="1">
                <a:effectLst/>
              </a:rPr>
              <a:t>science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with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Pacific Ocean Neutrino Experiment“. </a:t>
            </a:r>
            <a:r>
              <a:rPr lang="de-DE" sz="1400" dirty="0" err="1">
                <a:effectLst/>
              </a:rPr>
              <a:t>arXiv</a:t>
            </a:r>
            <a:r>
              <a:rPr lang="de-DE" sz="1400" dirty="0">
                <a:effectLst/>
              </a:rPr>
              <a:t>, 14. September 2022. </a:t>
            </a:r>
            <a:r>
              <a:rPr lang="de-DE" sz="1400" dirty="0">
                <a:effectLst/>
                <a:hlinkClick r:id="rId4"/>
              </a:rPr>
              <a:t>http://arxiv.org/abs/2209.14710</a:t>
            </a:r>
            <a:r>
              <a:rPr lang="de-DE" sz="1400" dirty="0">
                <a:effectLst/>
              </a:rPr>
              <a:t>.</a:t>
            </a:r>
          </a:p>
          <a:p>
            <a:r>
              <a:rPr lang="de-DE" sz="1400" dirty="0" err="1">
                <a:effectLst/>
              </a:rPr>
              <a:t>Collaboration</a:t>
            </a:r>
            <a:r>
              <a:rPr lang="de-DE" sz="1400" dirty="0">
                <a:effectLst/>
              </a:rPr>
              <a:t>, The P.-ONE „P-ONE | p-</a:t>
            </a:r>
            <a:r>
              <a:rPr lang="de-DE" sz="1400" dirty="0" err="1">
                <a:effectLst/>
              </a:rPr>
              <a:t>one</a:t>
            </a:r>
            <a:r>
              <a:rPr lang="de-DE" sz="1400" dirty="0">
                <a:effectLst/>
              </a:rPr>
              <a:t>“. Zugegriffen 14. Februar 2023. </a:t>
            </a:r>
            <a:r>
              <a:rPr lang="de-DE" sz="1400" dirty="0">
                <a:effectLst/>
                <a:hlinkClick r:id="rId5"/>
              </a:rPr>
              <a:t>https://www.pacific-neutrino.org/p-one, https://www.pacific-neutrino.org/p-one</a:t>
            </a:r>
            <a:r>
              <a:rPr lang="de-DE" sz="1400" dirty="0">
                <a:effectLst/>
              </a:rPr>
              <a:t>.</a:t>
            </a:r>
          </a:p>
          <a:p>
            <a:r>
              <a:rPr lang="de-DE" sz="1400" dirty="0">
                <a:effectLst/>
              </a:rPr>
              <a:t>Rea, </a:t>
            </a:r>
            <a:r>
              <a:rPr lang="de-DE" sz="1400" dirty="0" err="1">
                <a:effectLst/>
              </a:rPr>
              <a:t>Immacolata</a:t>
            </a:r>
            <a:r>
              <a:rPr lang="de-DE" sz="1400" dirty="0">
                <a:effectLst/>
              </a:rPr>
              <a:t> Carmen, Kilian Holzapfel, Andrew Baron, Nicolai Bailly, Jeannette </a:t>
            </a:r>
            <a:r>
              <a:rPr lang="de-DE" sz="1400" dirty="0" err="1">
                <a:effectLst/>
              </a:rPr>
              <a:t>Bedard</a:t>
            </a:r>
            <a:r>
              <a:rPr lang="de-DE" sz="1400" dirty="0">
                <a:effectLst/>
              </a:rPr>
              <a:t>, Michael </a:t>
            </a:r>
            <a:r>
              <a:rPr lang="de-DE" sz="1400" dirty="0" err="1">
                <a:effectLst/>
              </a:rPr>
              <a:t>Bohmer</a:t>
            </a:r>
            <a:r>
              <a:rPr lang="de-DE" sz="1400" dirty="0">
                <a:effectLst/>
              </a:rPr>
              <a:t>, Jeff </a:t>
            </a:r>
            <a:r>
              <a:rPr lang="de-DE" sz="1400" dirty="0" err="1">
                <a:effectLst/>
              </a:rPr>
              <a:t>Bosma</a:t>
            </a:r>
            <a:r>
              <a:rPr lang="de-DE" sz="1400" dirty="0">
                <a:effectLst/>
              </a:rPr>
              <a:t>, u. a. „P-ONE Second Pathfinder Mission: STRAW-b“. In </a:t>
            </a:r>
            <a:r>
              <a:rPr lang="de-DE" sz="1400" i="1" dirty="0">
                <a:effectLst/>
              </a:rPr>
              <a:t>Proceedings </a:t>
            </a:r>
            <a:r>
              <a:rPr lang="de-DE" sz="1400" i="1" dirty="0" err="1">
                <a:effectLst/>
              </a:rPr>
              <a:t>of</a:t>
            </a:r>
            <a:r>
              <a:rPr lang="de-DE" sz="1400" i="1" dirty="0">
                <a:effectLst/>
              </a:rPr>
              <a:t> 37th International </a:t>
            </a:r>
            <a:r>
              <a:rPr lang="de-DE" sz="1400" i="1" dirty="0" err="1">
                <a:effectLst/>
              </a:rPr>
              <a:t>Cosmic</a:t>
            </a:r>
            <a:r>
              <a:rPr lang="de-DE" sz="1400" i="1" dirty="0">
                <a:effectLst/>
              </a:rPr>
              <a:t> Ray Conference — </a:t>
            </a:r>
            <a:r>
              <a:rPr lang="de-DE" sz="1400" i="1" dirty="0" err="1">
                <a:effectLst/>
              </a:rPr>
              <a:t>PoS</a:t>
            </a:r>
            <a:r>
              <a:rPr lang="de-DE" sz="1400" i="1" dirty="0">
                <a:effectLst/>
              </a:rPr>
              <a:t>(ICRC2021)</a:t>
            </a:r>
            <a:r>
              <a:rPr lang="de-DE" sz="1400" dirty="0">
                <a:effectLst/>
              </a:rPr>
              <a:t>, 395:1092. SISSA Medialab, 2022. </a:t>
            </a:r>
            <a:r>
              <a:rPr lang="de-DE" sz="1400" dirty="0">
                <a:effectLst/>
                <a:hlinkClick r:id="rId6"/>
              </a:rPr>
              <a:t>https://doi.org/10.22323/1.395.1092</a:t>
            </a:r>
            <a:r>
              <a:rPr lang="de-DE" sz="1400" dirty="0">
                <a:effectLst/>
              </a:rPr>
              <a:t>.</a:t>
            </a:r>
          </a:p>
          <a:p>
            <a:r>
              <a:rPr lang="de-DE" sz="1400" dirty="0">
                <a:effectLst/>
              </a:rPr>
              <a:t>Bailly, Nicolai, Jeannette </a:t>
            </a:r>
            <a:r>
              <a:rPr lang="de-DE" sz="1400" dirty="0" err="1">
                <a:effectLst/>
              </a:rPr>
              <a:t>Bedard</a:t>
            </a:r>
            <a:r>
              <a:rPr lang="de-DE" sz="1400" dirty="0">
                <a:effectLst/>
              </a:rPr>
              <a:t>, Michael Böhmer, Jeff </a:t>
            </a:r>
            <a:r>
              <a:rPr lang="de-DE" sz="1400" dirty="0" err="1">
                <a:effectLst/>
              </a:rPr>
              <a:t>Bosma</a:t>
            </a:r>
            <a:r>
              <a:rPr lang="de-DE" sz="1400" dirty="0">
                <a:effectLst/>
              </a:rPr>
              <a:t>, Dirk </a:t>
            </a:r>
            <a:r>
              <a:rPr lang="de-DE" sz="1400" dirty="0" err="1">
                <a:effectLst/>
              </a:rPr>
              <a:t>Brussow</a:t>
            </a:r>
            <a:r>
              <a:rPr lang="de-DE" sz="1400" dirty="0">
                <a:effectLst/>
              </a:rPr>
              <a:t>, Jonathan Cheng, Ken Clark, u. a. „</a:t>
            </a:r>
            <a:r>
              <a:rPr lang="de-DE" sz="1400" dirty="0" err="1">
                <a:effectLst/>
              </a:rPr>
              <a:t>Two</a:t>
            </a:r>
            <a:r>
              <a:rPr lang="de-DE" sz="1400" dirty="0">
                <a:effectLst/>
              </a:rPr>
              <a:t>-Year Optical Site </a:t>
            </a:r>
            <a:r>
              <a:rPr lang="de-DE" sz="1400" dirty="0" err="1">
                <a:effectLst/>
              </a:rPr>
              <a:t>Characterization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Pacific Ocean Neutrino Experiment P-ONE in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Cascadia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Basin</a:t>
            </a:r>
            <a:r>
              <a:rPr lang="de-DE" sz="1400" dirty="0">
                <a:effectLst/>
              </a:rPr>
              <a:t>“. </a:t>
            </a:r>
            <a:r>
              <a:rPr lang="de-DE" sz="1400" i="1" dirty="0">
                <a:effectLst/>
              </a:rPr>
              <a:t>The European </a:t>
            </a:r>
            <a:r>
              <a:rPr lang="de-DE" sz="1400" i="1" dirty="0" err="1">
                <a:effectLst/>
              </a:rPr>
              <a:t>Physical</a:t>
            </a:r>
            <a:r>
              <a:rPr lang="de-DE" sz="1400" i="1" dirty="0">
                <a:effectLst/>
              </a:rPr>
              <a:t> Journal C</a:t>
            </a:r>
            <a:r>
              <a:rPr lang="de-DE" sz="1400" dirty="0">
                <a:effectLst/>
              </a:rPr>
              <a:t> 81, Nr. 12 (Dezember 2021): 1071. </a:t>
            </a:r>
            <a:r>
              <a:rPr lang="de-DE" sz="1400" dirty="0">
                <a:effectLst/>
                <a:hlinkClick r:id="rId7"/>
              </a:rPr>
              <a:t>https://doi.org/10.1140/epjc/s10052-021-09872-5</a:t>
            </a:r>
            <a:r>
              <a:rPr lang="de-DE" sz="1400" dirty="0">
                <a:effectLst/>
              </a:rPr>
              <a:t>.</a:t>
            </a:r>
          </a:p>
          <a:p>
            <a:endParaRPr lang="en-US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16:20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10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8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563"/>
            <a:ext cx="10515600" cy="716126"/>
          </a:xfrm>
        </p:spPr>
        <p:txBody>
          <a:bodyPr>
            <a:normAutofit/>
          </a:bodyPr>
          <a:lstStyle/>
          <a:p>
            <a:r>
              <a:rPr lang="de-DE" sz="3200" dirty="0"/>
              <a:t>Pacific Ocean Neutrino Explorer</a:t>
            </a:r>
            <a:endParaRPr lang="en-DE" sz="3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1EECD9-7B78-9EC5-54D3-E45678C85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Neutrino Teleskop ähnlich zu </a:t>
            </a:r>
            <a:r>
              <a:rPr lang="de-DE" sz="2000" dirty="0" err="1"/>
              <a:t>IceCube</a:t>
            </a:r>
            <a:endParaRPr lang="de-DE" sz="2000" dirty="0"/>
          </a:p>
          <a:p>
            <a:r>
              <a:rPr lang="de-DE" sz="2000" dirty="0"/>
              <a:t>Ziel bereits formuliert, jedoch noch in Planung</a:t>
            </a:r>
          </a:p>
          <a:p>
            <a:r>
              <a:rPr lang="de-DE" sz="2000" dirty="0"/>
              <a:t>Kollaboration verschiedener Unis, allen voran die University </a:t>
            </a:r>
            <a:r>
              <a:rPr lang="de-DE" sz="2000" dirty="0" err="1"/>
              <a:t>of</a:t>
            </a:r>
            <a:r>
              <a:rPr lang="de-DE" sz="2000" dirty="0"/>
              <a:t> Victoria, Kanada</a:t>
            </a:r>
          </a:p>
          <a:p>
            <a:r>
              <a:rPr lang="de-DE" sz="2000" dirty="0"/>
              <a:t>Bereits mehrere Tests zeigen vielversprechendes Ergebnis</a:t>
            </a:r>
            <a:endParaRPr lang="en-DE" sz="2000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BB471AC5-DB65-9372-37E6-B905B69D3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3126"/>
            <a:ext cx="5181600" cy="3176336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13:45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2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86CA972-606A-BA8D-A857-E2CC5D9D1D68}"/>
              </a:ext>
            </a:extLst>
          </p:cNvPr>
          <p:cNvSpPr txBox="1"/>
          <p:nvPr/>
        </p:nvSpPr>
        <p:spPr>
          <a:xfrm>
            <a:off x="6545179" y="5915526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Collaboration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The P.-ONE „P-ONE | p-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one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“. Zugegriffen 14. Februar 2023.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https://www.pacific-neutrino.org/p-one</a:t>
            </a:r>
            <a:endParaRPr lang="de-DE" sz="6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80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563"/>
            <a:ext cx="10515600" cy="716126"/>
          </a:xfrm>
        </p:spPr>
        <p:txBody>
          <a:bodyPr>
            <a:normAutofit/>
          </a:bodyPr>
          <a:lstStyle/>
          <a:p>
            <a:r>
              <a:rPr lang="de-DE" sz="3200" dirty="0" err="1"/>
              <a:t>Cascadia</a:t>
            </a:r>
            <a:r>
              <a:rPr lang="de-DE" sz="3200" dirty="0"/>
              <a:t>-Subduktionszone</a:t>
            </a:r>
            <a:endParaRPr lang="en-DE" sz="3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16:35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3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2370DA5-7A59-CB05-BBC3-F3A965748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Ocean Networks Canada</a:t>
            </a:r>
          </a:p>
          <a:p>
            <a:r>
              <a:rPr lang="en-US" sz="2000" dirty="0"/>
              <a:t>Da es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Plattengrenze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-&gt; </a:t>
            </a:r>
            <a:r>
              <a:rPr lang="en-US" sz="2000" dirty="0" err="1"/>
              <a:t>Erdbeben</a:t>
            </a:r>
            <a:endParaRPr lang="en-US" sz="2000" dirty="0"/>
          </a:p>
          <a:p>
            <a:r>
              <a:rPr lang="en-US" sz="2000" dirty="0" err="1"/>
              <a:t>Vorteile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Tiefe</a:t>
            </a:r>
            <a:r>
              <a:rPr lang="en-US" sz="1600" dirty="0"/>
              <a:t> 2660m</a:t>
            </a:r>
          </a:p>
          <a:p>
            <a:pPr lvl="1"/>
            <a:r>
              <a:rPr lang="en-US" sz="1600" dirty="0" err="1"/>
              <a:t>Flaches</a:t>
            </a:r>
            <a:r>
              <a:rPr lang="en-US" sz="1600" dirty="0"/>
              <a:t> </a:t>
            </a:r>
            <a:r>
              <a:rPr lang="en-US" sz="1600" dirty="0" err="1"/>
              <a:t>Sedimentfeld</a:t>
            </a:r>
            <a:endParaRPr lang="en-US" sz="1600" dirty="0"/>
          </a:p>
          <a:p>
            <a:pPr lvl="1"/>
            <a:r>
              <a:rPr lang="en-US" sz="1600" dirty="0" err="1"/>
              <a:t>Ausnutzung</a:t>
            </a:r>
            <a:r>
              <a:rPr lang="en-US" sz="1600" dirty="0"/>
              <a:t> </a:t>
            </a:r>
            <a:r>
              <a:rPr lang="en-US" sz="1600" dirty="0" err="1"/>
              <a:t>natürlichen</a:t>
            </a:r>
            <a:r>
              <a:rPr lang="en-US" sz="1600" dirty="0"/>
              <a:t> </a:t>
            </a:r>
            <a:r>
              <a:rPr lang="en-US" sz="1600" dirty="0" err="1"/>
              <a:t>Raumes</a:t>
            </a:r>
            <a:endParaRPr lang="en-US" sz="1600" dirty="0"/>
          </a:p>
          <a:p>
            <a:r>
              <a:rPr lang="en-US" sz="2000" dirty="0" err="1"/>
              <a:t>Nachteile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Salzwasser</a:t>
            </a:r>
            <a:r>
              <a:rPr lang="en-US" sz="1600" dirty="0"/>
              <a:t>(K-40 </a:t>
            </a:r>
            <a:r>
              <a:rPr lang="en-US" sz="1600" dirty="0" err="1"/>
              <a:t>Strahlung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Wasserbewegungen</a:t>
            </a:r>
            <a:endParaRPr lang="en-US" sz="1600" dirty="0"/>
          </a:p>
          <a:p>
            <a:pPr lvl="1"/>
            <a:r>
              <a:rPr lang="en-US" sz="1600" dirty="0" err="1"/>
              <a:t>Bioluminiszenz</a:t>
            </a:r>
            <a:endParaRPr lang="en-US" sz="1600" dirty="0"/>
          </a:p>
          <a:p>
            <a:r>
              <a:rPr lang="en-US" sz="2000" dirty="0"/>
              <a:t>Tests </a:t>
            </a:r>
            <a:r>
              <a:rPr lang="en-US" sz="2000" dirty="0" err="1"/>
              <a:t>mit</a:t>
            </a:r>
            <a:r>
              <a:rPr lang="en-US" sz="2000" dirty="0"/>
              <a:t> STRAW </a:t>
            </a:r>
            <a:r>
              <a:rPr lang="en-US" sz="2000" dirty="0" err="1"/>
              <a:t>durchgeführt</a:t>
            </a:r>
            <a:endParaRPr lang="en-US" sz="2000" dirty="0"/>
          </a:p>
        </p:txBody>
      </p:sp>
      <p:pic>
        <p:nvPicPr>
          <p:cNvPr id="22" name="Inhaltsplatzhalter 2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F1E8D2B-7BB8-CE38-9F85-D84AB2073B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8817"/>
            <a:ext cx="5181600" cy="3104953"/>
          </a:xfr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5E28C9B-D215-94F1-C66D-51FBF9A4EF8B}"/>
              </a:ext>
            </a:extLst>
          </p:cNvPr>
          <p:cNvSpPr txBox="1"/>
          <p:nvPr/>
        </p:nvSpPr>
        <p:spPr>
          <a:xfrm>
            <a:off x="793167" y="5744937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Bailly, Nicolai, Jeannette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Bedard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Michael Böhmer, Jeff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Bosma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Dirk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Brussow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Jonathan Cheng, Ken Clark, u. a.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„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Two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-Year Optical Site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Characterization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for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the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Pacific Ocean Neutrino Experiment P-ONE in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the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Cascadia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Basin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“. </a:t>
            </a:r>
          </a:p>
          <a:p>
            <a:r>
              <a:rPr lang="de-DE" sz="600" i="1" dirty="0">
                <a:solidFill>
                  <a:schemeClr val="bg1">
                    <a:lumMod val="65000"/>
                  </a:schemeClr>
                </a:solidFill>
                <a:effectLst/>
              </a:rPr>
              <a:t>The European </a:t>
            </a:r>
            <a:r>
              <a:rPr lang="de-DE" sz="60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Physical</a:t>
            </a:r>
            <a:r>
              <a:rPr lang="de-DE" sz="600" i="1" dirty="0">
                <a:solidFill>
                  <a:schemeClr val="bg1">
                    <a:lumMod val="65000"/>
                  </a:schemeClr>
                </a:solidFill>
                <a:effectLst/>
              </a:rPr>
              <a:t> Journal C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81, Nr. 12 (Dezember 2021): 1071. 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https://doi.org/10.1140/epjc/s10052-021-09872-5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.</a:t>
            </a:r>
          </a:p>
          <a:p>
            <a:endParaRPr lang="de-DE" sz="6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563"/>
            <a:ext cx="10515600" cy="716126"/>
          </a:xfrm>
        </p:spPr>
        <p:txBody>
          <a:bodyPr>
            <a:normAutofit/>
          </a:bodyPr>
          <a:lstStyle/>
          <a:p>
            <a:r>
              <a:rPr lang="de-DE" sz="3200" dirty="0" err="1"/>
              <a:t>STRings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Absorption </a:t>
            </a:r>
            <a:r>
              <a:rPr lang="de-DE" sz="3200" dirty="0" err="1"/>
              <a:t>length</a:t>
            </a:r>
            <a:r>
              <a:rPr lang="de-DE" sz="3200" dirty="0"/>
              <a:t> in </a:t>
            </a:r>
            <a:r>
              <a:rPr lang="de-DE" sz="3200" dirty="0" err="1"/>
              <a:t>Water</a:t>
            </a:r>
            <a:endParaRPr lang="en-DE" sz="3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1EECD9-7B78-9EC5-54D3-E45678C85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Testseile mit Sensoren</a:t>
            </a:r>
          </a:p>
          <a:p>
            <a:r>
              <a:rPr lang="de-DE" sz="2000" dirty="0"/>
              <a:t>Juni 2018 </a:t>
            </a:r>
          </a:p>
          <a:p>
            <a:r>
              <a:rPr lang="de-DE" sz="2000" dirty="0"/>
              <a:t>Messen die </a:t>
            </a:r>
            <a:r>
              <a:rPr lang="de-DE" sz="2000" dirty="0" err="1"/>
              <a:t>Absorbtionslänge</a:t>
            </a:r>
            <a:r>
              <a:rPr lang="de-DE" sz="2000" dirty="0"/>
              <a:t> und </a:t>
            </a:r>
            <a:r>
              <a:rPr lang="de-DE" sz="2000" dirty="0" err="1"/>
              <a:t>Streuulänge</a:t>
            </a:r>
            <a:endParaRPr lang="de-DE" sz="2000" dirty="0"/>
          </a:p>
          <a:p>
            <a:r>
              <a:rPr lang="de-DE" sz="2000" dirty="0"/>
              <a:t>Messen die Hintergrundstrahlung</a:t>
            </a:r>
          </a:p>
          <a:p>
            <a:r>
              <a:rPr lang="de-DE" sz="2000" dirty="0"/>
              <a:t>2 Jahre </a:t>
            </a:r>
            <a:r>
              <a:rPr lang="de-DE" sz="2000" dirty="0" err="1"/>
              <a:t>Messzeit</a:t>
            </a:r>
            <a:endParaRPr lang="de-DE" sz="2000" dirty="0"/>
          </a:p>
          <a:p>
            <a:r>
              <a:rPr lang="de-DE" sz="2000" dirty="0"/>
              <a:t>POCAM sendet Lichtpulse</a:t>
            </a:r>
          </a:p>
          <a:p>
            <a:r>
              <a:rPr lang="de-DE" sz="2000" dirty="0" err="1"/>
              <a:t>sDOM</a:t>
            </a:r>
            <a:r>
              <a:rPr lang="de-DE" sz="2000" dirty="0"/>
              <a:t> empfängt Lichtsignale</a:t>
            </a:r>
          </a:p>
          <a:p>
            <a:endParaRPr lang="de-DE" sz="2000" dirty="0"/>
          </a:p>
          <a:p>
            <a:r>
              <a:rPr lang="de-DE" sz="2000" dirty="0"/>
              <a:t>Typische Weglänge bei ca. 28m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17:00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4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1FC9B6A-1D99-3F2A-F455-957DA9DB42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16" y="1825625"/>
            <a:ext cx="2953368" cy="4351338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77BF6AA-80D5-E5B6-7C15-179E03A36C6A}"/>
              </a:ext>
            </a:extLst>
          </p:cNvPr>
          <p:cNvSpPr txBox="1"/>
          <p:nvPr/>
        </p:nvSpPr>
        <p:spPr>
          <a:xfrm>
            <a:off x="7098173" y="617696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Bailly, Nicolai, Jeannette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Bedard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Michael Böhmer, Jeff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Bosma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Dirk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Brussow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Jonathan Cheng, Ken Clark, u. a.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„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Two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-Year Optical Site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Characterization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for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the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Pacific Ocean Neutrino Experiment P-ONE in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the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Cascadia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Basin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“. </a:t>
            </a:r>
          </a:p>
          <a:p>
            <a:r>
              <a:rPr lang="de-DE" sz="600" i="1" dirty="0">
                <a:solidFill>
                  <a:schemeClr val="bg1">
                    <a:lumMod val="65000"/>
                  </a:schemeClr>
                </a:solidFill>
                <a:effectLst/>
              </a:rPr>
              <a:t>The European </a:t>
            </a:r>
            <a:r>
              <a:rPr lang="de-DE" sz="600" i="1" dirty="0" err="1">
                <a:solidFill>
                  <a:schemeClr val="bg1">
                    <a:lumMod val="65000"/>
                  </a:schemeClr>
                </a:solidFill>
                <a:effectLst/>
              </a:rPr>
              <a:t>Physical</a:t>
            </a:r>
            <a:r>
              <a:rPr lang="de-DE" sz="600" i="1" dirty="0">
                <a:solidFill>
                  <a:schemeClr val="bg1">
                    <a:lumMod val="65000"/>
                  </a:schemeClr>
                </a:solidFill>
                <a:effectLst/>
              </a:rPr>
              <a:t> Journal C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 81, Nr. 12 (Dezember 2021): 1071. 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https://doi.org/10.1140/epjc/s10052-021-09872-5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.</a:t>
            </a:r>
          </a:p>
          <a:p>
            <a:endParaRPr lang="de-DE" sz="6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1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652"/>
            <a:ext cx="10515600" cy="724036"/>
          </a:xfrm>
        </p:spPr>
        <p:txBody>
          <a:bodyPr>
            <a:normAutofit/>
          </a:bodyPr>
          <a:lstStyle/>
          <a:p>
            <a:r>
              <a:rPr lang="de-DE" sz="3200" dirty="0" err="1"/>
              <a:t>STRAWb</a:t>
            </a:r>
            <a:endParaRPr lang="en-DE" sz="32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C221F37-CA88-945B-566A-B922B919C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September 2020</a:t>
            </a:r>
          </a:p>
          <a:p>
            <a:r>
              <a:rPr lang="en-US" sz="2000" dirty="0"/>
              <a:t>500m lang</a:t>
            </a:r>
          </a:p>
          <a:p>
            <a:r>
              <a:rPr lang="en-US" sz="2000" dirty="0" err="1"/>
              <a:t>Zusätzlich</a:t>
            </a:r>
            <a:r>
              <a:rPr lang="en-US" sz="2000" dirty="0"/>
              <a:t> </a:t>
            </a:r>
            <a:r>
              <a:rPr lang="en-US" sz="2000" dirty="0" err="1"/>
              <a:t>zu</a:t>
            </a:r>
            <a:r>
              <a:rPr lang="en-US" sz="2000" dirty="0"/>
              <a:t> STRAW </a:t>
            </a:r>
            <a:r>
              <a:rPr lang="en-US" sz="2000" dirty="0" err="1"/>
              <a:t>kommen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r>
              <a:rPr lang="en-US" sz="2000" dirty="0"/>
              <a:t> </a:t>
            </a:r>
            <a:r>
              <a:rPr lang="en-US" sz="2000" dirty="0" err="1"/>
              <a:t>Gyroskope</a:t>
            </a:r>
            <a:r>
              <a:rPr lang="en-US" sz="2000" dirty="0"/>
              <a:t>, </a:t>
            </a:r>
            <a:r>
              <a:rPr lang="en-US" sz="2000" dirty="0" err="1"/>
              <a:t>Magnetfeldsensoren</a:t>
            </a:r>
            <a:r>
              <a:rPr lang="en-US" sz="2000" dirty="0"/>
              <a:t>, </a:t>
            </a:r>
            <a:r>
              <a:rPr lang="en-US" sz="2000" dirty="0" err="1"/>
              <a:t>Myondetektoren</a:t>
            </a:r>
            <a:r>
              <a:rPr lang="en-US" sz="2000" dirty="0"/>
              <a:t> und </a:t>
            </a:r>
            <a:r>
              <a:rPr lang="en-US" sz="2000" dirty="0" err="1"/>
              <a:t>Drucksensoren</a:t>
            </a:r>
            <a:r>
              <a:rPr lang="en-US" sz="2000" dirty="0"/>
              <a:t> </a:t>
            </a:r>
            <a:r>
              <a:rPr lang="en-US" sz="2000" dirty="0" err="1"/>
              <a:t>hinzu</a:t>
            </a:r>
            <a:endParaRPr lang="en-US" sz="2000" dirty="0"/>
          </a:p>
          <a:p>
            <a:r>
              <a:rPr lang="en-US" sz="2000" dirty="0" err="1"/>
              <a:t>Komplette</a:t>
            </a:r>
            <a:r>
              <a:rPr lang="en-US" sz="2000" dirty="0"/>
              <a:t> </a:t>
            </a:r>
            <a:r>
              <a:rPr lang="en-US" sz="2000" dirty="0" err="1"/>
              <a:t>Charakterisierung</a:t>
            </a:r>
            <a:r>
              <a:rPr lang="en-US" sz="2000" dirty="0"/>
              <a:t> der Cascadia-</a:t>
            </a:r>
            <a:r>
              <a:rPr lang="en-US" sz="2000" dirty="0" err="1"/>
              <a:t>Subduktionszone</a:t>
            </a:r>
            <a:endParaRPr lang="en-US" sz="2000" dirty="0"/>
          </a:p>
          <a:p>
            <a:r>
              <a:rPr lang="en-US" sz="2000" dirty="0" err="1"/>
              <a:t>Aktuelle</a:t>
            </a:r>
            <a:r>
              <a:rPr lang="en-US" sz="2000" dirty="0"/>
              <a:t> </a:t>
            </a:r>
            <a:r>
              <a:rPr lang="en-US" sz="2000" dirty="0" err="1"/>
              <a:t>Messung</a:t>
            </a:r>
            <a:r>
              <a:rPr lang="en-US" sz="2000" dirty="0"/>
              <a:t> </a:t>
            </a:r>
            <a:r>
              <a:rPr lang="en-US" sz="2000" dirty="0" err="1"/>
              <a:t>läuft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endParaRPr lang="en-US" sz="2000" dirty="0"/>
          </a:p>
        </p:txBody>
      </p:sp>
      <p:pic>
        <p:nvPicPr>
          <p:cNvPr id="14" name="Inhaltsplatzhalter 13" descr="Ein Bild, das Person, draußen, Personen enthält.&#10;&#10;Automatisch generierte Beschreibung">
            <a:extLst>
              <a:ext uri="{FF2B5EF4-FFF2-40B4-BE49-F238E27FC236}">
                <a16:creationId xmlns:a16="http://schemas.microsoft.com/office/drawing/2014/main" id="{34C76105-957D-547A-0039-0E97A3869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18:34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5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C5C8CB2-B7E5-393A-C685-DEB954E7B21C}"/>
              </a:ext>
            </a:extLst>
          </p:cNvPr>
          <p:cNvSpPr txBox="1"/>
          <p:nvPr/>
        </p:nvSpPr>
        <p:spPr>
          <a:xfrm>
            <a:off x="6371008" y="5862973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Collaboration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The P.-ONE „P-ONE | p-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one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“. Zugegriffen 14. Februar 2023.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https://www.pacific-neutrino.org/p-one</a:t>
            </a:r>
            <a:endParaRPr lang="de-DE" sz="6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417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652"/>
            <a:ext cx="10515600" cy="724036"/>
          </a:xfrm>
        </p:spPr>
        <p:txBody>
          <a:bodyPr>
            <a:normAutofit/>
          </a:bodyPr>
          <a:lstStyle/>
          <a:p>
            <a:r>
              <a:rPr lang="de-DE" sz="3200" dirty="0"/>
              <a:t>Erster Prototyp und Planung</a:t>
            </a:r>
            <a:endParaRPr lang="en-DE" sz="32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20:19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6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F8141AE0-103A-7861-FE7E-19C4F8CA7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55" y="1800812"/>
            <a:ext cx="1724775" cy="4351338"/>
          </a:xfrm>
        </p:spPr>
      </p:pic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0E49083F-E004-53CF-C294-750BCEFAD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10 </a:t>
            </a:r>
            <a:r>
              <a:rPr lang="en-US" sz="2000" dirty="0" err="1"/>
              <a:t>optische</a:t>
            </a:r>
            <a:r>
              <a:rPr lang="en-US" sz="2000" dirty="0"/>
              <a:t> Module </a:t>
            </a:r>
            <a:r>
              <a:rPr lang="en-US" sz="2000" dirty="0" err="1"/>
              <a:t>bei</a:t>
            </a:r>
            <a:r>
              <a:rPr lang="en-US" sz="2000" dirty="0"/>
              <a:t> 500m </a:t>
            </a:r>
            <a:r>
              <a:rPr lang="en-US" sz="2000" dirty="0" err="1"/>
              <a:t>Seillänge</a:t>
            </a:r>
            <a:endParaRPr lang="en-US" sz="2000" dirty="0"/>
          </a:p>
          <a:p>
            <a:r>
              <a:rPr lang="en-US" sz="2000" dirty="0"/>
              <a:t>Finale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soll</a:t>
            </a:r>
            <a:r>
              <a:rPr lang="en-US" sz="2000" dirty="0"/>
              <a:t> 16 – 17 </a:t>
            </a:r>
            <a:r>
              <a:rPr lang="en-US" sz="2000" dirty="0" err="1"/>
              <a:t>optische</a:t>
            </a:r>
            <a:r>
              <a:rPr lang="en-US" sz="2000" dirty="0"/>
              <a:t> Module und 3 – 4 </a:t>
            </a:r>
            <a:r>
              <a:rPr lang="en-US" sz="2000" dirty="0" err="1"/>
              <a:t>Kalibrationsmodule</a:t>
            </a:r>
            <a:r>
              <a:rPr lang="en-US" sz="2000" dirty="0"/>
              <a:t> </a:t>
            </a:r>
            <a:r>
              <a:rPr lang="en-US" sz="2000" dirty="0" err="1"/>
              <a:t>enthalten</a:t>
            </a:r>
            <a:endParaRPr lang="en-US" sz="2000" dirty="0"/>
          </a:p>
          <a:p>
            <a:r>
              <a:rPr lang="en-US" sz="2000" dirty="0" err="1"/>
              <a:t>Datentransfer</a:t>
            </a:r>
            <a:r>
              <a:rPr lang="en-US" sz="2000" dirty="0"/>
              <a:t> </a:t>
            </a:r>
            <a:r>
              <a:rPr lang="en-US" sz="2000" dirty="0" err="1"/>
              <a:t>über</a:t>
            </a:r>
            <a:r>
              <a:rPr lang="en-US" sz="2000" dirty="0"/>
              <a:t> </a:t>
            </a:r>
            <a:r>
              <a:rPr lang="en-US" sz="2000" dirty="0" err="1"/>
              <a:t>Glasfaserkabel</a:t>
            </a:r>
            <a:r>
              <a:rPr lang="en-US" sz="2000" dirty="0"/>
              <a:t> </a:t>
            </a:r>
            <a:r>
              <a:rPr lang="en-US" sz="2000" dirty="0" err="1"/>
              <a:t>ans</a:t>
            </a:r>
            <a:r>
              <a:rPr lang="en-US" sz="2000" dirty="0"/>
              <a:t> </a:t>
            </a:r>
            <a:r>
              <a:rPr lang="en-US" sz="2000" dirty="0" err="1"/>
              <a:t>Festland</a:t>
            </a:r>
            <a:endParaRPr lang="en-US" sz="2000" dirty="0"/>
          </a:p>
        </p:txBody>
      </p:sp>
      <p:pic>
        <p:nvPicPr>
          <p:cNvPr id="23" name="Grafik 22" descr="Ein Bild, das Scheibenbremse enthält.&#10;&#10;Automatisch generierte Beschreibung">
            <a:extLst>
              <a:ext uri="{FF2B5EF4-FFF2-40B4-BE49-F238E27FC236}">
                <a16:creationId xmlns:a16="http://schemas.microsoft.com/office/drawing/2014/main" id="{58E85CC9-0040-8074-F852-4D5224C30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94" y="3015779"/>
            <a:ext cx="1874520" cy="1810512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28440235-FE9C-95DB-7D40-7153E1F1C9E4}"/>
              </a:ext>
            </a:extLst>
          </p:cNvPr>
          <p:cNvSpPr txBox="1"/>
          <p:nvPr/>
        </p:nvSpPr>
        <p:spPr>
          <a:xfrm>
            <a:off x="8856000" y="5522190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Collaboration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The P.-ONE „P-ONE | p-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one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“. Zugegriffen 14. Februar 2023.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https://www.pacific-neutrino.org/p-one</a:t>
            </a:r>
            <a:endParaRPr lang="de-DE" sz="6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563"/>
            <a:ext cx="10515600" cy="716126"/>
          </a:xfrm>
        </p:spPr>
        <p:txBody>
          <a:bodyPr>
            <a:normAutofit/>
          </a:bodyPr>
          <a:lstStyle/>
          <a:p>
            <a:r>
              <a:rPr lang="de-DE" sz="3200" dirty="0"/>
              <a:t>Beitrag zur Forschung</a:t>
            </a:r>
            <a:endParaRPr lang="en-DE" sz="320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237BDB9-FFA8-D662-3874-D0A86912D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4475"/>
            <a:ext cx="5181600" cy="2993637"/>
          </a:xfr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19:48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7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2370DA5-7A59-CB05-BBC3-F3A965748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err="1"/>
              <a:t>Neutrinoteleskope</a:t>
            </a:r>
            <a:r>
              <a:rPr lang="en-US" sz="2000" dirty="0"/>
              <a:t> </a:t>
            </a:r>
            <a:r>
              <a:rPr lang="en-US" sz="2000" dirty="0" err="1"/>
              <a:t>decken</a:t>
            </a:r>
            <a:r>
              <a:rPr lang="en-US" sz="2000" dirty="0"/>
              <a:t> </a:t>
            </a:r>
            <a:r>
              <a:rPr lang="en-US" sz="2000" dirty="0" err="1"/>
              <a:t>nicht</a:t>
            </a:r>
            <a:r>
              <a:rPr lang="en-US" sz="2000" dirty="0"/>
              <a:t> </a:t>
            </a:r>
            <a:r>
              <a:rPr lang="en-US" sz="2000" dirty="0" err="1"/>
              <a:t>gesamten</a:t>
            </a:r>
            <a:r>
              <a:rPr lang="en-US" sz="2000" dirty="0"/>
              <a:t> Himmel ab</a:t>
            </a:r>
          </a:p>
          <a:p>
            <a:r>
              <a:rPr lang="en-US" sz="2000" dirty="0" err="1"/>
              <a:t>Hochenergetische</a:t>
            </a:r>
            <a:r>
              <a:rPr lang="en-US" sz="2000" dirty="0"/>
              <a:t> Neutrinos </a:t>
            </a:r>
            <a:r>
              <a:rPr lang="en-US" sz="2000" dirty="0" err="1"/>
              <a:t>über</a:t>
            </a:r>
            <a:r>
              <a:rPr lang="en-US" sz="2000" dirty="0"/>
              <a:t> 50TeV </a:t>
            </a:r>
            <a:r>
              <a:rPr lang="en-US" sz="2000" dirty="0" err="1"/>
              <a:t>durchdringen</a:t>
            </a:r>
            <a:r>
              <a:rPr lang="en-US" sz="2000" dirty="0"/>
              <a:t> den </a:t>
            </a:r>
            <a:r>
              <a:rPr lang="en-US" sz="2000" dirty="0" err="1"/>
              <a:t>Planeten</a:t>
            </a:r>
            <a:r>
              <a:rPr lang="en-US" sz="2000" dirty="0"/>
              <a:t> </a:t>
            </a:r>
            <a:r>
              <a:rPr lang="en-US" sz="2000" dirty="0" err="1"/>
              <a:t>nur</a:t>
            </a:r>
            <a:r>
              <a:rPr lang="en-US" sz="2000" dirty="0"/>
              <a:t> </a:t>
            </a:r>
            <a:r>
              <a:rPr lang="en-US" sz="2000" dirty="0" err="1"/>
              <a:t>selten</a:t>
            </a:r>
            <a:endParaRPr lang="en-US" sz="2000" dirty="0"/>
          </a:p>
          <a:p>
            <a:r>
              <a:rPr lang="en-US" sz="2000" dirty="0"/>
              <a:t>Limit der </a:t>
            </a:r>
            <a:r>
              <a:rPr lang="en-US" sz="2000" dirty="0" err="1"/>
              <a:t>Teleskope</a:t>
            </a:r>
            <a:r>
              <a:rPr lang="en-US" sz="2000" dirty="0"/>
              <a:t> auf 20°- 30° </a:t>
            </a:r>
            <a:r>
              <a:rPr lang="en-US" sz="2000" dirty="0" err="1"/>
              <a:t>ihres</a:t>
            </a:r>
            <a:r>
              <a:rPr lang="en-US" sz="2000" dirty="0"/>
              <a:t> </a:t>
            </a:r>
            <a:r>
              <a:rPr lang="en-US" sz="2000" dirty="0" err="1"/>
              <a:t>Horizonts</a:t>
            </a:r>
            <a:endParaRPr lang="en-US" sz="2000" dirty="0"/>
          </a:p>
          <a:p>
            <a:r>
              <a:rPr lang="en-US" sz="2000" dirty="0" err="1"/>
              <a:t>Lösungsansatz</a:t>
            </a:r>
            <a:r>
              <a:rPr lang="en-US" sz="2000" dirty="0"/>
              <a:t>: </a:t>
            </a:r>
            <a:r>
              <a:rPr lang="en-US" sz="2000" dirty="0" err="1"/>
              <a:t>Maximale</a:t>
            </a:r>
            <a:r>
              <a:rPr lang="en-US" sz="2000" dirty="0"/>
              <a:t> </a:t>
            </a:r>
            <a:r>
              <a:rPr lang="en-US" sz="2000" dirty="0" err="1"/>
              <a:t>Abdeckung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viele</a:t>
            </a:r>
            <a:r>
              <a:rPr lang="en-US" sz="2000" dirty="0"/>
              <a:t> </a:t>
            </a:r>
            <a:r>
              <a:rPr lang="en-US" sz="2000" dirty="0" err="1"/>
              <a:t>Neutrinoteleskope</a:t>
            </a:r>
            <a:endParaRPr lang="en-US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3BBACF0-304A-D839-5362-DFF42D886FAA}"/>
              </a:ext>
            </a:extLst>
          </p:cNvPr>
          <p:cNvSpPr txBox="1"/>
          <p:nvPr/>
        </p:nvSpPr>
        <p:spPr>
          <a:xfrm>
            <a:off x="1137156" y="5862973"/>
            <a:ext cx="24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Collaboration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, The P.-ONE „P-ONE | p-</a:t>
            </a:r>
            <a:r>
              <a:rPr lang="de-DE" sz="600" dirty="0" err="1">
                <a:solidFill>
                  <a:schemeClr val="bg1">
                    <a:lumMod val="65000"/>
                  </a:schemeClr>
                </a:solidFill>
                <a:effectLst/>
              </a:rPr>
              <a:t>one</a:t>
            </a:r>
            <a:r>
              <a:rPr lang="de-DE" sz="600" dirty="0">
                <a:solidFill>
                  <a:schemeClr val="bg1">
                    <a:lumMod val="65000"/>
                  </a:schemeClr>
                </a:solidFill>
                <a:effectLst/>
              </a:rPr>
              <a:t>“. Zugegriffen 14. Februar 2023.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https://www.pacific-neutrino.org/p-one</a:t>
            </a:r>
            <a:endParaRPr lang="de-DE" sz="60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10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006"/>
            <a:ext cx="10515600" cy="719682"/>
          </a:xfrm>
        </p:spPr>
        <p:txBody>
          <a:bodyPr>
            <a:normAutofit/>
          </a:bodyPr>
          <a:lstStyle/>
          <a:p>
            <a:r>
              <a:rPr lang="de-DE" sz="3200" dirty="0"/>
              <a:t>Ausblick</a:t>
            </a:r>
            <a:endParaRPr lang="en-DE" sz="32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1F14D3C-0903-61B9-41FD-C46E81F2F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56989"/>
            <a:ext cx="10515600" cy="1719973"/>
          </a:xfrm>
        </p:spPr>
        <p:txBody>
          <a:bodyPr>
            <a:normAutofit/>
          </a:bodyPr>
          <a:lstStyle/>
          <a:p>
            <a:r>
              <a:rPr lang="en-US" sz="2000" dirty="0" err="1"/>
              <a:t>Voraussichtlicher</a:t>
            </a:r>
            <a:r>
              <a:rPr lang="en-US" sz="2000" dirty="0"/>
              <a:t> </a:t>
            </a:r>
            <a:r>
              <a:rPr lang="en-US" sz="2000" dirty="0" err="1"/>
              <a:t>Baubeginn</a:t>
            </a:r>
            <a:r>
              <a:rPr lang="en-US" sz="2000" dirty="0"/>
              <a:t> 2024</a:t>
            </a:r>
          </a:p>
          <a:p>
            <a:endParaRPr lang="en-US" sz="20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20:41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8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CE124CF-F822-0C29-51B6-48FE612BA5EC}"/>
              </a:ext>
            </a:extLst>
          </p:cNvPr>
          <p:cNvSpPr/>
          <p:nvPr/>
        </p:nvSpPr>
        <p:spPr>
          <a:xfrm>
            <a:off x="2024743" y="2429691"/>
            <a:ext cx="8011886" cy="3222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DBABE7A-0E78-B0AB-D65E-242DE406B0A7}"/>
              </a:ext>
            </a:extLst>
          </p:cNvPr>
          <p:cNvSpPr txBox="1"/>
          <p:nvPr/>
        </p:nvSpPr>
        <p:spPr>
          <a:xfrm>
            <a:off x="1288868" y="23999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06AD31-E568-9715-D8D2-56C9C3573ECD}"/>
              </a:ext>
            </a:extLst>
          </p:cNvPr>
          <p:cNvSpPr txBox="1"/>
          <p:nvPr/>
        </p:nvSpPr>
        <p:spPr>
          <a:xfrm>
            <a:off x="10036629" y="24062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18EA6D9-749A-BB2A-846E-D967B73474BF}"/>
              </a:ext>
            </a:extLst>
          </p:cNvPr>
          <p:cNvCxnSpPr/>
          <p:nvPr/>
        </p:nvCxnSpPr>
        <p:spPr>
          <a:xfrm>
            <a:off x="2081349" y="1841863"/>
            <a:ext cx="0" cy="558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8CE60EA-ED2D-83E4-7551-9F0AE61D67BC}"/>
              </a:ext>
            </a:extLst>
          </p:cNvPr>
          <p:cNvSpPr txBox="1"/>
          <p:nvPr/>
        </p:nvSpPr>
        <p:spPr>
          <a:xfrm>
            <a:off x="2024743" y="1741935"/>
            <a:ext cx="70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STRAW</a:t>
            </a:r>
          </a:p>
          <a:p>
            <a:r>
              <a:rPr lang="en-US" sz="1400" dirty="0" err="1"/>
              <a:t>verlegt</a:t>
            </a:r>
            <a:endParaRPr lang="en-US" sz="1400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15B3740-B3B1-7702-AB95-EA7B990A0977}"/>
              </a:ext>
            </a:extLst>
          </p:cNvPr>
          <p:cNvCxnSpPr>
            <a:cxnSpLocks/>
          </p:cNvCxnSpPr>
          <p:nvPr/>
        </p:nvCxnSpPr>
        <p:spPr>
          <a:xfrm flipV="1">
            <a:off x="3444240" y="2797628"/>
            <a:ext cx="0" cy="59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DFA7683-34D2-ACA9-A675-CACE57F927CA}"/>
              </a:ext>
            </a:extLst>
          </p:cNvPr>
          <p:cNvSpPr txBox="1"/>
          <p:nvPr/>
        </p:nvSpPr>
        <p:spPr>
          <a:xfrm>
            <a:off x="3378926" y="2967692"/>
            <a:ext cx="136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2019 STRAW</a:t>
            </a:r>
          </a:p>
          <a:p>
            <a:r>
              <a:rPr lang="en-US" sz="1400" dirty="0" err="1"/>
              <a:t>Inbetriebnahme</a:t>
            </a:r>
            <a:endParaRPr lang="en-US" sz="14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5A01EF0-72C1-7AED-4029-4BF0FECFCCFF}"/>
              </a:ext>
            </a:extLst>
          </p:cNvPr>
          <p:cNvCxnSpPr/>
          <p:nvPr/>
        </p:nvCxnSpPr>
        <p:spPr>
          <a:xfrm>
            <a:off x="4792592" y="1848616"/>
            <a:ext cx="0" cy="558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BC6E3E8-DBB9-2845-1BA6-F675DF0A05FA}"/>
              </a:ext>
            </a:extLst>
          </p:cNvPr>
          <p:cNvSpPr txBox="1"/>
          <p:nvPr/>
        </p:nvSpPr>
        <p:spPr>
          <a:xfrm>
            <a:off x="4735986" y="1748688"/>
            <a:ext cx="136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2020 </a:t>
            </a:r>
            <a:r>
              <a:rPr lang="en-US" sz="1400" dirty="0" err="1"/>
              <a:t>STRAWb</a:t>
            </a:r>
            <a:endParaRPr lang="en-US" sz="1400" dirty="0"/>
          </a:p>
          <a:p>
            <a:r>
              <a:rPr lang="en-US" sz="1400" dirty="0" err="1"/>
              <a:t>Inbetriebnahme</a:t>
            </a:r>
            <a:endParaRPr lang="en-US" sz="1400" dirty="0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07EEAB2-3919-8C21-EDED-5B4DAED9E1AB}"/>
              </a:ext>
            </a:extLst>
          </p:cNvPr>
          <p:cNvCxnSpPr>
            <a:cxnSpLocks/>
          </p:cNvCxnSpPr>
          <p:nvPr/>
        </p:nvCxnSpPr>
        <p:spPr>
          <a:xfrm flipV="1">
            <a:off x="6338823" y="2802718"/>
            <a:ext cx="0" cy="598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6E666A23-83D8-F8D4-0AA8-8819E6AEA982}"/>
              </a:ext>
            </a:extLst>
          </p:cNvPr>
          <p:cNvSpPr txBox="1"/>
          <p:nvPr/>
        </p:nvSpPr>
        <p:spPr>
          <a:xfrm>
            <a:off x="6273509" y="2972782"/>
            <a:ext cx="1132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2021 STRAW</a:t>
            </a:r>
          </a:p>
          <a:p>
            <a:r>
              <a:rPr lang="en-US" sz="1400" dirty="0" err="1"/>
              <a:t>Messdaten</a:t>
            </a:r>
            <a:endParaRPr lang="en-US" sz="1400" dirty="0"/>
          </a:p>
        </p:txBody>
      </p:sp>
      <p:sp>
        <p:nvSpPr>
          <p:cNvPr id="26" name="Geschweifte Klammer links 25">
            <a:extLst>
              <a:ext uri="{FF2B5EF4-FFF2-40B4-BE49-F238E27FC236}">
                <a16:creationId xmlns:a16="http://schemas.microsoft.com/office/drawing/2014/main" id="{F5113C1B-85CE-A6AC-F7C9-A339EB600622}"/>
              </a:ext>
            </a:extLst>
          </p:cNvPr>
          <p:cNvSpPr/>
          <p:nvPr/>
        </p:nvSpPr>
        <p:spPr>
          <a:xfrm rot="5400000">
            <a:off x="9786303" y="1404601"/>
            <a:ext cx="323268" cy="166955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D84453A-2704-E6EF-F8A0-AD607218DD70}"/>
              </a:ext>
            </a:extLst>
          </p:cNvPr>
          <p:cNvSpPr txBox="1"/>
          <p:nvPr/>
        </p:nvSpPr>
        <p:spPr>
          <a:xfrm>
            <a:off x="8610646" y="1663878"/>
            <a:ext cx="28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Prototyp</a:t>
            </a:r>
            <a:r>
              <a:rPr lang="en-US" sz="1600" dirty="0"/>
              <a:t> &amp; </a:t>
            </a:r>
            <a:r>
              <a:rPr lang="en-US" sz="1600" dirty="0" err="1"/>
              <a:t>Baustart</a:t>
            </a:r>
            <a:r>
              <a:rPr lang="en-US" sz="1600" dirty="0"/>
              <a:t> des P-ONE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7F950DCC-0FFF-1AD0-D84D-AF562C9C6B7A}"/>
              </a:ext>
            </a:extLst>
          </p:cNvPr>
          <p:cNvCxnSpPr/>
          <p:nvPr/>
        </p:nvCxnSpPr>
        <p:spPr>
          <a:xfrm>
            <a:off x="7977051" y="2429691"/>
            <a:ext cx="0" cy="3222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9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C27928-99EC-523D-38CE-700F1389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3458"/>
            <a:ext cx="10515600" cy="893854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Vielen Dank</a:t>
            </a:r>
            <a:endParaRPr lang="en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E1CB14-BCD0-FF4C-3D67-25065D31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8D170-1C41-4B39-A6F6-F09CD1C19732}" type="datetime8">
              <a:rPr lang="en-DE" smtClean="0"/>
              <a:t>02/16/2023 16:20</a:t>
            </a:fld>
            <a:endParaRPr lang="en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27CB7D-86EE-0DEA-E074-74F3DC9D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2C52-43C8-47B1-944C-334FDA54DE2C}" type="slidenum">
              <a:rPr lang="en-DE" smtClean="0"/>
              <a:t>9</a:t>
            </a:fld>
            <a:endParaRPr lang="en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6650870-D580-2289-DD11-0C9B805DA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"/>
            <a:ext cx="4288536" cy="691896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F8F4E8-B8B4-B92E-91F4-F4E6C271778B}"/>
              </a:ext>
            </a:extLst>
          </p:cNvPr>
          <p:cNvCxnSpPr/>
          <p:nvPr/>
        </p:nvCxnSpPr>
        <p:spPr>
          <a:xfrm>
            <a:off x="-104172" y="856527"/>
            <a:ext cx="1246593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6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Vorlage" id="{79E0907B-11A1-43D5-B331-2724A4BF40B3}" vid="{9C8D5E4E-4F67-4A3B-B07D-F2114AD6C02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 Vorlage</Template>
  <TotalTime>0</TotalTime>
  <Words>744</Words>
  <Application>Microsoft Office PowerPoint</Application>
  <PresentationFormat>Breitbild</PresentationFormat>
  <Paragraphs>114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P-ONE Tiefsee Neutrino Teleskop</vt:lpstr>
      <vt:lpstr>Pacific Ocean Neutrino Explorer</vt:lpstr>
      <vt:lpstr>Cascadia-Subduktionszone</vt:lpstr>
      <vt:lpstr>STRings for Absorption length in Water</vt:lpstr>
      <vt:lpstr>STRAWb</vt:lpstr>
      <vt:lpstr>Erster Prototyp und Planung</vt:lpstr>
      <vt:lpstr>Beitrag zur Forschung</vt:lpstr>
      <vt:lpstr>Ausblick</vt:lpstr>
      <vt:lpstr>Vielen Dank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Klimaethik</dc:title>
  <dc:creator>Richard Leven</dc:creator>
  <cp:lastModifiedBy>Richard Leven</cp:lastModifiedBy>
  <cp:revision>49</cp:revision>
  <dcterms:created xsi:type="dcterms:W3CDTF">2023-01-31T12:33:39Z</dcterms:created>
  <dcterms:modified xsi:type="dcterms:W3CDTF">2023-02-16T19:54:46Z</dcterms:modified>
</cp:coreProperties>
</file>