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sldIdLst>
    <p:sldId id="257" r:id="rId3"/>
    <p:sldId id="264" r:id="rId4"/>
    <p:sldId id="263" r:id="rId5"/>
    <p:sldId id="258" r:id="rId6"/>
    <p:sldId id="262" r:id="rId7"/>
    <p:sldId id="261" r:id="rId8"/>
    <p:sldId id="260" r:id="rId9"/>
    <p:sldId id="259" r:id="rId10"/>
    <p:sldId id="269" r:id="rId11"/>
    <p:sldId id="265" r:id="rId12"/>
    <p:sldId id="275" r:id="rId13"/>
    <p:sldId id="276" r:id="rId14"/>
    <p:sldId id="268" r:id="rId15"/>
    <p:sldId id="266" r:id="rId16"/>
    <p:sldId id="272" r:id="rId17"/>
    <p:sldId id="273" r:id="rId18"/>
    <p:sldId id="267" r:id="rId19"/>
    <p:sldId id="270" r:id="rId20"/>
    <p:sldId id="271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CDC7C2-FF78-EA84-9824-780B520BE543}" name="nora kardum" initials="nk" userId="6b5ca1708f8d0dc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97982-6F7F-4087-B536-AA184B24F807}" v="126" dt="2022-05-29T19:14:32.838"/>
    <p1510:client id="{439D385C-B36C-4B3A-BA1E-C2E07A3CCD29}" v="655" dt="2022-06-02T10:12:35.139"/>
    <p1510:client id="{75473033-A7A1-43AA-9135-1E5284BDA68E}" v="1767" dt="2022-05-28T17:46:1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65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24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85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138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9860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9369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1806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266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675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186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958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Unfolding the neutrino energy spectrum, SFB 1491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939" y="1122363"/>
            <a:ext cx="9331568" cy="23876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92D050"/>
                </a:solidFill>
                <a:ea typeface="+mj-lt"/>
                <a:cs typeface="+mj-lt"/>
              </a:rPr>
              <a:t>Unfolding the neutrino energy spectrum </a:t>
            </a:r>
            <a:endParaRPr lang="en-US" sz="4000" u="sng" dirty="0">
              <a:solidFill>
                <a:srgbClr val="92D050"/>
              </a:solidFill>
              <a:cs typeface="Calibri Ligh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3794613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640D447F-0692-4285-BB4A-953455FEB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438" y="4176148"/>
            <a:ext cx="9144000" cy="20538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Leonora Kardum</a:t>
            </a:r>
          </a:p>
          <a:p>
            <a:r>
              <a:rPr lang="en-US" dirty="0">
                <a:cs typeface="Calibri"/>
              </a:rPr>
              <a:t>on behalf of </a:t>
            </a:r>
            <a:r>
              <a:rPr lang="en-US" dirty="0" err="1">
                <a:ea typeface="+mn-lt"/>
                <a:cs typeface="+mn-lt"/>
              </a:rPr>
              <a:t>Lehrstuhl</a:t>
            </a:r>
            <a:r>
              <a:rPr lang="en-US" dirty="0">
                <a:ea typeface="+mn-lt"/>
                <a:cs typeface="+mn-lt"/>
              </a:rPr>
              <a:t> für </a:t>
            </a:r>
            <a:r>
              <a:rPr lang="en-US" dirty="0" err="1">
                <a:ea typeface="+mn-lt"/>
                <a:cs typeface="+mn-lt"/>
              </a:rPr>
              <a:t>Experimentelle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Physik</a:t>
            </a:r>
            <a:r>
              <a:rPr lang="en-US" dirty="0">
                <a:ea typeface="+mn-lt"/>
                <a:cs typeface="+mn-lt"/>
              </a:rPr>
              <a:t> 5, TU Dortmund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SFB 1491 Kick-off meeting</a:t>
            </a:r>
          </a:p>
          <a:p>
            <a:r>
              <a:rPr lang="en-US" dirty="0">
                <a:cs typeface="Calibri"/>
              </a:rPr>
              <a:t> June 2022</a:t>
            </a:r>
            <a:endParaRPr lang="en-US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To understand Unfolding, first we need to define Inverse problems: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10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5C49B-627D-814B-78FB-627A96BD35DD}"/>
              </a:ext>
            </a:extLst>
          </p:cNvPr>
          <p:cNvSpPr txBox="1"/>
          <p:nvPr/>
        </p:nvSpPr>
        <p:spPr>
          <a:xfrm>
            <a:off x="88006" y="5786908"/>
            <a:ext cx="38015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Image credit: Research School of Earth Sciences, Australian National University</a:t>
            </a:r>
          </a:p>
        </p:txBody>
      </p:sp>
      <p:pic>
        <p:nvPicPr>
          <p:cNvPr id="9" name="Picture 14" descr="Diagram&#10;&#10;Description automatically generated">
            <a:extLst>
              <a:ext uri="{FF2B5EF4-FFF2-40B4-BE49-F238E27FC236}">
                <a16:creationId xmlns:a16="http://schemas.microsoft.com/office/drawing/2014/main" id="{168FE763-A0EE-80F6-FE25-80FC61EE5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86" y="2485595"/>
            <a:ext cx="4020354" cy="2949314"/>
          </a:xfrm>
          <a:prstGeom prst="rect">
            <a:avLst/>
          </a:prstGeom>
        </p:spPr>
      </p:pic>
      <p:pic>
        <p:nvPicPr>
          <p:cNvPr id="15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B837EBDF-D5BE-CF96-AF13-99A94D3AC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654" y="3534314"/>
            <a:ext cx="4653566" cy="11416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2EFE0A-B368-FE40-6DC5-9A2C0E6C01A3}"/>
              </a:ext>
            </a:extLst>
          </p:cNvPr>
          <p:cNvSpPr txBox="1"/>
          <p:nvPr/>
        </p:nvSpPr>
        <p:spPr>
          <a:xfrm>
            <a:off x="8309020" y="4681471"/>
            <a:ext cx="20348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Property of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DB7B25-B437-B0DD-D8AB-803BDCEC1425}"/>
              </a:ext>
            </a:extLst>
          </p:cNvPr>
          <p:cNvSpPr txBox="1"/>
          <p:nvPr/>
        </p:nvSpPr>
        <p:spPr>
          <a:xfrm>
            <a:off x="6291329" y="4681471"/>
            <a:ext cx="14767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Observables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0511A-E708-0E8A-21BA-5602FE5490BC}"/>
              </a:ext>
            </a:extLst>
          </p:cNvPr>
          <p:cNvSpPr txBox="1"/>
          <p:nvPr/>
        </p:nvSpPr>
        <p:spPr>
          <a:xfrm>
            <a:off x="7536288" y="3082344"/>
            <a:ext cx="20348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Detection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55A5A-7510-F328-C538-DCE0828E6970}"/>
              </a:ext>
            </a:extLst>
          </p:cNvPr>
          <p:cNvSpPr txBox="1"/>
          <p:nvPr/>
        </p:nvSpPr>
        <p:spPr>
          <a:xfrm>
            <a:off x="9983273" y="3082343"/>
            <a:ext cx="14016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Background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B705F8-F40D-21C9-B545-C5B4CE91414B}"/>
              </a:ext>
            </a:extLst>
          </p:cNvPr>
          <p:cNvCxnSpPr/>
          <p:nvPr/>
        </p:nvCxnSpPr>
        <p:spPr>
          <a:xfrm>
            <a:off x="6830095" y="4302616"/>
            <a:ext cx="0" cy="440029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B83ED8-84B8-43CE-4561-EB5C00B0385D}"/>
              </a:ext>
            </a:extLst>
          </p:cNvPr>
          <p:cNvCxnSpPr>
            <a:cxnSpLocks/>
          </p:cNvCxnSpPr>
          <p:nvPr/>
        </p:nvCxnSpPr>
        <p:spPr>
          <a:xfrm>
            <a:off x="8364827" y="3422559"/>
            <a:ext cx="0" cy="440029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8DBC8E-7EF4-BEAD-9CF9-0BDF3068A525}"/>
              </a:ext>
            </a:extLst>
          </p:cNvPr>
          <p:cNvCxnSpPr>
            <a:cxnSpLocks/>
          </p:cNvCxnSpPr>
          <p:nvPr/>
        </p:nvCxnSpPr>
        <p:spPr>
          <a:xfrm>
            <a:off x="9191221" y="4238221"/>
            <a:ext cx="0" cy="440029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13781B-AAF9-F939-A78E-AFB396F1CE04}"/>
              </a:ext>
            </a:extLst>
          </p:cNvPr>
          <p:cNvCxnSpPr>
            <a:cxnSpLocks/>
          </p:cNvCxnSpPr>
          <p:nvPr/>
        </p:nvCxnSpPr>
        <p:spPr>
          <a:xfrm>
            <a:off x="10532771" y="3422559"/>
            <a:ext cx="0" cy="440029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9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To understand Unfolding, first we need to define Inverse problems: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11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pic>
        <p:nvPicPr>
          <p:cNvPr id="2" name="Picture 4" descr="Text&#10;&#10;Description automatically generated">
            <a:extLst>
              <a:ext uri="{FF2B5EF4-FFF2-40B4-BE49-F238E27FC236}">
                <a16:creationId xmlns:a16="http://schemas.microsoft.com/office/drawing/2014/main" id="{B75FDC41-1A70-306A-1F65-6CF357A0B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8" y="2427817"/>
            <a:ext cx="1495425" cy="647700"/>
          </a:xfrm>
          <a:prstGeom prst="rect">
            <a:avLst/>
          </a:prstGeom>
        </p:spPr>
      </p:pic>
      <p:pic>
        <p:nvPicPr>
          <p:cNvPr id="5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D60F0D7-837A-78B6-973B-8186F768DB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272" y="2429405"/>
            <a:ext cx="1381125" cy="771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31122A-C21F-C7F3-043C-1034EAFF90A1}"/>
              </a:ext>
            </a:extLst>
          </p:cNvPr>
          <p:cNvCxnSpPr/>
          <p:nvPr/>
        </p:nvCxnSpPr>
        <p:spPr>
          <a:xfrm>
            <a:off x="1585383" y="2813049"/>
            <a:ext cx="1083733" cy="14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7F473-E2E8-C478-49E6-C5E0BA005200}"/>
              </a:ext>
            </a:extLst>
          </p:cNvPr>
          <p:cNvCxnSpPr/>
          <p:nvPr/>
        </p:nvCxnSpPr>
        <p:spPr>
          <a:xfrm flipV="1">
            <a:off x="1869864" y="2665945"/>
            <a:ext cx="391583" cy="30691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7" descr="Chart&#10;&#10;Description automatically generated">
            <a:extLst>
              <a:ext uri="{FF2B5EF4-FFF2-40B4-BE49-F238E27FC236}">
                <a16:creationId xmlns:a16="http://schemas.microsoft.com/office/drawing/2014/main" id="{77964004-16F6-1938-5E66-4848634EC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567" y="2346536"/>
            <a:ext cx="7304616" cy="39852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B52D8F-F9D4-045F-8538-93E5A6D3D3A4}"/>
              </a:ext>
            </a:extLst>
          </p:cNvPr>
          <p:cNvSpPr txBox="1"/>
          <p:nvPr/>
        </p:nvSpPr>
        <p:spPr>
          <a:xfrm>
            <a:off x="2120900" y="5306483"/>
            <a:ext cx="274320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Credit: 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Prof. Dr. Dr. Wolfgang Rhode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Statistische Methoden der Datenanalyse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8B4465-42C3-9CD0-CA19-95523F292D56}"/>
              </a:ext>
            </a:extLst>
          </p:cNvPr>
          <p:cNvSpPr txBox="1"/>
          <p:nvPr/>
        </p:nvSpPr>
        <p:spPr>
          <a:xfrm rot="16200000">
            <a:off x="3734859" y="3730540"/>
            <a:ext cx="1938867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No events</a:t>
            </a:r>
            <a:endParaRPr lang="en-US" sz="2200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711A8-AEA6-679D-9A86-884370853C6C}"/>
              </a:ext>
            </a:extLst>
          </p:cNvPr>
          <p:cNvSpPr txBox="1"/>
          <p:nvPr/>
        </p:nvSpPr>
        <p:spPr>
          <a:xfrm>
            <a:off x="10026650" y="2682789"/>
            <a:ext cx="1663701" cy="80021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/>
              <a:t>Truth</a:t>
            </a:r>
            <a:endParaRPr lang="en-US" dirty="0"/>
          </a:p>
          <a:p>
            <a:r>
              <a:rPr lang="en-US" sz="2300" dirty="0">
                <a:cs typeface="Calibri"/>
              </a:rPr>
              <a:t>Inversion</a:t>
            </a:r>
          </a:p>
        </p:txBody>
      </p:sp>
      <p:sp>
        <p:nvSpPr>
          <p:cNvPr id="34" name="Subtitle 19">
            <a:extLst>
              <a:ext uri="{FF2B5EF4-FFF2-40B4-BE49-F238E27FC236}">
                <a16:creationId xmlns:a16="http://schemas.microsoft.com/office/drawing/2014/main" id="{2887A468-5DD9-7EB4-51AF-A19E5281D555}"/>
              </a:ext>
            </a:extLst>
          </p:cNvPr>
          <p:cNvSpPr txBox="1">
            <a:spLocks/>
          </p:cNvSpPr>
          <p:nvPr/>
        </p:nvSpPr>
        <p:spPr>
          <a:xfrm>
            <a:off x="5247" y="3441445"/>
            <a:ext cx="4258466" cy="1415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Leads to large uncertainties if the problem is ill-conditioned!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6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DB88155-576F-CE01-A859-C0FB491A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67" y="2335952"/>
            <a:ext cx="7272868" cy="39958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To understand Unfolding, first we need to define Inverse problems: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12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pic>
        <p:nvPicPr>
          <p:cNvPr id="2" name="Picture 4" descr="Text&#10;&#10;Description automatically generated">
            <a:extLst>
              <a:ext uri="{FF2B5EF4-FFF2-40B4-BE49-F238E27FC236}">
                <a16:creationId xmlns:a16="http://schemas.microsoft.com/office/drawing/2014/main" id="{B75FDC41-1A70-306A-1F65-6CF357A0B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8" y="2427817"/>
            <a:ext cx="1495425" cy="647700"/>
          </a:xfrm>
          <a:prstGeom prst="rect">
            <a:avLst/>
          </a:prstGeom>
        </p:spPr>
      </p:pic>
      <p:pic>
        <p:nvPicPr>
          <p:cNvPr id="5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D60F0D7-837A-78B6-973B-8186F768D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272" y="2429405"/>
            <a:ext cx="1381125" cy="771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31122A-C21F-C7F3-043C-1034EAFF90A1}"/>
              </a:ext>
            </a:extLst>
          </p:cNvPr>
          <p:cNvCxnSpPr/>
          <p:nvPr/>
        </p:nvCxnSpPr>
        <p:spPr>
          <a:xfrm>
            <a:off x="1585383" y="2813049"/>
            <a:ext cx="1083733" cy="14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7F473-E2E8-C478-49E6-C5E0BA005200}"/>
              </a:ext>
            </a:extLst>
          </p:cNvPr>
          <p:cNvCxnSpPr/>
          <p:nvPr/>
        </p:nvCxnSpPr>
        <p:spPr>
          <a:xfrm flipV="1">
            <a:off x="1869864" y="2665945"/>
            <a:ext cx="391583" cy="30691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7314DD-DA61-E948-1248-318D739AE03C}"/>
              </a:ext>
            </a:extLst>
          </p:cNvPr>
          <p:cNvSpPr txBox="1"/>
          <p:nvPr/>
        </p:nvSpPr>
        <p:spPr>
          <a:xfrm>
            <a:off x="2120900" y="5306483"/>
            <a:ext cx="274320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Credit: 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Prof. Dr. Dr. Wolfgang Rhode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Statistische Methoden der Datenanalyse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02AAC-F40B-03A5-CD74-193F034CF9B6}"/>
              </a:ext>
            </a:extLst>
          </p:cNvPr>
          <p:cNvSpPr txBox="1"/>
          <p:nvPr/>
        </p:nvSpPr>
        <p:spPr>
          <a:xfrm>
            <a:off x="9825567" y="2682789"/>
            <a:ext cx="2087034" cy="15081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/>
              <a:t>Truth</a:t>
            </a:r>
            <a:endParaRPr lang="en-US" dirty="0"/>
          </a:p>
          <a:p>
            <a:r>
              <a:rPr lang="en-US" sz="2300" dirty="0">
                <a:cs typeface="Calibri"/>
              </a:rPr>
              <a:t>Reg. Unfolding</a:t>
            </a:r>
          </a:p>
          <a:p>
            <a:r>
              <a:rPr lang="en-US" sz="2300" dirty="0">
                <a:cs typeface="Calibri"/>
              </a:rPr>
              <a:t>Inversion</a:t>
            </a:r>
          </a:p>
          <a:p>
            <a:endParaRPr lang="en-US" sz="2300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EEA0A-115B-FB22-774E-658C5EB26E86}"/>
              </a:ext>
            </a:extLst>
          </p:cNvPr>
          <p:cNvSpPr txBox="1"/>
          <p:nvPr/>
        </p:nvSpPr>
        <p:spPr>
          <a:xfrm rot="16200000">
            <a:off x="3734859" y="3730540"/>
            <a:ext cx="1938867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No events</a:t>
            </a:r>
            <a:endParaRPr lang="en-US" sz="2200" dirty="0">
              <a:cs typeface="Calibri"/>
            </a:endParaRPr>
          </a:p>
        </p:txBody>
      </p:sp>
      <p:sp>
        <p:nvSpPr>
          <p:cNvPr id="19" name="Subtitle 19">
            <a:extLst>
              <a:ext uri="{FF2B5EF4-FFF2-40B4-BE49-F238E27FC236}">
                <a16:creationId xmlns:a16="http://schemas.microsoft.com/office/drawing/2014/main" id="{D455C7DA-77FB-10BD-589A-F98EADA7DB4B}"/>
              </a:ext>
            </a:extLst>
          </p:cNvPr>
          <p:cNvSpPr txBox="1">
            <a:spLocks/>
          </p:cNvSpPr>
          <p:nvPr/>
        </p:nvSpPr>
        <p:spPr>
          <a:xfrm>
            <a:off x="5247" y="3441445"/>
            <a:ext cx="4258466" cy="1415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Leads to large uncertainties if the problem is ill-conditioned!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sp>
        <p:nvSpPr>
          <p:cNvPr id="28" name="Subtitle 19">
            <a:extLst>
              <a:ext uri="{FF2B5EF4-FFF2-40B4-BE49-F238E27FC236}">
                <a16:creationId xmlns:a16="http://schemas.microsoft.com/office/drawing/2014/main" id="{EFAE0A2B-849B-B364-343C-F38A9CE7F2B0}"/>
              </a:ext>
            </a:extLst>
          </p:cNvPr>
          <p:cNvSpPr txBox="1">
            <a:spLocks/>
          </p:cNvSpPr>
          <p:nvPr/>
        </p:nvSpPr>
        <p:spPr>
          <a:xfrm>
            <a:off x="809579" y="4393944"/>
            <a:ext cx="3485883" cy="46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Regularization is required!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880A504-C00D-4A5A-3060-BBDE1B1D72D2}"/>
              </a:ext>
            </a:extLst>
          </p:cNvPr>
          <p:cNvCxnSpPr/>
          <p:nvPr/>
        </p:nvCxnSpPr>
        <p:spPr>
          <a:xfrm>
            <a:off x="146050" y="4146550"/>
            <a:ext cx="713317" cy="427566"/>
          </a:xfrm>
          <a:prstGeom prst="bentConnector3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5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34858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Special attention is given to Sample cleaning (so the Background dropping can be justified)</a:t>
            </a:r>
            <a:endParaRPr lang="en-US" dirty="0"/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 marL="457200" indent="-457200"/>
            <a:r>
              <a:rPr lang="en-US" sz="2600" dirty="0">
                <a:cs typeface="Calibri"/>
              </a:rPr>
              <a:t>Sample with purity of 99.7% was achieved with our approach</a:t>
            </a: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13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pic>
        <p:nvPicPr>
          <p:cNvPr id="2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D80FA27-99C4-DFFE-D098-FC4DA8327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301504"/>
            <a:ext cx="6456607" cy="50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cs typeface="Calibri"/>
              </a:rPr>
              <a:t>Two approaches to Unfolding:</a:t>
            </a: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Poisson Likelihood Unfolding</a:t>
            </a:r>
          </a:p>
          <a:p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Iterative probabilistic Unfolding </a:t>
            </a:r>
            <a:endParaRPr lang="en-US" dirty="0"/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14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498A4-A096-A123-195F-96490110B322}"/>
              </a:ext>
            </a:extLst>
          </p:cNvPr>
          <p:cNvSpPr txBox="1"/>
          <p:nvPr/>
        </p:nvSpPr>
        <p:spPr>
          <a:xfrm>
            <a:off x="7149921" y="270671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ourier New"/>
              </a:rPr>
              <a:t>funfolding</a:t>
            </a:r>
            <a:endParaRPr lang="en-US" sz="32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9318F9-450F-14A3-4EDC-68A6BBF9C1DA}"/>
              </a:ext>
            </a:extLst>
          </p:cNvPr>
          <p:cNvSpPr txBox="1"/>
          <p:nvPr/>
        </p:nvSpPr>
        <p:spPr>
          <a:xfrm>
            <a:off x="5894232" y="3930203"/>
            <a:ext cx="525457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Dortmund Spectrum Estimation Algorithm (DSEA+)</a:t>
            </a:r>
          </a:p>
        </p:txBody>
      </p:sp>
    </p:spTree>
    <p:extLst>
      <p:ext uri="{BB962C8B-B14F-4D97-AF65-F5344CB8AC3E}">
        <p14:creationId xmlns:p14="http://schemas.microsoft.com/office/powerpoint/2010/main" val="227355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498A4-A096-A123-195F-96490110B322}"/>
              </a:ext>
            </a:extLst>
          </p:cNvPr>
          <p:cNvSpPr txBox="1"/>
          <p:nvPr/>
        </p:nvSpPr>
        <p:spPr>
          <a:xfrm>
            <a:off x="570963" y="117197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ourier New"/>
              </a:rPr>
              <a:t>funfolding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5" descr="Diagram&#10;&#10;Description automatically generated">
            <a:extLst>
              <a:ext uri="{FF2B5EF4-FFF2-40B4-BE49-F238E27FC236}">
                <a16:creationId xmlns:a16="http://schemas.microsoft.com/office/drawing/2014/main" id="{FF8EB8EC-FA64-8A00-28C1-DF53F586D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062" y="1612971"/>
            <a:ext cx="5733689" cy="356017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CDA324E-7B0A-05CC-AD20-F84047DCB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02" y="4406165"/>
            <a:ext cx="4324065" cy="767711"/>
          </a:xfrm>
          <a:prstGeom prst="rect">
            <a:avLst/>
          </a:prstGeom>
        </p:spPr>
      </p:pic>
      <p:pic>
        <p:nvPicPr>
          <p:cNvPr id="9" name="Picture 8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3F458520-025C-7F0C-CE42-FEFB57BE7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914" y="5292595"/>
            <a:ext cx="7053617" cy="68000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BFE052-95BD-5E57-5560-50ED8DF28FFA}"/>
              </a:ext>
            </a:extLst>
          </p:cNvPr>
          <p:cNvCxnSpPr>
            <a:cxnSpLocks/>
          </p:cNvCxnSpPr>
          <p:nvPr/>
        </p:nvCxnSpPr>
        <p:spPr>
          <a:xfrm>
            <a:off x="10928769" y="2911459"/>
            <a:ext cx="232012" cy="277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Subtitle 19">
            <a:extLst>
              <a:ext uri="{FF2B5EF4-FFF2-40B4-BE49-F238E27FC236}">
                <a16:creationId xmlns:a16="http://schemas.microsoft.com/office/drawing/2014/main" id="{4668E9E3-72CC-5C2A-5BF8-D875EAD8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7" y="2041083"/>
            <a:ext cx="6101750" cy="4178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>
                <a:ea typeface="Calibri" panose="020F0502020204030204"/>
                <a:cs typeface="Calibri"/>
              </a:rPr>
              <a:t>Systematics:</a:t>
            </a:r>
          </a:p>
          <a:p>
            <a:pPr marL="0" indent="0">
              <a:buNone/>
            </a:pPr>
            <a:endParaRPr lang="en-US" sz="2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 marL="0" indent="0">
              <a:buNone/>
            </a:pPr>
            <a:r>
              <a:rPr lang="en-US" sz="2600" dirty="0">
                <a:cs typeface="Calibri"/>
              </a:rPr>
              <a:t>Likelihood based Unfolding:</a:t>
            </a:r>
            <a:endParaRPr lang="en-US" dirty="0">
              <a:ea typeface="Calibri"/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endParaRPr lang="en-US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113BF632-04B6-8EC3-3A8D-0A9FA6284C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651" y="2517775"/>
            <a:ext cx="922866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CBDE2-36E1-053B-EEE6-96BD4C089324}"/>
              </a:ext>
            </a:extLst>
          </p:cNvPr>
          <p:cNvSpPr txBox="1"/>
          <p:nvPr/>
        </p:nvSpPr>
        <p:spPr>
          <a:xfrm>
            <a:off x="-30049" y="1171978"/>
            <a:ext cx="99553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Dortmund Spectrum Estimation Algorithm (DSEA+)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16</a:t>
            </a:fld>
            <a:endParaRPr lang="en-US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61A13D2B-2054-ECEF-A33D-18AD4FF33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571" y="1890113"/>
            <a:ext cx="8623538" cy="44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0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96054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cs typeface="Calibri"/>
              </a:rPr>
              <a:t>Different approaches to Unfolding based on the chosen Proxy:</a:t>
            </a:r>
          </a:p>
          <a:p>
            <a:pPr marL="457200" indent="-457200"/>
            <a:r>
              <a:rPr lang="en-US" sz="2600" dirty="0">
                <a:cs typeface="Calibri"/>
              </a:rPr>
              <a:t>e.g. Stopping Muon Unfolding </a:t>
            </a:r>
          </a:p>
          <a:p>
            <a:pPr marL="0" indent="0">
              <a:buNone/>
            </a:pPr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17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What is Unfolding?</a:t>
            </a:r>
            <a:endParaRPr lang="en-US" dirty="0"/>
          </a:p>
        </p:txBody>
      </p:sp>
      <p:pic>
        <p:nvPicPr>
          <p:cNvPr id="5" name="Picture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ED93C586-1AAD-FB3F-4933-7181A4594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401" y="2712943"/>
            <a:ext cx="4648200" cy="3612281"/>
          </a:xfrm>
          <a:prstGeom prst="rect">
            <a:avLst/>
          </a:prstGeom>
        </p:spPr>
      </p:pic>
      <p:pic>
        <p:nvPicPr>
          <p:cNvPr id="2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80D57918-8C70-251C-424C-C9ABE4F0F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17" y="2840308"/>
            <a:ext cx="4489450" cy="34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3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18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Zenith dependance</a:t>
            </a:r>
            <a:endParaRPr lang="en-US" dirty="0"/>
          </a:p>
        </p:txBody>
      </p:sp>
      <p:pic>
        <p:nvPicPr>
          <p:cNvPr id="2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0B3168E-A56B-25BB-B45A-C2F8EA65A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590" y="1648442"/>
            <a:ext cx="7013274" cy="4668173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2CD43DB-476B-D836-6A15-949FAE2D7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419697" y="4874966"/>
            <a:ext cx="1115683" cy="638893"/>
          </a:xfrm>
        </p:spPr>
      </p:pic>
      <p:sp>
        <p:nvSpPr>
          <p:cNvPr id="9" name="Subtitle 19">
            <a:extLst>
              <a:ext uri="{FF2B5EF4-FFF2-40B4-BE49-F238E27FC236}">
                <a16:creationId xmlns:a16="http://schemas.microsoft.com/office/drawing/2014/main" id="{595151FD-2BAA-DE11-EC21-EDC5CA667FF2}"/>
              </a:ext>
            </a:extLst>
          </p:cNvPr>
          <p:cNvSpPr txBox="1">
            <a:spLocks/>
          </p:cNvSpPr>
          <p:nvPr/>
        </p:nvSpPr>
        <p:spPr>
          <a:xfrm>
            <a:off x="806003" y="1868555"/>
            <a:ext cx="299624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cs typeface="Calibri"/>
              </a:rPr>
              <a:t>Unfolding in different zenith bands can unveil the expected flux dependance to zenith degree</a:t>
            </a:r>
            <a:endParaRPr lang="en-US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FC925C1-4D20-1AC0-54F6-A57E19AEB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833" y="2068542"/>
            <a:ext cx="14287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19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Seasonal variations</a:t>
            </a:r>
            <a:endParaRPr lang="en-US" dirty="0"/>
          </a:p>
        </p:txBody>
      </p:sp>
      <p:pic>
        <p:nvPicPr>
          <p:cNvPr id="2" name="Picture 4" descr="Chart&#10;&#10;Description automatically generated">
            <a:extLst>
              <a:ext uri="{FF2B5EF4-FFF2-40B4-BE49-F238E27FC236}">
                <a16:creationId xmlns:a16="http://schemas.microsoft.com/office/drawing/2014/main" id="{078E2E93-456E-6B54-1A9B-1873DBECE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56" y="1863356"/>
            <a:ext cx="11628406" cy="39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8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Small but nonvanishing mass</a:t>
            </a:r>
            <a:endParaRPr lang="en-US" dirty="0"/>
          </a:p>
          <a:p>
            <a:r>
              <a:rPr lang="en-US" sz="2600" dirty="0">
                <a:cs typeface="Calibri"/>
              </a:rPr>
              <a:t>No charge</a:t>
            </a:r>
          </a:p>
          <a:p>
            <a:r>
              <a:rPr lang="en-US" sz="2600" dirty="0">
                <a:cs typeface="Calibri"/>
              </a:rPr>
              <a:t>Not susceptible to the strong force</a:t>
            </a:r>
          </a:p>
          <a:p>
            <a:r>
              <a:rPr lang="en-US" sz="2600" dirty="0">
                <a:cs typeface="Calibri"/>
              </a:rPr>
              <a:t>Interact only via weak force</a:t>
            </a:r>
          </a:p>
          <a:p>
            <a:r>
              <a:rPr lang="en-US" sz="2600" dirty="0">
                <a:ea typeface="+mn-lt"/>
                <a:cs typeface="+mn-lt"/>
              </a:rPr>
              <a:t>Can travel galactic distances without changing their direction</a:t>
            </a:r>
          </a:p>
          <a:p>
            <a:r>
              <a:rPr lang="en-US" sz="2600" dirty="0">
                <a:cs typeface="Calibri"/>
              </a:rPr>
              <a:t>Second most abundant particle in the Universe </a:t>
            </a:r>
          </a:p>
          <a:p>
            <a:r>
              <a:rPr lang="en-US" sz="2600" dirty="0">
                <a:cs typeface="Calibri"/>
              </a:rPr>
              <a:t>Over 300 neutrinos per cubic centimeter </a:t>
            </a:r>
          </a:p>
          <a:p>
            <a:r>
              <a:rPr lang="en-US" sz="2600" dirty="0">
                <a:cs typeface="Calibri"/>
              </a:rPr>
              <a:t>Flavor changing (oscillating)</a:t>
            </a:r>
          </a:p>
          <a:p>
            <a:r>
              <a:rPr lang="en-US" sz="2600" dirty="0">
                <a:cs typeface="Calibri"/>
              </a:rPr>
              <a:t>Many unresolved questions</a:t>
            </a: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Why neutrinos?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FF050A-E1E7-FFF9-AD9A-4A6151CDEE0E}"/>
              </a:ext>
            </a:extLst>
          </p:cNvPr>
          <p:cNvSpPr/>
          <p:nvPr/>
        </p:nvSpPr>
        <p:spPr>
          <a:xfrm>
            <a:off x="562377" y="3733798"/>
            <a:ext cx="9304985" cy="54735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20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Conclusion</a:t>
            </a:r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9F5CA80-13C4-676E-5F12-3B111871EF1C}"/>
              </a:ext>
            </a:extLst>
          </p:cNvPr>
          <p:cNvSpPr/>
          <p:nvPr/>
        </p:nvSpPr>
        <p:spPr>
          <a:xfrm>
            <a:off x="249173" y="2683340"/>
            <a:ext cx="2487082" cy="319616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E7C972B0-96AC-8DF4-439A-02344F72F127}"/>
              </a:ext>
            </a:extLst>
          </p:cNvPr>
          <p:cNvSpPr/>
          <p:nvPr/>
        </p:nvSpPr>
        <p:spPr>
          <a:xfrm>
            <a:off x="4905840" y="2831505"/>
            <a:ext cx="2487083" cy="312208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351A0F80-91CB-A7EC-4794-76755D3B0966}"/>
              </a:ext>
            </a:extLst>
          </p:cNvPr>
          <p:cNvSpPr/>
          <p:nvPr/>
        </p:nvSpPr>
        <p:spPr>
          <a:xfrm>
            <a:off x="2344674" y="1773172"/>
            <a:ext cx="2508249" cy="44449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9B938F2A-938D-0D02-2811-CE8DC1A47326}"/>
              </a:ext>
            </a:extLst>
          </p:cNvPr>
          <p:cNvSpPr/>
          <p:nvPr/>
        </p:nvSpPr>
        <p:spPr>
          <a:xfrm>
            <a:off x="7128340" y="2291757"/>
            <a:ext cx="2434166" cy="3852332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48CBF4F4-816B-4271-BAE6-24F19B6D9807}"/>
              </a:ext>
            </a:extLst>
          </p:cNvPr>
          <p:cNvSpPr/>
          <p:nvPr/>
        </p:nvSpPr>
        <p:spPr>
          <a:xfrm>
            <a:off x="9488422" y="2990254"/>
            <a:ext cx="2465916" cy="296333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8E067-8B5C-954E-8325-00A188851897}"/>
              </a:ext>
            </a:extLst>
          </p:cNvPr>
          <p:cNvSpPr txBox="1"/>
          <p:nvPr/>
        </p:nvSpPr>
        <p:spPr>
          <a:xfrm>
            <a:off x="2401359" y="2454275"/>
            <a:ext cx="175895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Model independent flux estimation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BB0107-A618-E099-5B81-F1C5E5906CCD}"/>
              </a:ext>
            </a:extLst>
          </p:cNvPr>
          <p:cNvSpPr txBox="1"/>
          <p:nvPr/>
        </p:nvSpPr>
        <p:spPr>
          <a:xfrm>
            <a:off x="274108" y="3322108"/>
            <a:ext cx="175895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Model independent seasonal variations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4A82A-D8B5-D8D2-A531-7BD8C40E5D04}"/>
              </a:ext>
            </a:extLst>
          </p:cNvPr>
          <p:cNvSpPr txBox="1"/>
          <p:nvPr/>
        </p:nvSpPr>
        <p:spPr>
          <a:xfrm>
            <a:off x="4951942" y="3449108"/>
            <a:ext cx="175895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Unfolding different target variables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42D01-C2A9-A705-6302-4B7973923DC3}"/>
              </a:ext>
            </a:extLst>
          </p:cNvPr>
          <p:cNvSpPr txBox="1"/>
          <p:nvPr/>
        </p:nvSpPr>
        <p:spPr>
          <a:xfrm>
            <a:off x="7206191" y="2888191"/>
            <a:ext cx="175895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Zenith dependance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D3324D-B384-3510-BEE9-ECA97D6348E9}"/>
              </a:ext>
            </a:extLst>
          </p:cNvPr>
          <p:cNvSpPr txBox="1"/>
          <p:nvPr/>
        </p:nvSpPr>
        <p:spPr>
          <a:xfrm>
            <a:off x="9566273" y="3629023"/>
            <a:ext cx="1758950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What's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9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939" y="1122363"/>
            <a:ext cx="9331568" cy="23876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Arial"/>
                <a:ea typeface="+mj-lt"/>
                <a:cs typeface="+mj-lt"/>
              </a:rPr>
              <a:t>Thank you for your attention!</a:t>
            </a:r>
            <a:endParaRPr lang="en-US" sz="4800" b="1" i="1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3794613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640D447F-0692-4285-BB4A-953455FEB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740" y="4593092"/>
            <a:ext cx="11545018" cy="16368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Leonora Kardum</a:t>
            </a:r>
          </a:p>
          <a:p>
            <a:r>
              <a:rPr lang="en-US" dirty="0">
                <a:cs typeface="Calibri"/>
              </a:rPr>
              <a:t>on behalf of </a:t>
            </a:r>
            <a:r>
              <a:rPr lang="en-US" dirty="0" err="1">
                <a:ea typeface="+mn-lt"/>
                <a:cs typeface="+mn-lt"/>
              </a:rPr>
              <a:t>Lehrstuhl</a:t>
            </a:r>
            <a:r>
              <a:rPr lang="en-US" dirty="0">
                <a:ea typeface="+mn-lt"/>
                <a:cs typeface="+mn-lt"/>
              </a:rPr>
              <a:t> für </a:t>
            </a:r>
            <a:r>
              <a:rPr lang="en-US" dirty="0" err="1">
                <a:ea typeface="+mn-lt"/>
                <a:cs typeface="+mn-lt"/>
              </a:rPr>
              <a:t>Experimentelle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Physik</a:t>
            </a:r>
            <a:r>
              <a:rPr lang="en-US" dirty="0">
                <a:ea typeface="+mn-lt"/>
                <a:cs typeface="+mn-lt"/>
              </a:rPr>
              <a:t> 5, TU Dortmund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SFB 1491 Kick-off meeting</a:t>
            </a:r>
          </a:p>
          <a:p>
            <a:r>
              <a:rPr lang="en-US" dirty="0">
                <a:cs typeface="Calibri"/>
              </a:rPr>
              <a:t> June 2022</a:t>
            </a:r>
            <a:endParaRPr lang="en-US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Many different neutrino sources, either terrestrial or astrophysical</a:t>
            </a:r>
          </a:p>
          <a:p>
            <a:r>
              <a:rPr lang="en-US" sz="2600" dirty="0">
                <a:cs typeface="Calibri"/>
              </a:rPr>
              <a:t>The energy of a neutrino points to the means of its production</a:t>
            </a:r>
          </a:p>
          <a:p>
            <a:endParaRPr lang="en-US" sz="2600" dirty="0">
              <a:cs typeface="Calibri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Neutrino sources</a:t>
            </a:r>
            <a:endParaRPr lang="en-US" sz="3200">
              <a:cs typeface="Calibri"/>
            </a:endParaRPr>
          </a:p>
        </p:txBody>
      </p:sp>
      <p:pic>
        <p:nvPicPr>
          <p:cNvPr id="2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8EB7233-4B22-5B1B-D5BF-78EE8C779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259" y="2940100"/>
            <a:ext cx="5318973" cy="3199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B58BF-6C47-A2C3-4AE0-CD5CDCE8A351}"/>
              </a:ext>
            </a:extLst>
          </p:cNvPr>
          <p:cNvSpPr txBox="1"/>
          <p:nvPr/>
        </p:nvSpPr>
        <p:spPr>
          <a:xfrm>
            <a:off x="8673921" y="530395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Image credit: GRAND (Giant Radio Array for Neutrino Detection)</a:t>
            </a:r>
          </a:p>
        </p:txBody>
      </p:sp>
    </p:spTree>
    <p:extLst>
      <p:ext uri="{BB962C8B-B14F-4D97-AF65-F5344CB8AC3E}">
        <p14:creationId xmlns:p14="http://schemas.microsoft.com/office/powerpoint/2010/main" val="341996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9">
            <a:extLst>
              <a:ext uri="{FF2B5EF4-FFF2-40B4-BE49-F238E27FC236}">
                <a16:creationId xmlns:a16="http://schemas.microsoft.com/office/drawing/2014/main" id="{C065B175-E710-D4B6-CF02-AAF3FF23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03" y="18685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cosmic neutrino background (CNB)</a:t>
            </a:r>
          </a:p>
          <a:p>
            <a:r>
              <a:rPr lang="en-US" sz="2600" dirty="0">
                <a:ea typeface="+mn-lt"/>
                <a:cs typeface="+mn-lt"/>
              </a:rPr>
              <a:t>nuclear processes (solar, supernova...)</a:t>
            </a:r>
          </a:p>
          <a:p>
            <a:endParaRPr lang="en-US" sz="2600" dirty="0">
              <a:cs typeface="Calibri"/>
            </a:endParaRPr>
          </a:p>
          <a:p>
            <a:r>
              <a:rPr lang="en-US" sz="2600" dirty="0">
                <a:ea typeface="+mn-lt"/>
                <a:cs typeface="+mn-lt"/>
              </a:rPr>
              <a:t>cosmic rays collision with Earth's atmosphere</a:t>
            </a:r>
          </a:p>
          <a:p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extreme objects (neutron stars...)</a:t>
            </a:r>
          </a:p>
          <a:p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cosmogenic neutrinos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9E8940-0858-8D8C-1E32-78F41E7EE5A3}"/>
              </a:ext>
            </a:extLst>
          </p:cNvPr>
          <p:cNvCxnSpPr/>
          <p:nvPr/>
        </p:nvCxnSpPr>
        <p:spPr>
          <a:xfrm flipH="1">
            <a:off x="7798159" y="1716110"/>
            <a:ext cx="8585" cy="105392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4">
            <a:extLst>
              <a:ext uri="{FF2B5EF4-FFF2-40B4-BE49-F238E27FC236}">
                <a16:creationId xmlns:a16="http://schemas.microsoft.com/office/drawing/2014/main" id="{5EDB55BE-9ADE-DFF1-22AE-14A49C52B34B}"/>
              </a:ext>
            </a:extLst>
          </p:cNvPr>
          <p:cNvSpPr txBox="1">
            <a:spLocks/>
          </p:cNvSpPr>
          <p:nvPr/>
        </p:nvSpPr>
        <p:spPr>
          <a:xfrm>
            <a:off x="269383" y="1224612"/>
            <a:ext cx="4333742" cy="84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Neutrino sources</a:t>
            </a:r>
            <a:endParaRPr lang="en-US" sz="3200">
              <a:cs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0CDDB2-ECDB-37E2-824C-A11AEBE3B051}"/>
              </a:ext>
            </a:extLst>
          </p:cNvPr>
          <p:cNvCxnSpPr>
            <a:cxnSpLocks/>
          </p:cNvCxnSpPr>
          <p:nvPr/>
        </p:nvCxnSpPr>
        <p:spPr>
          <a:xfrm flipH="1">
            <a:off x="7798159" y="2832279"/>
            <a:ext cx="8585" cy="105392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101A45-A006-0108-D223-5F934B80B115}"/>
              </a:ext>
            </a:extLst>
          </p:cNvPr>
          <p:cNvCxnSpPr>
            <a:cxnSpLocks/>
          </p:cNvCxnSpPr>
          <p:nvPr/>
        </p:nvCxnSpPr>
        <p:spPr>
          <a:xfrm flipH="1">
            <a:off x="7798159" y="3969912"/>
            <a:ext cx="8585" cy="105392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4C1279-1532-5746-1DEF-6DFCB1140956}"/>
              </a:ext>
            </a:extLst>
          </p:cNvPr>
          <p:cNvCxnSpPr>
            <a:cxnSpLocks/>
          </p:cNvCxnSpPr>
          <p:nvPr/>
        </p:nvCxnSpPr>
        <p:spPr>
          <a:xfrm flipH="1">
            <a:off x="7798159" y="5096814"/>
            <a:ext cx="8585" cy="105392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2722EB8-9F4F-2B1D-C4B2-964015D7F6E5}"/>
              </a:ext>
            </a:extLst>
          </p:cNvPr>
          <p:cNvSpPr txBox="1"/>
          <p:nvPr/>
        </p:nvSpPr>
        <p:spPr>
          <a:xfrm>
            <a:off x="7997780" y="20842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low energy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CCE0B-E40D-CFCF-5B4C-FF9187CA5C3F}"/>
              </a:ext>
            </a:extLst>
          </p:cNvPr>
          <p:cNvSpPr txBox="1"/>
          <p:nvPr/>
        </p:nvSpPr>
        <p:spPr>
          <a:xfrm>
            <a:off x="7997780" y="3200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  <a:cs typeface="Calibri"/>
              </a:rPr>
              <a:t>high energy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6B8D8B-5654-4C9B-E43F-82F806B3FEF5}"/>
              </a:ext>
            </a:extLst>
          </p:cNvPr>
          <p:cNvSpPr txBox="1"/>
          <p:nvPr/>
        </p:nvSpPr>
        <p:spPr>
          <a:xfrm>
            <a:off x="7997780" y="433803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very high energy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CA4235-7519-3A07-A2DC-60A2696D3B8A}"/>
              </a:ext>
            </a:extLst>
          </p:cNvPr>
          <p:cNvSpPr txBox="1"/>
          <p:nvPr/>
        </p:nvSpPr>
        <p:spPr>
          <a:xfrm>
            <a:off x="7997780" y="546493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cs typeface="Calibri"/>
              </a:rPr>
              <a:t>ultra high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energy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DF5F3F-FCEF-D577-8319-214B55DDE1C1}"/>
              </a:ext>
            </a:extLst>
          </p:cNvPr>
          <p:cNvCxnSpPr/>
          <p:nvPr/>
        </p:nvCxnSpPr>
        <p:spPr>
          <a:xfrm>
            <a:off x="680433" y="2821546"/>
            <a:ext cx="10700195" cy="10732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DCEFA0C-222F-7FAE-91DF-C16019B300B2}"/>
              </a:ext>
            </a:extLst>
          </p:cNvPr>
          <p:cNvSpPr/>
          <p:nvPr/>
        </p:nvSpPr>
        <p:spPr>
          <a:xfrm>
            <a:off x="10815403" y="2835824"/>
            <a:ext cx="547351" cy="46149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2B9FE9-90F8-B33D-E535-5CB9B7F99C38}"/>
              </a:ext>
            </a:extLst>
          </p:cNvPr>
          <p:cNvSpPr txBox="1"/>
          <p:nvPr/>
        </p:nvSpPr>
        <p:spPr>
          <a:xfrm>
            <a:off x="10455498" y="3296992"/>
            <a:ext cx="12621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cs typeface="Calibri"/>
              </a:rPr>
              <a:t>Detection in IceCube</a:t>
            </a:r>
            <a:endParaRPr lang="en-US">
              <a:solidFill>
                <a:srgbClr val="92D05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614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B0E1B0C0-2D26-F931-9A80-7021EFFDC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724" y="1327199"/>
            <a:ext cx="6381481" cy="5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3B7E166D-16ED-9B1F-2686-A682FBAF2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286" y="1269477"/>
            <a:ext cx="3954763" cy="4279043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C47115-1903-4650-9268-EB7B264169A1}"/>
              </a:ext>
            </a:extLst>
          </p:cNvPr>
          <p:cNvSpPr txBox="1"/>
          <p:nvPr/>
        </p:nvSpPr>
        <p:spPr>
          <a:xfrm>
            <a:off x="833610" y="5438253"/>
            <a:ext cx="45106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Aartsen, M.G. et al. (2017). Astrophysical Neutrinos and Cosmic Rays Observed by IceCube. Advances in Space Research. 62. 10.1016/j.asr.2017.05.030. </a:t>
            </a:r>
            <a:endParaRPr lang="en-US" sz="16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47A15FB-1D87-2449-693F-4D9578615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908" y="2980617"/>
            <a:ext cx="228600" cy="371475"/>
          </a:xfrm>
          <a:prstGeom prst="rect">
            <a:avLst/>
          </a:prstGeom>
        </p:spPr>
      </p:pic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06F5E447-39B1-55A6-0FB1-977103602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984" y="1293589"/>
            <a:ext cx="5325533" cy="3879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02D19-7A2A-E9AD-C11E-ADD1C35E9DBF}"/>
              </a:ext>
            </a:extLst>
          </p:cNvPr>
          <p:cNvSpPr txBox="1"/>
          <p:nvPr/>
        </p:nvSpPr>
        <p:spPr>
          <a:xfrm>
            <a:off x="6506275" y="5438253"/>
            <a:ext cx="451061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Schukraft, A. (2013). A view of prompt atmospheric neutrinos with IceCube. Nuclear Physics B (Proceedings Supplements) (2013), pp. 266-268</a:t>
            </a:r>
          </a:p>
          <a:p>
            <a:endParaRPr lang="en-US" sz="1600" dirty="0">
              <a:solidFill>
                <a:srgbClr val="7F7F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00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63274FA8-69E1-6F12-0521-26FDB80E8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634" y="1278273"/>
            <a:ext cx="6956335" cy="5209930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D952941F-D776-DA68-8186-E8C82F44D74D}"/>
              </a:ext>
            </a:extLst>
          </p:cNvPr>
          <p:cNvSpPr txBox="1">
            <a:spLocks/>
          </p:cNvSpPr>
          <p:nvPr/>
        </p:nvSpPr>
        <p:spPr>
          <a:xfrm>
            <a:off x="215721" y="1557315"/>
            <a:ext cx="209067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Detection in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IceCube</a:t>
            </a:r>
          </a:p>
        </p:txBody>
      </p:sp>
    </p:spTree>
    <p:extLst>
      <p:ext uri="{BB962C8B-B14F-4D97-AF65-F5344CB8AC3E}">
        <p14:creationId xmlns:p14="http://schemas.microsoft.com/office/powerpoint/2010/main" val="259980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pic>
        <p:nvPicPr>
          <p:cNvPr id="14" name="Picture 14" descr="A picture containing text, writing implement, colorful, pencil&#10;&#10;Description automatically generated">
            <a:extLst>
              <a:ext uri="{FF2B5EF4-FFF2-40B4-BE49-F238E27FC236}">
                <a16:creationId xmlns:a16="http://schemas.microsoft.com/office/drawing/2014/main" id="{8F2549B5-111E-BD52-A39C-6CE8DE5BA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485" y="1247985"/>
            <a:ext cx="3998889" cy="5102565"/>
          </a:xfrm>
          <a:prstGeom prst="rect">
            <a:avLst/>
          </a:prstGeom>
        </p:spPr>
      </p:pic>
      <p:pic>
        <p:nvPicPr>
          <p:cNvPr id="17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FAFE395A-8FA4-EBAB-918D-0C24CE5EA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922109" y="1278273"/>
            <a:ext cx="3900795" cy="4984548"/>
          </a:xfrm>
        </p:spPr>
      </p:pic>
      <p:sp>
        <p:nvSpPr>
          <p:cNvPr id="19" name="Subtitle 4">
            <a:extLst>
              <a:ext uri="{FF2B5EF4-FFF2-40B4-BE49-F238E27FC236}">
                <a16:creationId xmlns:a16="http://schemas.microsoft.com/office/drawing/2014/main" id="{D3779E0F-FA3B-6E37-E628-9B0D54566860}"/>
              </a:ext>
            </a:extLst>
          </p:cNvPr>
          <p:cNvSpPr txBox="1">
            <a:spLocks/>
          </p:cNvSpPr>
          <p:nvPr/>
        </p:nvSpPr>
        <p:spPr>
          <a:xfrm>
            <a:off x="215721" y="1557315"/>
            <a:ext cx="209067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Detection in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IceCube</a:t>
            </a:r>
          </a:p>
        </p:txBody>
      </p:sp>
    </p:spTree>
    <p:extLst>
      <p:ext uri="{BB962C8B-B14F-4D97-AF65-F5344CB8AC3E}">
        <p14:creationId xmlns:p14="http://schemas.microsoft.com/office/powerpoint/2010/main" val="302920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A77C-A0AB-4855-9D69-E2A030047AA9}"/>
              </a:ext>
            </a:extLst>
          </p:cNvPr>
          <p:cNvCxnSpPr/>
          <p:nvPr/>
        </p:nvCxnSpPr>
        <p:spPr>
          <a:xfrm flipV="1">
            <a:off x="178044" y="1221066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4D19AC6B-E549-417C-8A85-022A5E40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7" y="368199"/>
            <a:ext cx="2743200" cy="523875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D82740-67BF-4AD7-9B8F-928EA9A0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9" y="161369"/>
            <a:ext cx="2743200" cy="936246"/>
          </a:xfrm>
          <a:prstGeom prst="rect">
            <a:avLst/>
          </a:prstGeom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E867C9-BBF6-9B2B-F67C-9A04D335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81" y="345360"/>
            <a:ext cx="3030747" cy="560109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CBF42F-5A2E-1519-F302-976F1FBE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36625"/>
            <a:ext cx="3030747" cy="777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12B6B-69AA-1443-CE83-EA1E796415CC}"/>
              </a:ext>
            </a:extLst>
          </p:cNvPr>
          <p:cNvCxnSpPr>
            <a:cxnSpLocks/>
          </p:cNvCxnSpPr>
          <p:nvPr/>
        </p:nvCxnSpPr>
        <p:spPr>
          <a:xfrm flipV="1">
            <a:off x="149289" y="6382537"/>
            <a:ext cx="1182858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1AFD72-49E3-288C-58D8-1B612E6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2E45FF-EF43-F943-808A-724E804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Unfolding the neutrino energy spectrum, SFB 1491 Kick-off 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D3779E0F-FA3B-6E37-E628-9B0D54566860}"/>
              </a:ext>
            </a:extLst>
          </p:cNvPr>
          <p:cNvSpPr txBox="1">
            <a:spLocks/>
          </p:cNvSpPr>
          <p:nvPr/>
        </p:nvSpPr>
        <p:spPr>
          <a:xfrm>
            <a:off x="215721" y="1557315"/>
            <a:ext cx="209067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Detection in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IceCube</a:t>
            </a:r>
          </a:p>
        </p:txBody>
      </p:sp>
      <p:pic>
        <p:nvPicPr>
          <p:cNvPr id="6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97EFFD73-2528-4C81-740C-3B638BDD5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25964" y="1374864"/>
            <a:ext cx="7437816" cy="4834295"/>
          </a:xfrm>
        </p:spPr>
      </p:pic>
      <p:sp>
        <p:nvSpPr>
          <p:cNvPr id="9" name="Subtitle 19">
            <a:extLst>
              <a:ext uri="{FF2B5EF4-FFF2-40B4-BE49-F238E27FC236}">
                <a16:creationId xmlns:a16="http://schemas.microsoft.com/office/drawing/2014/main" id="{2A3AFD2F-4ED8-1B73-786E-55D7E8C5BFEA}"/>
              </a:ext>
            </a:extLst>
          </p:cNvPr>
          <p:cNvSpPr txBox="1">
            <a:spLocks/>
          </p:cNvSpPr>
          <p:nvPr/>
        </p:nvSpPr>
        <p:spPr>
          <a:xfrm>
            <a:off x="301580" y="3102780"/>
            <a:ext cx="3485883" cy="1764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Energy smearing gets progressively strong with raising energy in the region of interest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1EE5FC-7DAC-D35E-AE2E-DFBEFB8B749B}"/>
              </a:ext>
            </a:extLst>
          </p:cNvPr>
          <p:cNvCxnSpPr/>
          <p:nvPr/>
        </p:nvCxnSpPr>
        <p:spPr>
          <a:xfrm flipV="1">
            <a:off x="4898266" y="6118539"/>
            <a:ext cx="5593723" cy="40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5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Unfolding the neutrino energy spectrum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545</cp:revision>
  <dcterms:created xsi:type="dcterms:W3CDTF">2022-05-28T15:19:43Z</dcterms:created>
  <dcterms:modified xsi:type="dcterms:W3CDTF">2022-06-02T11:23:53Z</dcterms:modified>
</cp:coreProperties>
</file>