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79"/>
    <p:restoredTop sz="94668"/>
  </p:normalViewPr>
  <p:slideViewPr>
    <p:cSldViewPr snapToGrid="0" snapToObjects="1">
      <p:cViewPr varScale="1">
        <p:scale>
          <a:sx n="140" d="100"/>
          <a:sy n="140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292F8-9357-114C-8E32-AB0AB53783F7}" type="datetimeFigureOut">
              <a:rPr lang="en-US" smtClean="0"/>
              <a:t>9/27/21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D65C9-454A-934B-9C44-0DDCDC196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5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Re: event classes and IRFs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D65C9-454A-934B-9C44-0DDCDC1960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4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F902-F2D1-0845-A0E1-40B676977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AF79E-F49D-284B-9618-AC1CC3632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91862-FA2E-554B-AFDD-C889DD82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7CC78-C4EF-AF40-A9DE-E48D8DB6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BAACA-A624-5745-948A-CC4A1542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1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2A67-3309-B946-9DFC-CA10EE98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622C0-C1B2-0342-9CD8-DBBDEB7AA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23F42-387E-6E4F-82E4-E10B1352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33E36-366F-F04E-988F-382388E7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DAD14-2C83-1142-BA7E-A21AA43F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1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CC2D3F-7C6B-3441-9FD1-5B557C984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2630D-D107-564F-8E00-B688ACFC5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C723C-7429-6849-AE35-93A03348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2AC66-6B73-6043-A344-F38FE8AA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FD976-4F2D-4B44-B75C-FC99B069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1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DDC5-AE6E-734B-8447-1243ADD42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4762E-53DC-7C42-BC4B-F8158A8F5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5A56B-F290-604D-9CAF-1A04EB38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5F5FC-FF51-524F-A725-466DD22B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2F26-A735-0541-94FF-D36B7B2A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1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E6D0-F288-624B-B2AE-EB875BB5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492BC-4C9B-B347-AB14-8E7CB26C5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E7ABD-AA83-DB4A-8BFC-7B27C353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4A4D3-1EDA-9442-935F-F31B0827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F3B16-AE1F-504F-9EDF-288BC469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6B15A-83F9-B34D-AC53-6FEA79B9F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28FE4-627C-B547-B019-D57F32609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51203-5848-D74C-A55D-5D5C67712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735B-AB2D-AE48-8CFC-1CD7CA32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BF7B5-012C-D344-9061-D0A3E0C9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BECAF-A5D5-9B4E-9A99-89E35197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6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7DAAE-A297-1345-BEE3-09F117B97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61C55-318C-DB46-80C1-BBC99D09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3A3A8-D342-5743-96DE-1813DC6F8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9E003-EFAE-3F4C-A3C7-24147797C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C5AEF-18C6-6D4E-A29C-1D892E013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32AD69-F5EB-F445-9914-EA17136E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1A066E-25FB-0344-983F-B158677C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2DD47-CD17-4A43-B1BB-65D145A8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7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2608D-2339-4545-BAA2-C046E802D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27FEF-3E6C-8C47-A044-A7B4B34F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000E2-90D1-3C48-9987-068C4177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099AD-E4B3-F349-849E-591DBAE2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7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0DF75-7CE6-E945-AAA8-9513AF75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6C58E-64F2-7B45-8055-97F7BD0D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8CFB1-E4BD-3B4E-A59D-EE9FAF82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1FC14-9EF0-AE45-9E82-6E51DD640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DC228-654D-114F-9A9F-8FD28CC5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75E19-F69B-7F4C-8536-797BB00EE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50126-D9D5-3149-AE0A-B719A33D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CE38D-4EA3-B144-871D-C65541D2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33D7C-A895-3F4A-B93D-593EEC07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1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9477-DE37-5743-8D6C-DDB50DC8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22C0CF-8880-D04C-A5F1-BA54EEA83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BC9C6-EEFD-1E4B-891B-9A8AFB27B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7E3DB-3993-DD43-B230-B23D692C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CCBE5-B108-FE41-9622-EA0AC7E8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CCB4C-D2EB-A043-B02F-C51F9F26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1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62-AD7C-3C49-B679-76EAC5C6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1CB8C-ACBE-4749-B2B0-8A5E99049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3A89F-2FD0-8F4E-A13F-46D18BED4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9740-B902-3F48-9FA8-562C0C0BBBD8}" type="datetimeFigureOut">
              <a:rPr lang="en-US" smtClean="0"/>
              <a:t>9/27/21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73FC5-6D09-CB4A-920F-8975876C2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E5F2B-332E-FA46-9935-2C0E7F47D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B496F-4ED3-D34A-9CB0-8769A36B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ermi.gsfc.nasa.gov/ssc/data/analysis/documentation/Cicerone/Cicerone_Data/LAT_DP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9CA8-48E7-C941-8562-6EB88F7C1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3079538"/>
            <a:ext cx="7467600" cy="2325170"/>
          </a:xfrm>
        </p:spPr>
        <p:txBody>
          <a:bodyPr anchor="ctr">
            <a:normAutofit/>
          </a:bodyPr>
          <a:lstStyle/>
          <a:p>
            <a:r>
              <a:rPr lang="en-US" sz="5400" dirty="0"/>
              <a:t>Fermi-LAT</a:t>
            </a:r>
            <a:br>
              <a:rPr lang="en-US" sz="5400" dirty="0"/>
            </a:br>
            <a:r>
              <a:rPr lang="en-US" sz="2800" dirty="0"/>
              <a:t>Notes on HEA Data Formats and Analysis Software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CF263-982A-254D-891D-F5E805CD4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564199"/>
          </a:xfrm>
        </p:spPr>
        <p:txBody>
          <a:bodyPr anchor="ctr">
            <a:normAutofit fontScale="70000" lnSpcReduction="20000"/>
          </a:bodyPr>
          <a:lstStyle/>
          <a:p>
            <a:r>
              <a:rPr lang="en-US" sz="2200" dirty="0"/>
              <a:t>Joseph </a:t>
            </a:r>
            <a:r>
              <a:rPr lang="en-US" sz="2200" dirty="0" err="1"/>
              <a:t>Asercion</a:t>
            </a:r>
            <a:r>
              <a:rPr lang="en-US" sz="2200" dirty="0"/>
              <a:t> – Fermi Science Support Center</a:t>
            </a:r>
          </a:p>
          <a:p>
            <a:r>
              <a:rPr lang="en-US" sz="2200" dirty="0"/>
              <a:t>September 29, 2021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3A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3A47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63240CB2-9C7A-E343-9BBD-6264D3291A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0015" r="1983" b="-2"/>
          <a:stretch/>
        </p:blipFill>
        <p:spPr>
          <a:xfrm>
            <a:off x="5229361" y="1010610"/>
            <a:ext cx="1733278" cy="1733278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8" name="Rectangle 13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A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9ECDB-BC91-B44E-AA32-3681FA563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Formats &amp; Analysis Tools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98E1A-27E1-2A49-81D6-8FAC97994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High priority </a:t>
            </a:r>
            <a:r>
              <a:rPr lang="en-US" dirty="0"/>
              <a:t>for Future Tools: Legacy Compatibility</a:t>
            </a:r>
          </a:p>
          <a:p>
            <a:pPr lvl="1"/>
            <a:r>
              <a:rPr lang="en-US" dirty="0"/>
              <a:t>Fermi-LAT is at a stage in its mission lifetime where it is </a:t>
            </a:r>
            <a:r>
              <a:rPr lang="en-US" i="1" dirty="0"/>
              <a:t>highly </a:t>
            </a:r>
            <a:r>
              <a:rPr lang="en-US" dirty="0"/>
              <a:t>unlikely major overhauls of the data analysis tools &amp; data formats will occur</a:t>
            </a:r>
          </a:p>
          <a:p>
            <a:pPr lvl="1"/>
            <a:r>
              <a:rPr lang="en-US" dirty="0"/>
              <a:t>In order to facilitate future multi-mission analyses using Fermi-LAT data, compatibility with the currently implemented data format serialized in FITS is essential</a:t>
            </a:r>
          </a:p>
          <a:p>
            <a:r>
              <a:rPr lang="en-US" dirty="0"/>
              <a:t>Full outline of the Fermi Data Format can be found here: </a:t>
            </a:r>
            <a:r>
              <a:rPr lang="en-US" dirty="0">
                <a:hlinkClick r:id="rId3"/>
              </a:rPr>
              <a:t>https://fermi.gsfc.nasa.gov/ssc/data/analysis/documentation/Cicerone/Cicerone_Data/LAT_DP.html</a:t>
            </a:r>
            <a:endParaRPr lang="en-US" dirty="0"/>
          </a:p>
          <a:p>
            <a:r>
              <a:rPr lang="en-US" dirty="0"/>
              <a:t>Areas of concern:</a:t>
            </a:r>
          </a:p>
          <a:p>
            <a:pPr lvl="1"/>
            <a:r>
              <a:rPr lang="en-US" dirty="0"/>
              <a:t>Resolving the differences between usage of event classes to link Events and IRFs in LAT vs HESS style</a:t>
            </a:r>
          </a:p>
          <a:p>
            <a:pPr lvl="2"/>
            <a:r>
              <a:rPr lang="en-US" dirty="0"/>
              <a:t>Maintaining interoperability is key</a:t>
            </a:r>
          </a:p>
          <a:p>
            <a:pPr lvl="1"/>
            <a:r>
              <a:rPr lang="en-US" dirty="0"/>
              <a:t>Serialization Format</a:t>
            </a:r>
          </a:p>
          <a:p>
            <a:pPr lvl="1"/>
            <a:r>
              <a:rPr lang="en-US" dirty="0"/>
              <a:t>Analysis Tools</a:t>
            </a:r>
          </a:p>
          <a:p>
            <a:pPr lvl="2"/>
            <a:r>
              <a:rPr lang="en-US" dirty="0"/>
              <a:t>Open Sourcing</a:t>
            </a:r>
          </a:p>
        </p:txBody>
      </p:sp>
    </p:spTree>
    <p:extLst>
      <p:ext uri="{BB962C8B-B14F-4D97-AF65-F5344CB8AC3E}">
        <p14:creationId xmlns:p14="http://schemas.microsoft.com/office/powerpoint/2010/main" val="419047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937E-74BF-624C-8405-686B93D8B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Efforts toward Open Source Analysis Tools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0FE1D-1357-0347-9AC7-38EB339AB5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Analysis Tools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71F20-07A7-EE43-913C-87EC12235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4"/>
            <a:ext cx="5012372" cy="406031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Fermi Science Tools (now </a:t>
            </a:r>
            <a:r>
              <a:rPr lang="en-US" dirty="0" err="1"/>
              <a:t>Fermitools</a:t>
            </a:r>
            <a:r>
              <a:rPr lang="en-US" dirty="0"/>
              <a:t>) are now hosted on </a:t>
            </a:r>
            <a:r>
              <a:rPr lang="en-US" dirty="0" err="1"/>
              <a:t>Github</a:t>
            </a:r>
            <a:r>
              <a:rPr lang="en-US" dirty="0"/>
              <a:t> (migration Oct. 2018)</a:t>
            </a:r>
          </a:p>
          <a:p>
            <a:pPr lvl="1"/>
            <a:r>
              <a:rPr lang="en-US" dirty="0"/>
              <a:t>Source code released and hosted by the Fermi-LAT Organization</a:t>
            </a:r>
          </a:p>
          <a:p>
            <a:pPr lvl="1"/>
            <a:r>
              <a:rPr lang="en-US" dirty="0"/>
              <a:t>Previously, source code was available via direct </a:t>
            </a:r>
            <a:r>
              <a:rPr lang="en-US" dirty="0" err="1"/>
              <a:t>tarball</a:t>
            </a:r>
            <a:r>
              <a:rPr lang="en-US" dirty="0"/>
              <a:t> download from the FSSC</a:t>
            </a:r>
          </a:p>
          <a:p>
            <a:pPr lvl="1"/>
            <a:r>
              <a:rPr lang="en-US" dirty="0"/>
              <a:t>PR approval/moderation is maintained by collaboration/FSSC members, however, the code is available for forking and the community is encouraged to undertake their own development</a:t>
            </a:r>
          </a:p>
          <a:p>
            <a:r>
              <a:rPr lang="en-US" dirty="0"/>
              <a:t>Web-based services and </a:t>
            </a:r>
            <a:r>
              <a:rPr lang="en-US" dirty="0" err="1"/>
              <a:t>Github</a:t>
            </a:r>
            <a:r>
              <a:rPr lang="en-US" dirty="0"/>
              <a:t> integrations</a:t>
            </a:r>
          </a:p>
          <a:p>
            <a:r>
              <a:rPr lang="en-US" dirty="0"/>
              <a:t>Maintenance development of tools is ongoing</a:t>
            </a:r>
          </a:p>
          <a:p>
            <a:r>
              <a:rPr lang="en-US" dirty="0"/>
              <a:t>Front-end tool wrappers (such as </a:t>
            </a:r>
            <a:r>
              <a:rPr lang="en-US" dirty="0" err="1"/>
              <a:t>Fermipy</a:t>
            </a:r>
            <a:r>
              <a:rPr lang="en-US" dirty="0"/>
              <a:t>) enable easier usage by non-expert users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F678E-8B07-5349-BEA3-25989928E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E740B-0194-D847-905B-2FC3778521E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Fermitools</a:t>
            </a:r>
            <a:r>
              <a:rPr lang="en-US" dirty="0"/>
              <a:t> are distributed via the </a:t>
            </a:r>
            <a:r>
              <a:rPr lang="en-US" dirty="0" err="1"/>
              <a:t>Conda</a:t>
            </a:r>
            <a:r>
              <a:rPr lang="en-US" dirty="0"/>
              <a:t> package manager </a:t>
            </a:r>
          </a:p>
          <a:p>
            <a:pPr lvl="1"/>
            <a:r>
              <a:rPr lang="en-US" dirty="0"/>
              <a:t>Fermi maintains a dedicated channel on </a:t>
            </a:r>
            <a:r>
              <a:rPr lang="en-US" dirty="0" err="1"/>
              <a:t>Anaconda.org</a:t>
            </a:r>
            <a:r>
              <a:rPr lang="en-US" dirty="0"/>
              <a:t> to host the compiled tools and ancillary data</a:t>
            </a:r>
          </a:p>
          <a:p>
            <a:r>
              <a:rPr lang="en-US" dirty="0"/>
              <a:t>Philosophy has been to move away from self hosting/generation of precompiled code toward usage of package managers and software industry-standard tools for CI/CD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7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320</Words>
  <Application>Microsoft Macintosh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Fermi-LAT Notes on HEA Data Formats and Analysis Software</vt:lpstr>
      <vt:lpstr>Data Formats &amp; Analysis Tools </vt:lpstr>
      <vt:lpstr>Efforts toward Open Source Analysis Tools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FERMI-LAT Data Formats</dc:title>
  <dc:creator>Asercion, Joseph A. (GSFC-661.0)[ADNET SYSTEMS INC]</dc:creator>
  <cp:lastModifiedBy>Asercion, Joseph A. (GSFC-661.0)[ADNET SYSTEMS INC]</cp:lastModifiedBy>
  <cp:revision>6</cp:revision>
  <dcterms:created xsi:type="dcterms:W3CDTF">2021-09-27T21:58:10Z</dcterms:created>
  <dcterms:modified xsi:type="dcterms:W3CDTF">2021-09-29T13:06:08Z</dcterms:modified>
</cp:coreProperties>
</file>